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A2F7-F05C-41C5-89CC-0989EC946908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55BBB-1795-4DE7-BE1F-D4AB14A821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A2F7-F05C-41C5-89CC-0989EC946908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55BBB-1795-4DE7-BE1F-D4AB14A821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A2F7-F05C-41C5-89CC-0989EC946908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55BBB-1795-4DE7-BE1F-D4AB14A821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A2F7-F05C-41C5-89CC-0989EC946908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55BBB-1795-4DE7-BE1F-D4AB14A821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A2F7-F05C-41C5-89CC-0989EC946908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55BBB-1795-4DE7-BE1F-D4AB14A821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A2F7-F05C-41C5-89CC-0989EC946908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55BBB-1795-4DE7-BE1F-D4AB14A821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A2F7-F05C-41C5-89CC-0989EC946908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55BBB-1795-4DE7-BE1F-D4AB14A821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A2F7-F05C-41C5-89CC-0989EC946908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55BBB-1795-4DE7-BE1F-D4AB14A821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A2F7-F05C-41C5-89CC-0989EC946908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55BBB-1795-4DE7-BE1F-D4AB14A821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A2F7-F05C-41C5-89CC-0989EC946908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55BBB-1795-4DE7-BE1F-D4AB14A821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A2F7-F05C-41C5-89CC-0989EC946908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55BBB-1795-4DE7-BE1F-D4AB14A821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3A2F7-F05C-41C5-89CC-0989EC946908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55BBB-1795-4DE7-BE1F-D4AB14A8217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563"/>
            <a:ext cx="9144000" cy="6414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76256" y="6356350"/>
            <a:ext cx="1810544" cy="365125"/>
          </a:xfrm>
        </p:spPr>
        <p:txBody>
          <a:bodyPr/>
          <a:lstStyle/>
          <a:p>
            <a:pPr lvl="0"/>
            <a:fld id="{E9832370-4EE7-4876-B56F-001C76BB6729}" type="slidenum">
              <a:rPr lang="ru-RU" noProof="0" smtClean="0"/>
              <a:pPr lvl="0"/>
              <a:t>10</a:t>
            </a:fld>
            <a:endParaRPr lang="ru-RU" noProof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25672"/>
            <a:ext cx="3923928" cy="1099072"/>
          </a:xfrm>
          <a:prstGeom prst="rect">
            <a:avLst/>
          </a:prstGeom>
        </p:spPr>
      </p:pic>
      <p:pic>
        <p:nvPicPr>
          <p:cNvPr id="4" name="Изображение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2160" y="187909"/>
            <a:ext cx="2880320" cy="79282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71600" y="1340768"/>
            <a:ext cx="7344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204864"/>
            <a:ext cx="91440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493713" algn="l"/>
              </a:tabLst>
            </a:pPr>
            <a:endParaRPr lang="ru-RU" dirty="0" smtClean="0">
              <a:solidFill>
                <a:srgbClr val="CC0000"/>
              </a:solidFill>
              <a:latin typeface="Arial Black" pitchFamily="34" charset="0"/>
            </a:endParaRPr>
          </a:p>
          <a:p>
            <a:pPr indent="457200" algn="just">
              <a:lnSpc>
                <a:spcPct val="150000"/>
              </a:lnSpc>
              <a:tabLst>
                <a:tab pos="493713" algn="l"/>
              </a:tabLst>
            </a:pPr>
            <a:endParaRPr lang="ru-RU" dirty="0" smtClean="0"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052736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C0000"/>
                </a:solidFill>
                <a:latin typeface="Arial Black" pitchFamily="34" charset="0"/>
              </a:rPr>
              <a:t>2. Мошенничества с использованием банковских карт</a:t>
            </a:r>
            <a:endParaRPr lang="ru-RU" sz="3600" b="1" dirty="0">
              <a:solidFill>
                <a:srgbClr val="CC0000"/>
              </a:solidFill>
              <a:latin typeface="Arial Black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348880"/>
            <a:ext cx="8496944" cy="3888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>
                <a:solidFill>
                  <a:srgbClr val="CC0000"/>
                </a:solidFill>
                <a:latin typeface="Arial Black" pitchFamily="34" charset="0"/>
              </a:rPr>
              <a:t>Кардинг</a:t>
            </a: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 </a:t>
            </a:r>
            <a:r>
              <a:rPr lang="ru-RU" dirty="0" smtClean="0">
                <a:latin typeface="Arial Black" pitchFamily="34" charset="0"/>
              </a:rPr>
              <a:t>–</a:t>
            </a: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 </a:t>
            </a:r>
            <a:r>
              <a:rPr lang="ru-RU" dirty="0" smtClean="0">
                <a:latin typeface="Arial Black" pitchFamily="34" charset="0"/>
              </a:rPr>
              <a:t>мошенничество с платежной картой, когда операции, производимые с использованием ее реквизитов, совершаются без подтверждения владельцем</a:t>
            </a:r>
            <a:r>
              <a:rPr lang="ru-RU" dirty="0" smtClean="0"/>
              <a:t> </a:t>
            </a:r>
          </a:p>
          <a:p>
            <a:pPr algn="ctr"/>
            <a:endParaRPr lang="ru-RU" dirty="0">
              <a:solidFill>
                <a:srgbClr val="CC0000"/>
              </a:solidFill>
              <a:latin typeface="Arial Black" pitchFamily="34" charset="0"/>
            </a:endParaRPr>
          </a:p>
          <a:p>
            <a:pPr algn="ctr"/>
            <a:r>
              <a:rPr lang="ru-RU" sz="2400" dirty="0" smtClean="0">
                <a:solidFill>
                  <a:srgbClr val="CC0000"/>
                </a:solidFill>
                <a:latin typeface="Arial Black" pitchFamily="34" charset="0"/>
              </a:rPr>
              <a:t>Основные разновидности </a:t>
            </a:r>
            <a:r>
              <a:rPr lang="ru-RU" sz="2400" dirty="0" err="1" smtClean="0">
                <a:solidFill>
                  <a:srgbClr val="CC0000"/>
                </a:solidFill>
                <a:latin typeface="Arial Black" pitchFamily="34" charset="0"/>
              </a:rPr>
              <a:t>кардинга</a:t>
            </a:r>
            <a:r>
              <a:rPr lang="ru-RU" sz="2400" dirty="0" smtClean="0">
                <a:solidFill>
                  <a:srgbClr val="CC0000"/>
                </a:solidFill>
                <a:latin typeface="Arial Black" pitchFamily="34" charset="0"/>
              </a:rPr>
              <a:t>: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 «</a:t>
            </a:r>
            <a:r>
              <a:rPr lang="ru-RU" sz="2400" dirty="0" err="1" smtClean="0">
                <a:solidFill>
                  <a:srgbClr val="000066"/>
                </a:solidFill>
                <a:latin typeface="Arial Black" pitchFamily="34" charset="0"/>
              </a:rPr>
              <a:t>Скимминг</a:t>
            </a: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».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 «</a:t>
            </a:r>
            <a:r>
              <a:rPr lang="ru-RU" sz="2400" dirty="0" err="1" smtClean="0">
                <a:solidFill>
                  <a:srgbClr val="000066"/>
                </a:solidFill>
                <a:latin typeface="Arial Black" pitchFamily="34" charset="0"/>
              </a:rPr>
              <a:t>Шимминг</a:t>
            </a: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».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 «Ливанская петля».</a:t>
            </a:r>
          </a:p>
          <a:p>
            <a:pPr algn="just"/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- Заклеивание скотчем отверстия для выдачи денег.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 «</a:t>
            </a:r>
            <a:r>
              <a:rPr lang="ru-RU" sz="2400" dirty="0" err="1" smtClean="0">
                <a:solidFill>
                  <a:srgbClr val="000066"/>
                </a:solidFill>
                <a:latin typeface="Arial Black" pitchFamily="34" charset="0"/>
              </a:rPr>
              <a:t>Фишинг</a:t>
            </a: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».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76256" y="6356350"/>
            <a:ext cx="1810544" cy="365125"/>
          </a:xfrm>
        </p:spPr>
        <p:txBody>
          <a:bodyPr/>
          <a:lstStyle/>
          <a:p>
            <a:pPr lvl="0"/>
            <a:fld id="{E9832370-4EE7-4876-B56F-001C76BB6729}" type="slidenum">
              <a:rPr lang="ru-RU" noProof="0" smtClean="0"/>
              <a:pPr lvl="0"/>
              <a:t>11</a:t>
            </a:fld>
            <a:endParaRPr lang="ru-RU" noProof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25672"/>
            <a:ext cx="3923928" cy="1099072"/>
          </a:xfrm>
          <a:prstGeom prst="rect">
            <a:avLst/>
          </a:prstGeom>
        </p:spPr>
      </p:pic>
      <p:pic>
        <p:nvPicPr>
          <p:cNvPr id="4" name="Изображение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2160" y="187909"/>
            <a:ext cx="2880320" cy="79282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71600" y="1340768"/>
            <a:ext cx="7344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204864"/>
            <a:ext cx="91440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493713" algn="l"/>
              </a:tabLst>
            </a:pPr>
            <a:endParaRPr lang="ru-RU" dirty="0" smtClean="0">
              <a:solidFill>
                <a:srgbClr val="CC0000"/>
              </a:solidFill>
              <a:latin typeface="Arial Black" pitchFamily="34" charset="0"/>
            </a:endParaRPr>
          </a:p>
          <a:p>
            <a:pPr indent="457200" algn="just">
              <a:lnSpc>
                <a:spcPct val="150000"/>
              </a:lnSpc>
              <a:tabLst>
                <a:tab pos="493713" algn="l"/>
              </a:tabLst>
            </a:pPr>
            <a:endParaRPr lang="ru-RU" dirty="0" smtClean="0"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052736"/>
            <a:ext cx="9144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 Black" pitchFamily="34" charset="0"/>
              </a:rPr>
              <a:t>Что делать?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Правила безопасности при использовании пластиковых карт</a:t>
            </a:r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1988840"/>
            <a:ext cx="849694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CC0000"/>
                </a:solidFill>
                <a:latin typeface="Arial Black" pitchFamily="34" charset="0"/>
              </a:rPr>
              <a:t>1. </a:t>
            </a:r>
            <a:r>
              <a:rPr lang="en-US" dirty="0" smtClean="0">
                <a:solidFill>
                  <a:srgbClr val="CC0000"/>
                </a:solidFill>
                <a:latin typeface="Arial Black" pitchFamily="34" charset="0"/>
              </a:rPr>
              <a:t>PIN-</a:t>
            </a:r>
            <a:r>
              <a:rPr lang="ru-RU" dirty="0" smtClean="0">
                <a:solidFill>
                  <a:srgbClr val="CC0000"/>
                </a:solidFill>
                <a:latin typeface="Arial Black" pitchFamily="34" charset="0"/>
              </a:rPr>
              <a:t>код нужно помнить, </a:t>
            </a:r>
            <a:r>
              <a:rPr lang="ru-RU" u="sng" dirty="0" smtClean="0">
                <a:solidFill>
                  <a:srgbClr val="CC0000"/>
                </a:solidFill>
                <a:latin typeface="Arial Black" pitchFamily="34" charset="0"/>
              </a:rPr>
              <a:t>нигде</a:t>
            </a:r>
            <a:r>
              <a:rPr lang="ru-RU" dirty="0" smtClean="0">
                <a:solidFill>
                  <a:srgbClr val="CC0000"/>
                </a:solidFill>
                <a:latin typeface="Arial Black" pitchFamily="34" charset="0"/>
              </a:rPr>
              <a:t> не записывать, </a:t>
            </a:r>
            <a:r>
              <a:rPr lang="ru-RU" u="sng" dirty="0" smtClean="0">
                <a:solidFill>
                  <a:srgbClr val="CC0000"/>
                </a:solidFill>
                <a:latin typeface="Arial Black" pitchFamily="34" charset="0"/>
              </a:rPr>
              <a:t>никому</a:t>
            </a:r>
            <a:r>
              <a:rPr lang="ru-RU" dirty="0" smtClean="0">
                <a:solidFill>
                  <a:srgbClr val="CC0000"/>
                </a:solidFill>
                <a:latin typeface="Arial Black" pitchFamily="34" charset="0"/>
              </a:rPr>
              <a:t> не говорить, </a:t>
            </a:r>
            <a:r>
              <a:rPr lang="ru-RU" u="sng" dirty="0" smtClean="0">
                <a:solidFill>
                  <a:srgbClr val="CC0000"/>
                </a:solidFill>
                <a:latin typeface="Arial Black" pitchFamily="34" charset="0"/>
              </a:rPr>
              <a:t>никогда</a:t>
            </a:r>
            <a:r>
              <a:rPr lang="ru-RU" dirty="0" smtClean="0">
                <a:solidFill>
                  <a:srgbClr val="CC0000"/>
                </a:solidFill>
                <a:latin typeface="Arial Black" pitchFamily="34" charset="0"/>
              </a:rPr>
              <a:t> не вводить в интернете, прикрывать рукой при вводе через терминал.</a:t>
            </a:r>
          </a:p>
          <a:p>
            <a:pPr algn="just"/>
            <a:r>
              <a:rPr lang="ru-RU" dirty="0" smtClean="0">
                <a:solidFill>
                  <a:srgbClr val="CC0000"/>
                </a:solidFill>
                <a:latin typeface="Arial Black" pitchFamily="34" charset="0"/>
              </a:rPr>
              <a:t>2. При пользовании банкоматом необходимо проявлять осторожность, обращать внимание на посторонних лиц вокруг и подозрительные устройства или накладки в местах ввода </a:t>
            </a:r>
            <a:r>
              <a:rPr lang="en-US" dirty="0" smtClean="0">
                <a:solidFill>
                  <a:srgbClr val="CC0000"/>
                </a:solidFill>
                <a:latin typeface="Arial Black" pitchFamily="34" charset="0"/>
              </a:rPr>
              <a:t>PIN-</a:t>
            </a:r>
            <a:r>
              <a:rPr lang="ru-RU" dirty="0" smtClean="0">
                <a:solidFill>
                  <a:srgbClr val="CC0000"/>
                </a:solidFill>
                <a:latin typeface="Arial Black" pitchFamily="34" charset="0"/>
              </a:rPr>
              <a:t>кода и карты.</a:t>
            </a:r>
          </a:p>
          <a:p>
            <a:pPr algn="just"/>
            <a:r>
              <a:rPr lang="ru-RU" dirty="0" smtClean="0">
                <a:solidFill>
                  <a:srgbClr val="CC0000"/>
                </a:solidFill>
                <a:latin typeface="Arial Black" pitchFamily="34" charset="0"/>
              </a:rPr>
              <a:t>3. Подключите </a:t>
            </a:r>
            <a:r>
              <a:rPr lang="en-US" dirty="0" smtClean="0">
                <a:solidFill>
                  <a:srgbClr val="CC0000"/>
                </a:solidFill>
                <a:latin typeface="Arial Black" pitchFamily="34" charset="0"/>
              </a:rPr>
              <a:t>SMS-</a:t>
            </a:r>
            <a:r>
              <a:rPr lang="ru-RU" dirty="0" smtClean="0">
                <a:solidFill>
                  <a:srgbClr val="CC0000"/>
                </a:solidFill>
                <a:latin typeface="Arial Black" pitchFamily="34" charset="0"/>
              </a:rPr>
              <a:t>уведомление.</a:t>
            </a:r>
          </a:p>
          <a:p>
            <a:pPr algn="just"/>
            <a:r>
              <a:rPr lang="ru-RU" dirty="0" smtClean="0">
                <a:solidFill>
                  <a:srgbClr val="CC0000"/>
                </a:solidFill>
                <a:latin typeface="Arial Black" pitchFamily="34" charset="0"/>
              </a:rPr>
              <a:t>4. Желательно использовать банкоматы, установленные в безопасных местах (подразделения банков, гостиницы, крупные торговые центры, госучреждения).</a:t>
            </a:r>
          </a:p>
          <a:p>
            <a:pPr algn="just"/>
            <a:r>
              <a:rPr lang="ru-RU" dirty="0" smtClean="0">
                <a:solidFill>
                  <a:srgbClr val="CC0000"/>
                </a:solidFill>
                <a:latin typeface="Arial Black" pitchFamily="34" charset="0"/>
              </a:rPr>
              <a:t>5.Расплачиваясь, настаивайте на проведении операций оплаты в вашем присутствии. Убедитесь, что сумма, отображенная на дисплее, соответствует указанной на ценнике.</a:t>
            </a:r>
          </a:p>
          <a:p>
            <a:pPr algn="just"/>
            <a:r>
              <a:rPr lang="ru-RU" dirty="0" smtClean="0">
                <a:solidFill>
                  <a:srgbClr val="CC0000"/>
                </a:solidFill>
                <a:latin typeface="Arial Black" pitchFamily="34" charset="0"/>
              </a:rPr>
              <a:t>6. Незамедлительно сообщите в банк, если карта потерялась или с нее без вашего согласия списаны деньги.</a:t>
            </a:r>
          </a:p>
          <a:p>
            <a:pPr algn="just"/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76256" y="6356350"/>
            <a:ext cx="1810544" cy="365125"/>
          </a:xfrm>
        </p:spPr>
        <p:txBody>
          <a:bodyPr/>
          <a:lstStyle/>
          <a:p>
            <a:pPr lvl="0"/>
            <a:fld id="{E9832370-4EE7-4876-B56F-001C76BB6729}" type="slidenum">
              <a:rPr lang="ru-RU" noProof="0" smtClean="0"/>
              <a:pPr lvl="0"/>
              <a:t>12</a:t>
            </a:fld>
            <a:endParaRPr lang="ru-RU" noProof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25672"/>
            <a:ext cx="3923928" cy="1099072"/>
          </a:xfrm>
          <a:prstGeom prst="rect">
            <a:avLst/>
          </a:prstGeom>
        </p:spPr>
      </p:pic>
      <p:pic>
        <p:nvPicPr>
          <p:cNvPr id="4" name="Изображение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2160" y="187909"/>
            <a:ext cx="2880320" cy="79282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71600" y="1340768"/>
            <a:ext cx="7344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2204864"/>
            <a:ext cx="442798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493713" algn="l"/>
              </a:tabLst>
            </a:pPr>
            <a:endParaRPr lang="ru-RU" dirty="0" smtClean="0">
              <a:solidFill>
                <a:srgbClr val="CC0000"/>
              </a:solidFill>
              <a:latin typeface="Arial Black" pitchFamily="34" charset="0"/>
            </a:endParaRPr>
          </a:p>
          <a:p>
            <a:pPr indent="457200" algn="just">
              <a:lnSpc>
                <a:spcPct val="150000"/>
              </a:lnSpc>
              <a:tabLst>
                <a:tab pos="493713" algn="l"/>
              </a:tabLst>
            </a:pPr>
            <a:endParaRPr lang="ru-RU" dirty="0" smtClean="0"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052736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C0000"/>
                </a:solidFill>
                <a:latin typeface="Arial Black" pitchFamily="34" charset="0"/>
              </a:rPr>
              <a:t>3. Интернет - мошенничества </a:t>
            </a:r>
            <a:endParaRPr lang="ru-RU" sz="3600" b="1" dirty="0">
              <a:solidFill>
                <a:srgbClr val="CC0000"/>
              </a:solidFill>
              <a:latin typeface="Arial Black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87824" y="1700809"/>
            <a:ext cx="590465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20000"/>
              </a:spcBef>
            </a:pPr>
            <a:r>
              <a:rPr lang="ru-RU" sz="2000" dirty="0" smtClean="0">
                <a:latin typeface="Arial Black" pitchFamily="34" charset="0"/>
              </a:rPr>
              <a:t>Говорить о мошенничестве в Сети – это все равно, что перечислять все существующие виды обмана и афер, придуманные человечеством за всю историю его существования. </a:t>
            </a:r>
          </a:p>
          <a:p>
            <a:pPr marL="342900" indent="-342900" algn="just">
              <a:spcBef>
                <a:spcPct val="20000"/>
              </a:spcBef>
            </a:pPr>
            <a:r>
              <a:rPr lang="ru-RU" sz="2000" dirty="0" smtClean="0">
                <a:latin typeface="Arial Black" pitchFamily="34" charset="0"/>
              </a:rPr>
              <a:t>Этот перечень обширен, поскольку мошенники по максимуму используют все преимущества данного вида коммуникации: 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ru-RU" sz="2000" dirty="0" smtClean="0">
                <a:latin typeface="Arial Black" pitchFamily="34" charset="0"/>
              </a:rPr>
              <a:t>массовый охват; 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ru-RU" sz="2000" dirty="0" smtClean="0">
                <a:latin typeface="Arial Black" pitchFamily="34" charset="0"/>
              </a:rPr>
              <a:t>возможность выбора целевой группы; 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ru-RU" sz="2000" dirty="0" smtClean="0">
                <a:latin typeface="Arial Black" pitchFamily="34" charset="0"/>
              </a:rPr>
              <a:t>Оперативность, чтобы реализовать тот или иной способ «отъема денег»</a:t>
            </a:r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 </a:t>
            </a:r>
            <a:endParaRPr lang="ru-RU" dirty="0"/>
          </a:p>
        </p:txBody>
      </p:sp>
      <p:pic>
        <p:nvPicPr>
          <p:cNvPr id="10" name="Picture 4" descr="331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2060848"/>
            <a:ext cx="2736428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76256" y="6356350"/>
            <a:ext cx="1810544" cy="365125"/>
          </a:xfrm>
        </p:spPr>
        <p:txBody>
          <a:bodyPr/>
          <a:lstStyle/>
          <a:p>
            <a:pPr lvl="0"/>
            <a:fld id="{E9832370-4EE7-4876-B56F-001C76BB6729}" type="slidenum">
              <a:rPr lang="ru-RU" noProof="0" smtClean="0"/>
              <a:pPr lvl="0"/>
              <a:t>13</a:t>
            </a:fld>
            <a:endParaRPr lang="ru-RU" noProof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25672"/>
            <a:ext cx="3923928" cy="1099072"/>
          </a:xfrm>
          <a:prstGeom prst="rect">
            <a:avLst/>
          </a:prstGeom>
        </p:spPr>
      </p:pic>
      <p:pic>
        <p:nvPicPr>
          <p:cNvPr id="4" name="Изображение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2160" y="187909"/>
            <a:ext cx="2880320" cy="79282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71600" y="1340768"/>
            <a:ext cx="7344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2204864"/>
            <a:ext cx="442798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493713" algn="l"/>
              </a:tabLst>
            </a:pPr>
            <a:endParaRPr lang="ru-RU" dirty="0" smtClean="0">
              <a:solidFill>
                <a:srgbClr val="CC0000"/>
              </a:solidFill>
              <a:latin typeface="Arial Black" pitchFamily="34" charset="0"/>
            </a:endParaRPr>
          </a:p>
          <a:p>
            <a:pPr indent="457200" algn="just">
              <a:lnSpc>
                <a:spcPct val="150000"/>
              </a:lnSpc>
              <a:tabLst>
                <a:tab pos="493713" algn="l"/>
              </a:tabLst>
            </a:pPr>
            <a:endParaRPr lang="ru-RU" dirty="0" smtClean="0">
              <a:latin typeface="Arial Black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1196752"/>
            <a:ext cx="734481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tabLst>
                <a:tab pos="493713" algn="l"/>
              </a:tabLst>
            </a:pP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Наиболее распространенные варианты мошенничества в Интернете:</a:t>
            </a:r>
          </a:p>
          <a:p>
            <a:pPr indent="457200" algn="just">
              <a:tabLst>
                <a:tab pos="493713" algn="l"/>
              </a:tabLst>
            </a:pPr>
            <a:endParaRPr lang="ru-RU" dirty="0" smtClean="0">
              <a:solidFill>
                <a:srgbClr val="000066"/>
              </a:solidFill>
              <a:latin typeface="Arial Black" pitchFamily="34" charset="0"/>
            </a:endParaRPr>
          </a:p>
          <a:p>
            <a:pPr indent="457200" algn="just">
              <a:buFontTx/>
              <a:buChar char="-"/>
              <a:tabLst>
                <a:tab pos="493713" algn="l"/>
              </a:tabLst>
            </a:pPr>
            <a:r>
              <a:rPr lang="ru-RU" dirty="0" smtClean="0">
                <a:latin typeface="Arial Black" pitchFamily="34" charset="0"/>
              </a:rPr>
              <a:t> Попрошайничество. </a:t>
            </a:r>
          </a:p>
          <a:p>
            <a:pPr indent="457200" algn="just">
              <a:tabLst>
                <a:tab pos="493713" algn="l"/>
              </a:tabLst>
            </a:pPr>
            <a:endParaRPr lang="ru-RU" dirty="0" smtClean="0">
              <a:latin typeface="Arial Black" pitchFamily="34" charset="0"/>
            </a:endParaRPr>
          </a:p>
          <a:p>
            <a:pPr indent="457200" algn="just">
              <a:buFontTx/>
              <a:buChar char="-"/>
              <a:tabLst>
                <a:tab pos="493713" algn="l"/>
              </a:tabLst>
            </a:pPr>
            <a:r>
              <a:rPr lang="ru-RU" dirty="0" smtClean="0">
                <a:latin typeface="Arial Black" pitchFamily="34" charset="0"/>
              </a:rPr>
              <a:t> Покупки через </a:t>
            </a:r>
          </a:p>
          <a:p>
            <a:pPr indent="457200" algn="just">
              <a:tabLst>
                <a:tab pos="493713" algn="l"/>
              </a:tabLst>
            </a:pPr>
            <a:r>
              <a:rPr lang="ru-RU" dirty="0" smtClean="0">
                <a:latin typeface="Arial Black" pitchFamily="34" charset="0"/>
              </a:rPr>
              <a:t>Интернет.</a:t>
            </a:r>
          </a:p>
          <a:p>
            <a:pPr indent="457200" algn="just">
              <a:tabLst>
                <a:tab pos="493713" algn="l"/>
              </a:tabLst>
            </a:pPr>
            <a:endParaRPr lang="ru-RU" dirty="0" smtClean="0">
              <a:latin typeface="Arial Black" pitchFamily="34" charset="0"/>
            </a:endParaRPr>
          </a:p>
          <a:p>
            <a:pPr indent="457200" algn="just">
              <a:buFontTx/>
              <a:buChar char="-"/>
              <a:tabLst>
                <a:tab pos="493713" algn="l"/>
              </a:tabLst>
            </a:pPr>
            <a:r>
              <a:rPr lang="ru-RU" dirty="0" smtClean="0">
                <a:latin typeface="Arial Black" pitchFamily="34" charset="0"/>
              </a:rPr>
              <a:t> Гороскоп.</a:t>
            </a:r>
          </a:p>
          <a:p>
            <a:pPr indent="457200" algn="just">
              <a:tabLst>
                <a:tab pos="493713" algn="l"/>
              </a:tabLst>
            </a:pPr>
            <a:endParaRPr lang="ru-RU" dirty="0" smtClean="0">
              <a:latin typeface="Arial Black" pitchFamily="34" charset="0"/>
            </a:endParaRPr>
          </a:p>
          <a:p>
            <a:pPr indent="457200" algn="just">
              <a:buFontTx/>
              <a:buChar char="-"/>
              <a:tabLst>
                <a:tab pos="493713" algn="l"/>
              </a:tabLst>
            </a:pPr>
            <a:r>
              <a:rPr lang="ru-RU" dirty="0" smtClean="0">
                <a:latin typeface="Arial Black" pitchFamily="34" charset="0"/>
              </a:rPr>
              <a:t>«Ваш </a:t>
            </a:r>
            <a:r>
              <a:rPr lang="ru-RU" dirty="0" err="1" smtClean="0">
                <a:latin typeface="Arial Black" pitchFamily="34" charset="0"/>
              </a:rPr>
              <a:t>аккаунт</a:t>
            </a:r>
            <a:r>
              <a:rPr lang="ru-RU" dirty="0" smtClean="0">
                <a:latin typeface="Arial Black" pitchFamily="34" charset="0"/>
              </a:rPr>
              <a:t> заблокирован».</a:t>
            </a:r>
          </a:p>
          <a:p>
            <a:pPr indent="457200" algn="ctr">
              <a:tabLst>
                <a:tab pos="493713" algn="l"/>
              </a:tabLst>
            </a:pPr>
            <a:endParaRPr lang="ru-RU" dirty="0" smtClean="0">
              <a:latin typeface="Arial Black" pitchFamily="34" charset="0"/>
            </a:endParaRPr>
          </a:p>
          <a:p>
            <a:pPr indent="457200">
              <a:buFontTx/>
              <a:buChar char="-"/>
              <a:tabLst>
                <a:tab pos="493713" algn="l"/>
              </a:tabLst>
            </a:pPr>
            <a:r>
              <a:rPr lang="ru-RU" dirty="0" smtClean="0">
                <a:latin typeface="Arial Black" pitchFamily="34" charset="0"/>
              </a:rPr>
              <a:t>Письма якобы от администрации платежной системы (</a:t>
            </a:r>
            <a:r>
              <a:rPr lang="ru-RU" dirty="0" err="1" smtClean="0">
                <a:latin typeface="Arial Black" pitchFamily="34" charset="0"/>
              </a:rPr>
              <a:t>e-gold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err="1" smtClean="0">
                <a:latin typeface="Arial Black" pitchFamily="34" charset="0"/>
              </a:rPr>
              <a:t>Paypal</a:t>
            </a:r>
            <a:r>
              <a:rPr lang="ru-RU" dirty="0" smtClean="0">
                <a:latin typeface="Arial Black" pitchFamily="34" charset="0"/>
              </a:rPr>
              <a:t>).</a:t>
            </a:r>
          </a:p>
          <a:p>
            <a:pPr indent="457200">
              <a:buFontTx/>
              <a:buChar char="-"/>
              <a:tabLst>
                <a:tab pos="493713" algn="l"/>
              </a:tabLst>
            </a:pPr>
            <a:endParaRPr lang="ru-RU" dirty="0" smtClean="0">
              <a:latin typeface="Arial Black" pitchFamily="34" charset="0"/>
            </a:endParaRPr>
          </a:p>
          <a:p>
            <a:pPr indent="457200">
              <a:buFontTx/>
              <a:buChar char="-"/>
              <a:tabLst>
                <a:tab pos="493713" algn="l"/>
              </a:tabLst>
            </a:pPr>
            <a:r>
              <a:rPr lang="ru-RU" dirty="0" smtClean="0">
                <a:latin typeface="Arial Black" pitchFamily="34" charset="0"/>
              </a:rPr>
              <a:t> Нигерийские сюжеты.</a:t>
            </a:r>
          </a:p>
          <a:p>
            <a:pPr indent="457200" algn="just">
              <a:buFontTx/>
              <a:buChar char="-"/>
              <a:tabLst>
                <a:tab pos="493713" algn="l"/>
              </a:tabLst>
            </a:pPr>
            <a:endParaRPr lang="ru-RU" dirty="0">
              <a:latin typeface="Arial Black" pitchFamily="34" charset="0"/>
            </a:endParaRPr>
          </a:p>
        </p:txBody>
      </p:sp>
      <p:pic>
        <p:nvPicPr>
          <p:cNvPr id="11" name="Picture 5" descr="porposhayk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1844824"/>
            <a:ext cx="352908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76256" y="6356350"/>
            <a:ext cx="1810544" cy="365125"/>
          </a:xfrm>
        </p:spPr>
        <p:txBody>
          <a:bodyPr/>
          <a:lstStyle/>
          <a:p>
            <a:pPr lvl="0"/>
            <a:fld id="{E9832370-4EE7-4876-B56F-001C76BB6729}" type="slidenum">
              <a:rPr lang="ru-RU" noProof="0" smtClean="0"/>
              <a:pPr lvl="0"/>
              <a:t>14</a:t>
            </a:fld>
            <a:endParaRPr lang="ru-RU" noProof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25672"/>
            <a:ext cx="3923928" cy="1099072"/>
          </a:xfrm>
          <a:prstGeom prst="rect">
            <a:avLst/>
          </a:prstGeom>
        </p:spPr>
      </p:pic>
      <p:pic>
        <p:nvPicPr>
          <p:cNvPr id="4" name="Изображение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2160" y="187909"/>
            <a:ext cx="2880320" cy="79282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71600" y="1340768"/>
            <a:ext cx="7344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204864"/>
            <a:ext cx="91440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493713" algn="l"/>
              </a:tabLst>
            </a:pPr>
            <a:endParaRPr lang="ru-RU" dirty="0" smtClean="0">
              <a:solidFill>
                <a:srgbClr val="CC0000"/>
              </a:solidFill>
              <a:latin typeface="Arial Black" pitchFamily="34" charset="0"/>
            </a:endParaRPr>
          </a:p>
          <a:p>
            <a:pPr indent="457200" algn="just">
              <a:lnSpc>
                <a:spcPct val="150000"/>
              </a:lnSpc>
              <a:tabLst>
                <a:tab pos="493713" algn="l"/>
              </a:tabLst>
            </a:pPr>
            <a:endParaRPr lang="ru-RU" dirty="0" smtClean="0"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052736"/>
            <a:ext cx="9144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 Black" pitchFamily="34" charset="0"/>
              </a:rPr>
              <a:t>Что делать?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Как не стать жертвой </a:t>
            </a:r>
            <a:r>
              <a:rPr lang="ru-RU" b="1" dirty="0" err="1" smtClean="0">
                <a:solidFill>
                  <a:srgbClr val="002060"/>
                </a:solidFill>
                <a:latin typeface="Arial Black" pitchFamily="34" charset="0"/>
              </a:rPr>
              <a:t>Интернет-мошенников</a:t>
            </a:r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1032" y="1988840"/>
            <a:ext cx="85334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AutoNum type="arabicPeriod"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Если вы пользуетесь банковскими </a:t>
            </a:r>
            <a:r>
              <a:rPr lang="ru-RU" dirty="0" err="1" smtClean="0">
                <a:solidFill>
                  <a:srgbClr val="C00000"/>
                </a:solidFill>
                <a:latin typeface="Arial Black" pitchFamily="34" charset="0"/>
              </a:rPr>
              <a:t>интернет-сервисами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, обязательно установите и обновляйте на вашем компьютере антивирус.</a:t>
            </a:r>
          </a:p>
          <a:p>
            <a:pPr marL="342900" indent="-342900" algn="just">
              <a:buFontTx/>
              <a:buAutoNum type="arabicPeriod"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Никогда не пользуйтесь общественными точками доступа в Интернет </a:t>
            </a: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(</a:t>
            </a: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Wi-Fi)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для осуществления </a:t>
            </a:r>
            <a:r>
              <a:rPr lang="ru-RU" dirty="0" err="1" smtClean="0">
                <a:solidFill>
                  <a:srgbClr val="C00000"/>
                </a:solidFill>
                <a:latin typeface="Arial Black" pitchFamily="34" charset="0"/>
              </a:rPr>
              <a:t>онлайн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 - платежей. </a:t>
            </a:r>
          </a:p>
          <a:p>
            <a:pPr marL="342900" indent="-342900" algn="just">
              <a:buFontTx/>
              <a:buAutoNum type="arabicPeriod"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Для </a:t>
            </a:r>
            <a:r>
              <a:rPr lang="ru-RU" dirty="0" err="1" smtClean="0">
                <a:solidFill>
                  <a:srgbClr val="C00000"/>
                </a:solidFill>
                <a:latin typeface="Arial Black" pitchFamily="34" charset="0"/>
              </a:rPr>
              <a:t>онлайн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 - платежей пользуйтесь только проверенными устройствами (компьютерами, планшетами). Желательно- только своими</a:t>
            </a:r>
          </a:p>
          <a:p>
            <a:pPr marL="342900" indent="-342900" algn="just">
              <a:buFontTx/>
              <a:buAutoNum type="arabicPeriod"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Для </a:t>
            </a:r>
            <a:r>
              <a:rPr lang="ru-RU" dirty="0" err="1" smtClean="0">
                <a:solidFill>
                  <a:srgbClr val="C00000"/>
                </a:solidFill>
                <a:latin typeface="Arial Black" pitchFamily="34" charset="0"/>
              </a:rPr>
              <a:t>онлайн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–платежей старайтесь использовать виртуальную карту.</a:t>
            </a:r>
          </a:p>
          <a:p>
            <a:pPr marL="342900" indent="-342900" algn="just">
              <a:buFontTx/>
              <a:buAutoNum type="arabicPeriod"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 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Старайтесь не открывать сайты платежных систем по ссылке (например, в письмах). Вы можете попасть на сайт-обманку, внешне очень похожий, практически неотличимый от сайта платежной системы.</a:t>
            </a:r>
          </a:p>
          <a:p>
            <a:pPr marL="342900" indent="-342900" algn="just"/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6.  Всегда проверяйте корректность написания адреса. Ошибка в одной букве может привести вас на поддельную страницу, которая неотличима от оригинала.</a:t>
            </a:r>
          </a:p>
          <a:p>
            <a:pPr marL="342900" indent="-342900" algn="just">
              <a:buFontTx/>
              <a:buAutoNum type="arabicPeriod"/>
            </a:pPr>
            <a:endParaRPr lang="ru-RU" dirty="0" smtClean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25672"/>
            <a:ext cx="3923928" cy="1099072"/>
          </a:xfrm>
          <a:prstGeom prst="rect">
            <a:avLst/>
          </a:prstGeom>
        </p:spPr>
      </p:pic>
      <p:pic>
        <p:nvPicPr>
          <p:cNvPr id="3" name="Изображение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2160" y="187909"/>
            <a:ext cx="2880320" cy="79282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55576" y="1196752"/>
            <a:ext cx="806489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ru-RU" dirty="0">
                <a:solidFill>
                  <a:srgbClr val="C00000"/>
                </a:solidFill>
                <a:latin typeface="Arial Black" pitchFamily="34" charset="0"/>
              </a:rPr>
              <a:t>7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. Никогда никому не сообщайте Ваши пароли. Вводить пароли  нужно только на самих сайтах платежных систем, но никак не на других ресурсах.</a:t>
            </a:r>
          </a:p>
          <a:p>
            <a:pPr marL="342900" indent="-342900" algn="just"/>
            <a:r>
              <a:rPr lang="ru-RU" dirty="0">
                <a:solidFill>
                  <a:srgbClr val="C00000"/>
                </a:solidFill>
                <a:latin typeface="Arial Black" pitchFamily="34" charset="0"/>
              </a:rPr>
              <a:t>8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. Не храните файлы с секретной информацией на доступных или недостаточно надежных носителях информации. Всегда делайте несколько копий таких файлов на разных носителях.</a:t>
            </a:r>
          </a:p>
          <a:p>
            <a:pPr marL="342900" indent="-342900" algn="just"/>
            <a:r>
              <a:rPr lang="ru-RU" dirty="0">
                <a:solidFill>
                  <a:srgbClr val="C00000"/>
                </a:solidFill>
                <a:latin typeface="Arial Black" pitchFamily="34" charset="0"/>
              </a:rPr>
              <a:t>9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. Если Вам предлагают удаленную работу и  просят оплатить регистрационный взнос, в качестве гарантии, за пересылку данных и тому подобное ‑ не попадайтесь на эту ловушку. Настоящие работодатели никогда не просят денег с соискателей, они сами платят за работу!</a:t>
            </a:r>
          </a:p>
          <a:p>
            <a:pPr marL="342900" indent="-342900" algn="just"/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10. Предложения в духе «вышлите туда-то небольшую сумму и вскоре Вы будете завалены деньгами» ‑ это предложения от участников финансовых пирамид. Игнорируйте их, в пирамидах выигрывают только их создатели.</a:t>
            </a:r>
          </a:p>
          <a:p>
            <a:pPr algn="just"/>
            <a:endParaRPr lang="ru-RU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76256" y="6356350"/>
            <a:ext cx="1810544" cy="365125"/>
          </a:xfrm>
        </p:spPr>
        <p:txBody>
          <a:bodyPr/>
          <a:lstStyle/>
          <a:p>
            <a:pPr lvl="0"/>
            <a:fld id="{E9832370-4EE7-4876-B56F-001C76BB6729}" type="slidenum">
              <a:rPr lang="ru-RU" noProof="0" smtClean="0"/>
              <a:pPr lvl="0"/>
              <a:t>16</a:t>
            </a:fld>
            <a:endParaRPr lang="ru-RU" noProof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25672"/>
            <a:ext cx="3923928" cy="1099072"/>
          </a:xfrm>
          <a:prstGeom prst="rect">
            <a:avLst/>
          </a:prstGeom>
        </p:spPr>
      </p:pic>
      <p:pic>
        <p:nvPicPr>
          <p:cNvPr id="4" name="Изображение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2160" y="187909"/>
            <a:ext cx="2880320" cy="79282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71600" y="1340768"/>
            <a:ext cx="7344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2924944"/>
            <a:ext cx="705678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493713" algn="l"/>
              </a:tabLst>
            </a:pPr>
            <a:endParaRPr lang="ru-RU" dirty="0" smtClean="0">
              <a:solidFill>
                <a:srgbClr val="CC0000"/>
              </a:solidFill>
              <a:latin typeface="Arial Black" pitchFamily="34" charset="0"/>
            </a:endParaRPr>
          </a:p>
          <a:p>
            <a:pPr indent="457200" algn="just">
              <a:lnSpc>
                <a:spcPct val="150000"/>
              </a:lnSpc>
              <a:tabLst>
                <a:tab pos="493713" algn="l"/>
              </a:tabLst>
            </a:pPr>
            <a:endParaRPr lang="ru-RU" dirty="0" smtClean="0"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052736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C0000"/>
                </a:solidFill>
                <a:latin typeface="Arial Black" pitchFamily="34" charset="0"/>
              </a:rPr>
              <a:t>4. Мошенничества с мобильными телефонами </a:t>
            </a:r>
            <a:endParaRPr lang="ru-RU" sz="3600" b="1" dirty="0">
              <a:solidFill>
                <a:srgbClr val="CC0000"/>
              </a:solidFill>
              <a:latin typeface="Arial Black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99592" y="2204865"/>
            <a:ext cx="770485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tabLst>
                <a:tab pos="493713" algn="l"/>
              </a:tabLst>
            </a:pP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Наиболее распространенные варианты мошенничества с использованием мобильных телефонов:</a:t>
            </a:r>
          </a:p>
          <a:p>
            <a:pPr indent="457200" algn="just">
              <a:tabLst>
                <a:tab pos="493713" algn="l"/>
              </a:tabLst>
            </a:pPr>
            <a:endParaRPr lang="ru-RU" dirty="0" smtClean="0">
              <a:solidFill>
                <a:srgbClr val="000066"/>
              </a:solidFill>
              <a:latin typeface="Arial Black" pitchFamily="34" charset="0"/>
            </a:endParaRPr>
          </a:p>
          <a:p>
            <a:pPr indent="457200" algn="just">
              <a:buFontTx/>
              <a:buChar char="-"/>
              <a:tabLst>
                <a:tab pos="493713" algn="l"/>
              </a:tabLst>
            </a:pPr>
            <a:r>
              <a:rPr lang="ru-RU" dirty="0" smtClean="0">
                <a:latin typeface="Arial Black" pitchFamily="34" charset="0"/>
              </a:rPr>
              <a:t> «Мама, я в беде…». </a:t>
            </a:r>
          </a:p>
          <a:p>
            <a:pPr indent="457200" algn="just">
              <a:tabLst>
                <a:tab pos="493713" algn="l"/>
              </a:tabLst>
            </a:pPr>
            <a:endParaRPr lang="ru-RU" dirty="0" smtClean="0">
              <a:latin typeface="Arial Black" pitchFamily="34" charset="0"/>
            </a:endParaRPr>
          </a:p>
          <a:p>
            <a:pPr indent="457200" algn="just">
              <a:buFontTx/>
              <a:buChar char="-"/>
              <a:tabLst>
                <a:tab pos="493713" algn="l"/>
              </a:tabLst>
            </a:pPr>
            <a:r>
              <a:rPr lang="ru-RU" dirty="0" smtClean="0">
                <a:latin typeface="Arial Black" pitchFamily="34" charset="0"/>
              </a:rPr>
              <a:t>«Благотворительность».</a:t>
            </a:r>
          </a:p>
          <a:p>
            <a:pPr indent="457200" algn="just">
              <a:tabLst>
                <a:tab pos="493713" algn="l"/>
              </a:tabLst>
            </a:pPr>
            <a:endParaRPr lang="ru-RU" dirty="0" smtClean="0">
              <a:latin typeface="Arial Black" pitchFamily="34" charset="0"/>
            </a:endParaRPr>
          </a:p>
          <a:p>
            <a:pPr indent="457200" algn="just">
              <a:buFontTx/>
              <a:buChar char="-"/>
              <a:tabLst>
                <a:tab pos="493713" algn="l"/>
              </a:tabLst>
            </a:pPr>
            <a:r>
              <a:rPr lang="ru-RU" dirty="0" smtClean="0">
                <a:latin typeface="Arial Black" pitchFamily="34" charset="0"/>
              </a:rPr>
              <a:t> </a:t>
            </a:r>
            <a:r>
              <a:rPr lang="en-US" dirty="0" smtClean="0">
                <a:latin typeface="Arial Black" pitchFamily="34" charset="0"/>
              </a:rPr>
              <a:t>SMS-</a:t>
            </a:r>
            <a:r>
              <a:rPr lang="ru-RU" dirty="0" smtClean="0">
                <a:latin typeface="Arial Black" pitchFamily="34" charset="0"/>
              </a:rPr>
              <a:t>викторина.</a:t>
            </a:r>
          </a:p>
          <a:p>
            <a:pPr indent="457200" algn="just">
              <a:tabLst>
                <a:tab pos="493713" algn="l"/>
              </a:tabLst>
            </a:pPr>
            <a:endParaRPr lang="ru-RU" dirty="0" smtClean="0">
              <a:latin typeface="Arial Black" pitchFamily="34" charset="0"/>
            </a:endParaRPr>
          </a:p>
          <a:p>
            <a:pPr indent="457200" algn="just">
              <a:buFontTx/>
              <a:buChar char="-"/>
              <a:tabLst>
                <a:tab pos="493713" algn="l"/>
              </a:tabLst>
            </a:pPr>
            <a:r>
              <a:rPr lang="ru-RU" dirty="0" smtClean="0">
                <a:latin typeface="Arial Black" pitchFamily="34" charset="0"/>
              </a:rPr>
              <a:t>«Ошибочный платеж».</a:t>
            </a:r>
          </a:p>
          <a:p>
            <a:pPr indent="457200" algn="ctr">
              <a:tabLst>
                <a:tab pos="493713" algn="l"/>
              </a:tabLst>
            </a:pPr>
            <a:endParaRPr lang="ru-RU" dirty="0" smtClean="0">
              <a:latin typeface="Arial Black" pitchFamily="34" charset="0"/>
            </a:endParaRPr>
          </a:p>
          <a:p>
            <a:pPr indent="457200">
              <a:buFontTx/>
              <a:buChar char="-"/>
              <a:tabLst>
                <a:tab pos="493713" algn="l"/>
              </a:tabLst>
            </a:pPr>
            <a:r>
              <a:rPr lang="ru-RU" dirty="0" smtClean="0">
                <a:latin typeface="Arial Black" pitchFamily="34" charset="0"/>
              </a:rPr>
              <a:t>«Блокировка» карты.</a:t>
            </a:r>
          </a:p>
          <a:p>
            <a:pPr indent="457200">
              <a:buFontTx/>
              <a:buChar char="-"/>
              <a:tabLst>
                <a:tab pos="493713" algn="l"/>
              </a:tabLst>
            </a:pPr>
            <a:endParaRPr lang="ru-RU" dirty="0" smtClean="0">
              <a:latin typeface="Arial Black" pitchFamily="34" charset="0"/>
            </a:endParaRPr>
          </a:p>
          <a:p>
            <a:pPr indent="457200">
              <a:buFontTx/>
              <a:buChar char="-"/>
              <a:tabLst>
                <a:tab pos="493713" algn="l"/>
              </a:tabLst>
            </a:pPr>
            <a:r>
              <a:rPr lang="ru-RU" dirty="0" smtClean="0">
                <a:latin typeface="Arial Black" pitchFamily="34" charset="0"/>
              </a:rPr>
              <a:t> «Возврат за покупку».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76256" y="6356350"/>
            <a:ext cx="1810544" cy="365125"/>
          </a:xfrm>
        </p:spPr>
        <p:txBody>
          <a:bodyPr/>
          <a:lstStyle/>
          <a:p>
            <a:pPr lvl="0"/>
            <a:fld id="{E9832370-4EE7-4876-B56F-001C76BB6729}" type="slidenum">
              <a:rPr lang="ru-RU" noProof="0" smtClean="0"/>
              <a:pPr lvl="0"/>
              <a:t>17</a:t>
            </a:fld>
            <a:endParaRPr lang="ru-RU" noProof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25672"/>
            <a:ext cx="3923928" cy="1099072"/>
          </a:xfrm>
          <a:prstGeom prst="rect">
            <a:avLst/>
          </a:prstGeom>
        </p:spPr>
      </p:pic>
      <p:pic>
        <p:nvPicPr>
          <p:cNvPr id="4" name="Изображение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2160" y="187909"/>
            <a:ext cx="2880320" cy="79282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71600" y="1340768"/>
            <a:ext cx="7344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204864"/>
            <a:ext cx="91440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493713" algn="l"/>
              </a:tabLst>
            </a:pPr>
            <a:endParaRPr lang="ru-RU" dirty="0" smtClean="0">
              <a:solidFill>
                <a:srgbClr val="CC0000"/>
              </a:solidFill>
              <a:latin typeface="Arial Black" pitchFamily="34" charset="0"/>
            </a:endParaRPr>
          </a:p>
          <a:p>
            <a:pPr indent="457200" algn="just">
              <a:lnSpc>
                <a:spcPct val="150000"/>
              </a:lnSpc>
              <a:tabLst>
                <a:tab pos="493713" algn="l"/>
              </a:tabLst>
            </a:pPr>
            <a:endParaRPr lang="ru-RU" dirty="0" smtClean="0"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052736"/>
            <a:ext cx="9144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 Black" pitchFamily="34" charset="0"/>
              </a:rPr>
              <a:t>Что делать?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Правила безопасного использования мобильного телефона</a:t>
            </a:r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2060848"/>
            <a:ext cx="80648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1.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Не открывайте СМС и ММС–сообщения от неизвестных абонентов. Это относится и к поздравительным сообщениям, и к открыткам. С Вас могут просто списать деньги или использовать в иных мошеннических схемах.</a:t>
            </a:r>
          </a:p>
          <a:p>
            <a:pPr marL="342900" indent="-342900" algn="just"/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2. Если Вы все-таки открыли сообщение, пришедшее с неизвестного номера, то никогда не открывайте прикрепленные файлы, не ходите по ссылкам, не отправляйте сообщения и не звоните по указанным телефонам.</a:t>
            </a:r>
          </a:p>
          <a:p>
            <a:pPr marL="342900" indent="-342900" algn="just"/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3.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 Никогда не сообщайте никаких</a:t>
            </a: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персональных данных (дату рождения, ФИО, </a:t>
            </a: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PIN-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код, код безопасности), даже если Вам кто-то звонит и представляется сотрудником банка, полиции, мобильных операторов и т.д. </a:t>
            </a:r>
          </a:p>
          <a:p>
            <a:pPr marL="342900" indent="-342900" algn="just"/>
            <a:endParaRPr lang="ru-RU" dirty="0" smtClean="0">
              <a:latin typeface="Arial Black" pitchFamily="34" charset="0"/>
            </a:endParaRPr>
          </a:p>
          <a:p>
            <a:pPr marL="342900" indent="-342900" algn="just"/>
            <a:endParaRPr lang="ru-RU" dirty="0" smtClean="0">
              <a:latin typeface="Arial Black" pitchFamily="34" charset="0"/>
            </a:endParaRPr>
          </a:p>
          <a:p>
            <a:pPr marL="342900" indent="-342900" algn="just"/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76256" y="6356350"/>
            <a:ext cx="1810544" cy="365125"/>
          </a:xfrm>
        </p:spPr>
        <p:txBody>
          <a:bodyPr/>
          <a:lstStyle/>
          <a:p>
            <a:pPr lvl="0"/>
            <a:fld id="{E9832370-4EE7-4876-B56F-001C76BB6729}" type="slidenum">
              <a:rPr lang="ru-RU" noProof="0" smtClean="0"/>
              <a:pPr lvl="0"/>
              <a:t>18</a:t>
            </a:fld>
            <a:endParaRPr lang="ru-RU" noProof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25672"/>
            <a:ext cx="3923928" cy="1099072"/>
          </a:xfrm>
          <a:prstGeom prst="rect">
            <a:avLst/>
          </a:prstGeom>
        </p:spPr>
      </p:pic>
      <p:pic>
        <p:nvPicPr>
          <p:cNvPr id="4" name="Изображение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2160" y="187909"/>
            <a:ext cx="2880320" cy="79282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71600" y="1340768"/>
            <a:ext cx="7344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204864"/>
            <a:ext cx="9144000" cy="1114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493713" algn="l"/>
              </a:tabLst>
            </a:pPr>
            <a:endParaRPr lang="ru-RU" dirty="0" smtClean="0">
              <a:solidFill>
                <a:srgbClr val="CC0000"/>
              </a:solidFill>
              <a:latin typeface="Arial Black" pitchFamily="34" charset="0"/>
            </a:endParaRPr>
          </a:p>
          <a:p>
            <a:pPr indent="457200" algn="just">
              <a:lnSpc>
                <a:spcPct val="150000"/>
              </a:lnSpc>
              <a:tabLst>
                <a:tab pos="493713" algn="l"/>
              </a:tabLst>
            </a:pPr>
            <a: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  <a:t>Спасибо за внимание!</a:t>
            </a:r>
            <a:endParaRPr lang="ru-RU" sz="3600" dirty="0" smtClean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052736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2060848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endParaRPr lang="ru-RU" dirty="0"/>
          </a:p>
        </p:txBody>
      </p:sp>
      <p:pic>
        <p:nvPicPr>
          <p:cNvPr id="9" name="Изображение 5"/>
          <p:cNvPicPr>
            <a:picLocks noChangeAspect="1"/>
          </p:cNvPicPr>
          <p:nvPr/>
        </p:nvPicPr>
        <p:blipFill rotWithShape="1">
          <a:blip r:embed="rId3" cstate="print">
            <a:alphaModFix am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5776"/>
          <a:stretch/>
        </p:blipFill>
        <p:spPr>
          <a:xfrm>
            <a:off x="3923928" y="2780928"/>
            <a:ext cx="5040560" cy="367240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39552" y="5733256"/>
            <a:ext cx="3960440" cy="694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i="1" dirty="0" smtClean="0">
                <a:latin typeface="Times New Roman" charset="0"/>
                <a:ea typeface="Calibri" charset="0"/>
                <a:cs typeface="Times New Roman" charset="0"/>
              </a:rPr>
              <a:t>Калининград, 2017</a:t>
            </a:r>
            <a:br>
              <a:rPr lang="ru-RU" i="1" dirty="0" smtClean="0">
                <a:latin typeface="Times New Roman" charset="0"/>
                <a:ea typeface="Calibri" charset="0"/>
                <a:cs typeface="Times New Roman" charset="0"/>
              </a:rPr>
            </a:br>
            <a:endParaRPr lang="ru-RU" sz="1600" dirty="0">
              <a:latin typeface="Calibri" charset="0"/>
              <a:ea typeface="Calibri" charset="0"/>
              <a:cs typeface="Times New Roman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76256" y="6356350"/>
            <a:ext cx="1810544" cy="365125"/>
          </a:xfrm>
        </p:spPr>
        <p:txBody>
          <a:bodyPr/>
          <a:lstStyle/>
          <a:p>
            <a:pPr lvl="0"/>
            <a:fld id="{E9832370-4EE7-4876-B56F-001C76BB6729}" type="slidenum">
              <a:rPr lang="ru-RU" noProof="0" smtClean="0"/>
              <a:pPr lvl="0"/>
              <a:t>2</a:t>
            </a:fld>
            <a:endParaRPr lang="ru-RU" noProof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25672"/>
            <a:ext cx="3923928" cy="1171080"/>
          </a:xfrm>
          <a:prstGeom prst="rect">
            <a:avLst/>
          </a:prstGeom>
        </p:spPr>
      </p:pic>
      <p:pic>
        <p:nvPicPr>
          <p:cNvPr id="12" name="Изображение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152" y="187909"/>
            <a:ext cx="2952328" cy="720812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467545" y="2132856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smtClean="0">
                <a:latin typeface="Arial Black" pitchFamily="34" charset="0"/>
              </a:rPr>
              <a:t>Статьей 159 УК РФ </a:t>
            </a:r>
            <a:r>
              <a:rPr lang="ru-RU" i="1" dirty="0" smtClean="0">
                <a:solidFill>
                  <a:srgbClr val="000066"/>
                </a:solidFill>
                <a:latin typeface="Arial Black" pitchFamily="34" charset="0"/>
              </a:rPr>
              <a:t>мошенничество</a:t>
            </a:r>
            <a:r>
              <a:rPr lang="ru-RU" dirty="0" smtClean="0">
                <a:latin typeface="Arial Black" pitchFamily="34" charset="0"/>
              </a:rPr>
              <a:t> определяется как «хищение чужого имущества или приобретение права на чужое имущество путем обмана или злоупотребления доверием».</a:t>
            </a:r>
          </a:p>
          <a:p>
            <a:pPr indent="457200" algn="just"/>
            <a:endParaRPr lang="en-US" i="1" dirty="0" smtClean="0">
              <a:latin typeface="Arial Black" pitchFamily="34" charset="0"/>
            </a:endParaRPr>
          </a:p>
          <a:p>
            <a:pPr indent="457200" algn="just"/>
            <a:endParaRPr lang="en-US" i="1" dirty="0">
              <a:latin typeface="Arial Black" pitchFamily="34" charset="0"/>
            </a:endParaRPr>
          </a:p>
          <a:p>
            <a:pPr indent="457200" algn="just"/>
            <a:r>
              <a:rPr lang="ru-RU" i="1" dirty="0" smtClean="0">
                <a:solidFill>
                  <a:srgbClr val="000066"/>
                </a:solidFill>
                <a:latin typeface="Arial Black" pitchFamily="34" charset="0"/>
              </a:rPr>
              <a:t>Финансовое </a:t>
            </a:r>
            <a:r>
              <a:rPr lang="ru-RU" i="1" dirty="0" smtClean="0">
                <a:solidFill>
                  <a:srgbClr val="000066"/>
                </a:solidFill>
                <a:latin typeface="Arial Black" pitchFamily="34" charset="0"/>
              </a:rPr>
              <a:t>мошенничество</a:t>
            </a:r>
            <a:r>
              <a:rPr lang="ru-RU" i="1" dirty="0" smtClean="0">
                <a:latin typeface="Arial Black" pitchFamily="34" charset="0"/>
              </a:rPr>
              <a:t> – </a:t>
            </a:r>
            <a:r>
              <a:rPr lang="ru-RU" dirty="0" smtClean="0">
                <a:latin typeface="Arial Black" pitchFamily="34" charset="0"/>
              </a:rPr>
              <a:t>совершение противоправных действий в сфере денежного обращения путем обмана, злоупотребления доверием и других манипуляций с целью незаконного </a:t>
            </a:r>
            <a:r>
              <a:rPr lang="ru-RU" dirty="0" smtClean="0">
                <a:latin typeface="Arial Black" pitchFamily="34" charset="0"/>
              </a:rPr>
              <a:t>обогащения.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76256" y="6356350"/>
            <a:ext cx="1810544" cy="365125"/>
          </a:xfrm>
        </p:spPr>
        <p:txBody>
          <a:bodyPr/>
          <a:lstStyle/>
          <a:p>
            <a:pPr lvl="0"/>
            <a:fld id="{E9832370-4EE7-4876-B56F-001C76BB6729}" type="slidenum">
              <a:rPr lang="ru-RU" noProof="0" smtClean="0"/>
              <a:pPr lvl="0"/>
              <a:t>3</a:t>
            </a:fld>
            <a:endParaRPr lang="ru-RU" noProof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25672"/>
            <a:ext cx="3923928" cy="1099072"/>
          </a:xfrm>
          <a:prstGeom prst="rect">
            <a:avLst/>
          </a:prstGeom>
        </p:spPr>
      </p:pic>
      <p:pic>
        <p:nvPicPr>
          <p:cNvPr id="8" name="Изображение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2160" y="187909"/>
            <a:ext cx="2880320" cy="79282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67545" y="2132856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smtClean="0">
                <a:latin typeface="Arial Black" pitchFamily="34" charset="0"/>
              </a:rPr>
              <a:t> 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14" name="Диаграмма 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2924944"/>
            <a:ext cx="6336704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971600" y="1124744"/>
            <a:ext cx="7344816" cy="1740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2800" b="1" dirty="0" smtClean="0">
                <a:solidFill>
                  <a:srgbClr val="000066"/>
                </a:solidFill>
                <a:latin typeface="Arial Black" pitchFamily="34" charset="0"/>
                <a:cs typeface="Arial" charset="0"/>
              </a:rPr>
              <a:t>Вы сталкивались с финансовым мошенничеством? </a:t>
            </a:r>
          </a:p>
          <a:p>
            <a:pPr algn="ctr">
              <a:lnSpc>
                <a:spcPct val="85000"/>
              </a:lnSpc>
            </a:pPr>
            <a:endParaRPr lang="ru-RU" sz="2000" b="1" dirty="0" smtClean="0">
              <a:solidFill>
                <a:srgbClr val="000066"/>
              </a:solidFill>
              <a:latin typeface="Arial Black" pitchFamily="34" charset="0"/>
              <a:cs typeface="Arial" charset="0"/>
            </a:endParaRPr>
          </a:p>
          <a:p>
            <a:pPr algn="ctr">
              <a:lnSpc>
                <a:spcPct val="85000"/>
              </a:lnSpc>
            </a:pPr>
            <a:r>
              <a:rPr lang="ru-RU" b="1" dirty="0" smtClean="0">
                <a:solidFill>
                  <a:srgbClr val="000066"/>
                </a:solidFill>
                <a:latin typeface="Arial Black" pitchFamily="34" charset="0"/>
                <a:cs typeface="Arial" charset="0"/>
              </a:rPr>
              <a:t>По данным опроса на сайте АНООВО «К</a:t>
            </a:r>
            <a:r>
              <a:rPr lang="ru-RU" b="1" dirty="0" smtClean="0">
                <a:solidFill>
                  <a:srgbClr val="000066"/>
                </a:solidFill>
                <a:latin typeface="Arial Black" pitchFamily="34" charset="0"/>
                <a:cs typeface="Arial" charset="0"/>
              </a:rPr>
              <a:t>алининградский институт управления</a:t>
            </a:r>
            <a:r>
              <a:rPr lang="ru-RU" b="1" dirty="0" smtClean="0">
                <a:solidFill>
                  <a:srgbClr val="000066"/>
                </a:solidFill>
                <a:latin typeface="Arial Black" pitchFamily="34" charset="0"/>
                <a:cs typeface="Arial" charset="0"/>
              </a:rPr>
              <a:t>» </a:t>
            </a:r>
          </a:p>
          <a:p>
            <a:pPr algn="ctr">
              <a:lnSpc>
                <a:spcPct val="85000"/>
              </a:lnSpc>
            </a:pPr>
            <a:r>
              <a:rPr lang="ru-RU" sz="1400" b="1" dirty="0" smtClean="0">
                <a:solidFill>
                  <a:srgbClr val="000066"/>
                </a:solidFill>
                <a:latin typeface="Arial Black" pitchFamily="34" charset="0"/>
                <a:cs typeface="Arial" charset="0"/>
              </a:rPr>
              <a:t>первое полугодие 2015 г. (962 чел.)</a:t>
            </a:r>
            <a:r>
              <a:rPr lang="ru-RU" sz="1400" b="1" dirty="0" smtClean="0">
                <a:solidFill>
                  <a:srgbClr val="000099"/>
                </a:solidFill>
                <a:cs typeface="Arial" charset="0"/>
              </a:rPr>
              <a:t> </a:t>
            </a:r>
            <a:endParaRPr lang="ru-RU" sz="1400" dirty="0"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76256" y="6356350"/>
            <a:ext cx="1810544" cy="365125"/>
          </a:xfrm>
        </p:spPr>
        <p:txBody>
          <a:bodyPr/>
          <a:lstStyle/>
          <a:p>
            <a:pPr lvl="0"/>
            <a:fld id="{E9832370-4EE7-4876-B56F-001C76BB6729}" type="slidenum">
              <a:rPr lang="ru-RU" noProof="0" smtClean="0"/>
              <a:pPr lvl="0"/>
              <a:t>4</a:t>
            </a:fld>
            <a:endParaRPr lang="ru-RU" noProof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25672"/>
            <a:ext cx="3923928" cy="1099072"/>
          </a:xfrm>
          <a:prstGeom prst="rect">
            <a:avLst/>
          </a:prstGeom>
        </p:spPr>
      </p:pic>
      <p:pic>
        <p:nvPicPr>
          <p:cNvPr id="4" name="Изображение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2160" y="187909"/>
            <a:ext cx="2880320" cy="79282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67545" y="2132856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smtClean="0">
                <a:latin typeface="Arial Black" pitchFamily="34" charset="0"/>
              </a:rPr>
              <a:t> 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1340768"/>
            <a:ext cx="7344816" cy="356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2000" b="1" dirty="0" smtClean="0">
                <a:solidFill>
                  <a:srgbClr val="000066"/>
                </a:solidFill>
                <a:latin typeface="Arial Black" pitchFamily="34" charset="0"/>
                <a:cs typeface="Arial" charset="0"/>
              </a:rPr>
              <a:t>Последние примеры (февраль 2017г.)</a:t>
            </a:r>
            <a:endParaRPr lang="ru-RU" sz="1400" dirty="0">
              <a:cs typeface="Arial" charset="0"/>
            </a:endParaRPr>
          </a:p>
        </p:txBody>
      </p:sp>
      <p:pic>
        <p:nvPicPr>
          <p:cNvPr id="2050" name="Picture 2" descr="C:\Users\Анатолий.ZBK5Z7JI8VP2TBQ\Documents\письмо1.png"/>
          <p:cNvPicPr>
            <a:picLocks noChangeAspect="1" noChangeArrowheads="1"/>
          </p:cNvPicPr>
          <p:nvPr/>
        </p:nvPicPr>
        <p:blipFill>
          <a:blip r:embed="rId4" cstate="print">
            <a:lum/>
          </a:blip>
          <a:srcRect/>
          <a:stretch>
            <a:fillRect/>
          </a:stretch>
        </p:blipFill>
        <p:spPr bwMode="auto">
          <a:xfrm>
            <a:off x="755576" y="1700808"/>
            <a:ext cx="7776864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76256" y="6356350"/>
            <a:ext cx="1810544" cy="365125"/>
          </a:xfrm>
        </p:spPr>
        <p:txBody>
          <a:bodyPr/>
          <a:lstStyle/>
          <a:p>
            <a:pPr lvl="0"/>
            <a:fld id="{E9832370-4EE7-4876-B56F-001C76BB6729}" type="slidenum">
              <a:rPr lang="ru-RU" noProof="0" smtClean="0"/>
              <a:pPr lvl="0"/>
              <a:t>5</a:t>
            </a:fld>
            <a:endParaRPr lang="ru-RU" noProof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25672"/>
            <a:ext cx="3923928" cy="1099072"/>
          </a:xfrm>
          <a:prstGeom prst="rect">
            <a:avLst/>
          </a:prstGeom>
        </p:spPr>
      </p:pic>
      <p:pic>
        <p:nvPicPr>
          <p:cNvPr id="4" name="Изображение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2160" y="187909"/>
            <a:ext cx="2880320" cy="79282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67545" y="2132856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smtClean="0">
                <a:latin typeface="Arial Black" pitchFamily="34" charset="0"/>
              </a:rPr>
              <a:t> 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1340768"/>
            <a:ext cx="7344816" cy="356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2000" b="1" dirty="0" smtClean="0">
                <a:solidFill>
                  <a:srgbClr val="000066"/>
                </a:solidFill>
                <a:latin typeface="Arial Black" pitchFamily="34" charset="0"/>
                <a:cs typeface="Arial" charset="0"/>
              </a:rPr>
              <a:t>Последние примеры (февраль 2017г.)</a:t>
            </a:r>
            <a:endParaRPr lang="ru-RU" sz="1400" dirty="0">
              <a:cs typeface="Arial" charset="0"/>
            </a:endParaRPr>
          </a:p>
        </p:txBody>
      </p:sp>
      <p:pic>
        <p:nvPicPr>
          <p:cNvPr id="3074" name="Picture 2" descr="C:\Users\Анатолий.ZBK5Z7JI8VP2TBQ\Documents\письмо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700808"/>
            <a:ext cx="8352928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76256" y="6356350"/>
            <a:ext cx="1810544" cy="365125"/>
          </a:xfrm>
        </p:spPr>
        <p:txBody>
          <a:bodyPr/>
          <a:lstStyle/>
          <a:p>
            <a:pPr lvl="0"/>
            <a:fld id="{E9832370-4EE7-4876-B56F-001C76BB6729}" type="slidenum">
              <a:rPr lang="ru-RU" noProof="0" smtClean="0"/>
              <a:pPr lvl="0"/>
              <a:t>6</a:t>
            </a:fld>
            <a:endParaRPr lang="ru-RU" noProof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25672"/>
            <a:ext cx="3923928" cy="1099072"/>
          </a:xfrm>
          <a:prstGeom prst="rect">
            <a:avLst/>
          </a:prstGeom>
        </p:spPr>
      </p:pic>
      <p:pic>
        <p:nvPicPr>
          <p:cNvPr id="4" name="Изображение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2160" y="187909"/>
            <a:ext cx="2880320" cy="79282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67545" y="2132856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smtClean="0">
                <a:latin typeface="Arial Black" pitchFamily="34" charset="0"/>
              </a:rPr>
              <a:t> 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1340768"/>
            <a:ext cx="7344816" cy="356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2000" b="1" dirty="0" smtClean="0">
                <a:solidFill>
                  <a:srgbClr val="000066"/>
                </a:solidFill>
                <a:latin typeface="Arial Black" pitchFamily="34" charset="0"/>
                <a:cs typeface="Arial" charset="0"/>
              </a:rPr>
              <a:t>Последние примеры (февраль 2017г.)</a:t>
            </a:r>
            <a:endParaRPr lang="ru-RU" sz="1400" dirty="0">
              <a:cs typeface="Arial" charset="0"/>
            </a:endParaRPr>
          </a:p>
        </p:txBody>
      </p:sp>
      <p:pic>
        <p:nvPicPr>
          <p:cNvPr id="4098" name="Picture 2" descr="C:\Users\Анатолий.ZBK5Z7JI8VP2TBQ\Documents\Образец мошеннического письма Сбербан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700808"/>
            <a:ext cx="8712968" cy="46085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76256" y="6356350"/>
            <a:ext cx="1810544" cy="365125"/>
          </a:xfrm>
        </p:spPr>
        <p:txBody>
          <a:bodyPr/>
          <a:lstStyle/>
          <a:p>
            <a:pPr lvl="0"/>
            <a:fld id="{E9832370-4EE7-4876-B56F-001C76BB6729}" type="slidenum">
              <a:rPr lang="ru-RU" noProof="0" smtClean="0"/>
              <a:pPr lvl="0"/>
              <a:t>7</a:t>
            </a:fld>
            <a:endParaRPr lang="ru-RU" noProof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25672"/>
            <a:ext cx="3923928" cy="1099072"/>
          </a:xfrm>
          <a:prstGeom prst="rect">
            <a:avLst/>
          </a:prstGeom>
        </p:spPr>
      </p:pic>
      <p:pic>
        <p:nvPicPr>
          <p:cNvPr id="5" name="Изображение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2160" y="187909"/>
            <a:ext cx="2880320" cy="79282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67545" y="2132856"/>
            <a:ext cx="8352928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endParaRPr lang="ru-RU" sz="2800" dirty="0" smtClean="0">
              <a:latin typeface="Arial Black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ru-RU" sz="2800" dirty="0" smtClean="0">
                <a:latin typeface="Arial Black" pitchFamily="34" charset="0"/>
              </a:rPr>
              <a:t>1. Финансовые пирамиды.</a:t>
            </a:r>
          </a:p>
          <a:p>
            <a:pPr marL="342900" indent="-342900">
              <a:spcBef>
                <a:spcPct val="20000"/>
              </a:spcBef>
            </a:pPr>
            <a:r>
              <a:rPr lang="ru-RU" sz="2800" dirty="0" smtClean="0">
                <a:latin typeface="Arial Black" pitchFamily="34" charset="0"/>
              </a:rPr>
              <a:t>2. Мошенничества с использованием банковских карт.</a:t>
            </a:r>
          </a:p>
          <a:p>
            <a:pPr marL="342900" indent="-342900">
              <a:spcBef>
                <a:spcPct val="20000"/>
              </a:spcBef>
            </a:pPr>
            <a:r>
              <a:rPr lang="ru-RU" sz="2800" dirty="0" smtClean="0">
                <a:latin typeface="Arial Black" pitchFamily="34" charset="0"/>
              </a:rPr>
              <a:t>3. Интернет - мошенничества.</a:t>
            </a:r>
          </a:p>
          <a:p>
            <a:pPr marL="342900" indent="-342900">
              <a:spcBef>
                <a:spcPct val="20000"/>
              </a:spcBef>
            </a:pPr>
            <a:r>
              <a:rPr lang="ru-RU" sz="2800" dirty="0" smtClean="0">
                <a:latin typeface="Arial Black" pitchFamily="34" charset="0"/>
              </a:rPr>
              <a:t>4. Мошенничества с мобильными телефонами.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1340768"/>
            <a:ext cx="73448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latin typeface="Arial Black" pitchFamily="34" charset="0"/>
              </a:rPr>
              <a:t>Наиболее распространенные виды финансового мошенничества</a:t>
            </a:r>
            <a:endParaRPr lang="ru-RU" sz="2800" b="1" dirty="0">
              <a:solidFill>
                <a:srgbClr val="000066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76256" y="6356350"/>
            <a:ext cx="1810544" cy="365125"/>
          </a:xfrm>
        </p:spPr>
        <p:txBody>
          <a:bodyPr/>
          <a:lstStyle/>
          <a:p>
            <a:pPr lvl="0"/>
            <a:fld id="{E9832370-4EE7-4876-B56F-001C76BB6729}" type="slidenum">
              <a:rPr lang="ru-RU" noProof="0" smtClean="0"/>
              <a:pPr lvl="0"/>
              <a:t>8</a:t>
            </a:fld>
            <a:endParaRPr lang="ru-RU" noProof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25672"/>
            <a:ext cx="3923928" cy="1099072"/>
          </a:xfrm>
          <a:prstGeom prst="rect">
            <a:avLst/>
          </a:prstGeom>
        </p:spPr>
      </p:pic>
      <p:pic>
        <p:nvPicPr>
          <p:cNvPr id="4" name="Изображение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2160" y="187909"/>
            <a:ext cx="2880320" cy="792820"/>
          </a:xfrm>
          <a:prstGeom prst="rect">
            <a:avLst/>
          </a:prstGeom>
        </p:spPr>
      </p:pic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500063" y="1052736"/>
            <a:ext cx="82153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C0000"/>
                </a:solidFill>
                <a:latin typeface="Arial Black" pitchFamily="34" charset="0"/>
              </a:rPr>
              <a:t>1. Финансовые пирамиды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276600" y="1772816"/>
            <a:ext cx="5688013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algn="just">
              <a:spcBef>
                <a:spcPct val="20000"/>
              </a:spcBef>
            </a:pPr>
            <a:r>
              <a:rPr lang="ru-RU" sz="3200" dirty="0">
                <a:solidFill>
                  <a:srgbClr val="000066"/>
                </a:solidFill>
                <a:latin typeface="Arial Black" pitchFamily="34" charset="0"/>
              </a:rPr>
              <a:t>Финансовая пирамида</a:t>
            </a:r>
            <a:r>
              <a:rPr lang="ru-RU" sz="3200" dirty="0">
                <a:latin typeface="Arial Black" pitchFamily="34" charset="0"/>
              </a:rPr>
              <a:t> – структура, в которой вознаграждение ранее вступившим участникам </a:t>
            </a:r>
            <a:r>
              <a:rPr lang="ru-RU" sz="3200" dirty="0" err="1">
                <a:latin typeface="Arial Black" pitchFamily="34" charset="0"/>
              </a:rPr>
              <a:t>выпла-чивается</a:t>
            </a:r>
            <a:r>
              <a:rPr lang="ru-RU" sz="3200" dirty="0">
                <a:latin typeface="Arial Black" pitchFamily="34" charset="0"/>
              </a:rPr>
              <a:t> полностью или частично из взносов вступивших позднее.</a:t>
            </a:r>
          </a:p>
        </p:txBody>
      </p:sp>
      <p:pic>
        <p:nvPicPr>
          <p:cNvPr id="10" name="Picture 4" descr="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2204864"/>
            <a:ext cx="3007682" cy="4030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76256" y="6356350"/>
            <a:ext cx="1810544" cy="365125"/>
          </a:xfrm>
        </p:spPr>
        <p:txBody>
          <a:bodyPr/>
          <a:lstStyle/>
          <a:p>
            <a:pPr lvl="0"/>
            <a:fld id="{E9832370-4EE7-4876-B56F-001C76BB6729}" type="slidenum">
              <a:rPr lang="ru-RU" noProof="0" smtClean="0"/>
              <a:pPr lvl="0"/>
              <a:t>9</a:t>
            </a:fld>
            <a:endParaRPr lang="ru-RU" noProof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25672"/>
            <a:ext cx="3923928" cy="1099072"/>
          </a:xfrm>
          <a:prstGeom prst="rect">
            <a:avLst/>
          </a:prstGeom>
        </p:spPr>
      </p:pic>
      <p:pic>
        <p:nvPicPr>
          <p:cNvPr id="4" name="Изображение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2160" y="187909"/>
            <a:ext cx="2880320" cy="79282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71600" y="1340768"/>
            <a:ext cx="7344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124744"/>
            <a:ext cx="9144000" cy="626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493713" algn="l"/>
              </a:tabLst>
            </a:pPr>
            <a:r>
              <a:rPr lang="ru-RU" sz="3200" dirty="0" smtClean="0">
                <a:solidFill>
                  <a:srgbClr val="000066"/>
                </a:solidFill>
                <a:latin typeface="Arial Black" pitchFamily="34" charset="0"/>
              </a:rPr>
              <a:t>Признаки финансовых пирамид</a:t>
            </a:r>
          </a:p>
          <a:p>
            <a:pPr algn="ctr">
              <a:tabLst>
                <a:tab pos="493713" algn="l"/>
              </a:tabLst>
            </a:pPr>
            <a:endParaRPr lang="ru-RU" dirty="0" smtClean="0">
              <a:solidFill>
                <a:srgbClr val="CC0000"/>
              </a:solidFill>
              <a:latin typeface="Arial Black" pitchFamily="34" charset="0"/>
            </a:endParaRPr>
          </a:p>
          <a:p>
            <a:pPr algn="ctr">
              <a:lnSpc>
                <a:spcPct val="150000"/>
              </a:lnSpc>
              <a:tabLst>
                <a:tab pos="493713" algn="l"/>
              </a:tabLst>
            </a:pPr>
            <a:r>
              <a:rPr lang="ru-RU" dirty="0" smtClean="0">
                <a:solidFill>
                  <a:srgbClr val="CC0000"/>
                </a:solidFill>
                <a:latin typeface="Arial Black" pitchFamily="34" charset="0"/>
              </a:rPr>
              <a:t>1.Обещание высокой и/или гарантированной доходности.</a:t>
            </a:r>
          </a:p>
          <a:p>
            <a:pPr algn="ctr">
              <a:lnSpc>
                <a:spcPct val="150000"/>
              </a:lnSpc>
              <a:tabLst>
                <a:tab pos="493713" algn="l"/>
              </a:tabLst>
            </a:pPr>
            <a:r>
              <a:rPr lang="ru-RU" dirty="0" smtClean="0">
                <a:latin typeface="Arial Black" pitchFamily="34" charset="0"/>
              </a:rPr>
              <a:t>      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2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. Наличие существенных бонусов за привлечение клиентов.</a:t>
            </a:r>
          </a:p>
          <a:p>
            <a:pPr indent="457200" algn="just">
              <a:lnSpc>
                <a:spcPct val="150000"/>
              </a:lnSpc>
              <a:tabLst>
                <a:tab pos="493713" algn="l"/>
              </a:tabLst>
            </a:pPr>
            <a:r>
              <a:rPr lang="ru-RU" dirty="0" smtClean="0">
                <a:solidFill>
                  <a:srgbClr val="CC0000"/>
                </a:solidFill>
                <a:latin typeface="Arial Black" pitchFamily="34" charset="0"/>
              </a:rPr>
              <a:t>    3. Отсутствие объективных гарантий выплаты средств.</a:t>
            </a:r>
            <a:r>
              <a:rPr lang="ru-RU" dirty="0" smtClean="0">
                <a:latin typeface="Arial Black" pitchFamily="34" charset="0"/>
              </a:rPr>
              <a:t>  </a:t>
            </a:r>
          </a:p>
          <a:p>
            <a:pPr indent="457200" algn="just">
              <a:lnSpc>
                <a:spcPct val="150000"/>
              </a:lnSpc>
              <a:tabLst>
                <a:tab pos="493713" algn="l"/>
              </a:tabLst>
            </a:pPr>
            <a:r>
              <a:rPr lang="ru-RU" dirty="0" smtClean="0">
                <a:solidFill>
                  <a:srgbClr val="CC0000"/>
                </a:solidFill>
                <a:latin typeface="Arial Black" pitchFamily="34" charset="0"/>
              </a:rPr>
              <a:t>    4. Признаки ложного позиционирования.</a:t>
            </a:r>
            <a:r>
              <a:rPr lang="ru-RU" dirty="0" smtClean="0">
                <a:latin typeface="Arial Black" pitchFamily="34" charset="0"/>
              </a:rPr>
              <a:t>   </a:t>
            </a:r>
            <a:endParaRPr lang="ru-RU" dirty="0" smtClean="0">
              <a:solidFill>
                <a:schemeClr val="accent2"/>
              </a:solidFill>
              <a:latin typeface="Arial Black" pitchFamily="34" charset="0"/>
            </a:endParaRPr>
          </a:p>
          <a:p>
            <a:pPr indent="457200" algn="just">
              <a:lnSpc>
                <a:spcPct val="150000"/>
              </a:lnSpc>
              <a:tabLst>
                <a:tab pos="493713" algn="l"/>
              </a:tabLst>
            </a:pPr>
            <a:r>
              <a:rPr lang="ru-RU" dirty="0" smtClean="0">
                <a:solidFill>
                  <a:srgbClr val="CC0000"/>
                </a:solidFill>
                <a:latin typeface="Arial Black" pitchFamily="34" charset="0"/>
              </a:rPr>
              <a:t>    5. Сокрытие информации о компании.</a:t>
            </a:r>
          </a:p>
          <a:p>
            <a:pPr indent="457200" algn="just">
              <a:lnSpc>
                <a:spcPct val="150000"/>
              </a:lnSpc>
              <a:tabLst>
                <a:tab pos="493713" algn="l"/>
              </a:tabLst>
            </a:pPr>
            <a:r>
              <a:rPr lang="ru-RU" dirty="0" smtClean="0">
                <a:solidFill>
                  <a:srgbClr val="CC0000"/>
                </a:solidFill>
                <a:latin typeface="Arial Black" pitchFamily="34" charset="0"/>
              </a:rPr>
              <a:t>    6</a:t>
            </a:r>
            <a:r>
              <a:rPr lang="ru-RU" dirty="0" smtClean="0">
                <a:solidFill>
                  <a:srgbClr val="CC0000"/>
                </a:solidFill>
                <a:latin typeface="Arial Black" pitchFamily="34" charset="0"/>
              </a:rPr>
              <a:t>. Ознакомление клиента с договором только в офисе</a:t>
            </a:r>
          </a:p>
          <a:p>
            <a:pPr indent="457200" algn="just">
              <a:lnSpc>
                <a:spcPct val="150000"/>
              </a:lnSpc>
              <a:tabLst>
                <a:tab pos="493713" algn="l"/>
              </a:tabLst>
            </a:pPr>
            <a:r>
              <a:rPr lang="ru-RU" dirty="0">
                <a:solidFill>
                  <a:srgbClr val="CC0000"/>
                </a:solidFill>
                <a:latin typeface="Arial Black" pitchFamily="34" charset="0"/>
              </a:rPr>
              <a:t> </a:t>
            </a:r>
            <a:r>
              <a:rPr lang="ru-RU" dirty="0" smtClean="0">
                <a:solidFill>
                  <a:srgbClr val="CC0000"/>
                </a:solidFill>
                <a:latin typeface="Arial Black" pitchFamily="34" charset="0"/>
              </a:rPr>
              <a:t>      </a:t>
            </a:r>
            <a:r>
              <a:rPr lang="ru-RU" dirty="0" smtClean="0">
                <a:solidFill>
                  <a:srgbClr val="CC0000"/>
                </a:solidFill>
                <a:latin typeface="Arial Black" pitchFamily="34" charset="0"/>
              </a:rPr>
              <a:t> или при личной встрече.</a:t>
            </a:r>
            <a:r>
              <a:rPr lang="ru-RU" dirty="0" smtClean="0">
                <a:latin typeface="Arial Black" pitchFamily="34" charset="0"/>
              </a:rPr>
              <a:t> </a:t>
            </a:r>
          </a:p>
          <a:p>
            <a:pPr indent="457200" algn="just">
              <a:lnSpc>
                <a:spcPct val="150000"/>
              </a:lnSpc>
              <a:tabLst>
                <a:tab pos="493713" algn="l"/>
              </a:tabLst>
            </a:pPr>
            <a:r>
              <a:rPr lang="ru-RU" dirty="0">
                <a:solidFill>
                  <a:srgbClr val="CC0000"/>
                </a:solidFill>
                <a:latin typeface="Arial Black" pitchFamily="34" charset="0"/>
              </a:rPr>
              <a:t> </a:t>
            </a:r>
            <a:r>
              <a:rPr lang="ru-RU" dirty="0" smtClean="0">
                <a:solidFill>
                  <a:srgbClr val="CC0000"/>
                </a:solidFill>
                <a:latin typeface="Arial Black" pitchFamily="34" charset="0"/>
              </a:rPr>
              <a:t>   7. </a:t>
            </a:r>
            <a:r>
              <a:rPr lang="ru-RU" dirty="0" smtClean="0">
                <a:solidFill>
                  <a:srgbClr val="CC0000"/>
                </a:solidFill>
                <a:latin typeface="Arial Black" pitchFamily="34" charset="0"/>
              </a:rPr>
              <a:t>Использование в названии, рекламе, объявлениях</a:t>
            </a:r>
          </a:p>
          <a:p>
            <a:pPr indent="457200" algn="just">
              <a:lnSpc>
                <a:spcPct val="150000"/>
              </a:lnSpc>
              <a:tabLst>
                <a:tab pos="493713" algn="l"/>
              </a:tabLst>
            </a:pPr>
            <a:r>
              <a:rPr lang="ru-RU" dirty="0" smtClean="0">
                <a:solidFill>
                  <a:srgbClr val="CC0000"/>
                </a:solidFill>
                <a:latin typeface="Arial Black" pitchFamily="34" charset="0"/>
              </a:rPr>
              <a:t>        названий и фирменной символики известных компаний.</a:t>
            </a:r>
          </a:p>
          <a:p>
            <a:pPr indent="457200" algn="just">
              <a:lnSpc>
                <a:spcPct val="150000"/>
              </a:lnSpc>
              <a:tabLst>
                <a:tab pos="493713" algn="l"/>
              </a:tabLst>
            </a:pPr>
            <a:r>
              <a:rPr lang="ru-RU" dirty="0" smtClean="0">
                <a:solidFill>
                  <a:srgbClr val="CC0000"/>
                </a:solidFill>
                <a:latin typeface="Arial Black" pitchFamily="34" charset="0"/>
              </a:rPr>
              <a:t>    8</a:t>
            </a:r>
            <a:r>
              <a:rPr lang="ru-RU" dirty="0" smtClean="0">
                <a:solidFill>
                  <a:srgbClr val="CC0000"/>
                </a:solidFill>
                <a:latin typeface="Arial Black" pitchFamily="34" charset="0"/>
              </a:rPr>
              <a:t>.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smtClean="0">
                <a:solidFill>
                  <a:srgbClr val="CC0000"/>
                </a:solidFill>
                <a:latin typeface="Arial Black" pitchFamily="34" charset="0"/>
              </a:rPr>
              <a:t>Наличие «вступительного взноса».</a:t>
            </a:r>
          </a:p>
          <a:p>
            <a:pPr indent="457200" algn="just">
              <a:lnSpc>
                <a:spcPct val="150000"/>
              </a:lnSpc>
              <a:tabLst>
                <a:tab pos="493713" algn="l"/>
              </a:tabLst>
            </a:pPr>
            <a:r>
              <a:rPr lang="ru-RU" dirty="0" smtClean="0">
                <a:solidFill>
                  <a:srgbClr val="CC0000"/>
                </a:solidFill>
                <a:latin typeface="Arial Black" pitchFamily="34" charset="0"/>
              </a:rPr>
              <a:t>    9. Агрессивная реклама и психологическое давление</a:t>
            </a:r>
            <a:endParaRPr lang="ru-RU" dirty="0" smtClean="0">
              <a:latin typeface="Arial Black" pitchFamily="34" charset="0"/>
            </a:endParaRPr>
          </a:p>
          <a:p>
            <a:pPr indent="457200" algn="just">
              <a:lnSpc>
                <a:spcPct val="150000"/>
              </a:lnSpc>
              <a:tabLst>
                <a:tab pos="493713" algn="l"/>
              </a:tabLst>
            </a:pPr>
            <a:endParaRPr lang="ru-RU" dirty="0">
              <a:latin typeface="Arial Black" pitchFamily="34" charset="0"/>
            </a:endParaRPr>
          </a:p>
          <a:p>
            <a:pPr indent="457200" algn="just">
              <a:lnSpc>
                <a:spcPct val="150000"/>
              </a:lnSpc>
              <a:tabLst>
                <a:tab pos="493713" algn="l"/>
              </a:tabLst>
            </a:pPr>
            <a:endParaRPr lang="ru-RU" dirty="0" smtClean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974</Words>
  <Application>Microsoft Office PowerPoint</Application>
  <PresentationFormat>Экран (4:3)</PresentationFormat>
  <Paragraphs>124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Анатолий</dc:creator>
  <cp:lastModifiedBy>Анатолий</cp:lastModifiedBy>
  <cp:revision>29</cp:revision>
  <dcterms:created xsi:type="dcterms:W3CDTF">2017-02-16T21:03:34Z</dcterms:created>
  <dcterms:modified xsi:type="dcterms:W3CDTF">2017-02-17T01:41:41Z</dcterms:modified>
</cp:coreProperties>
</file>