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56" r:id="rId2"/>
    <p:sldId id="317" r:id="rId3"/>
    <p:sldId id="315" r:id="rId4"/>
    <p:sldId id="316" r:id="rId5"/>
    <p:sldId id="277" r:id="rId6"/>
    <p:sldId id="278" r:id="rId7"/>
    <p:sldId id="314" r:id="rId8"/>
    <p:sldId id="279" r:id="rId9"/>
    <p:sldId id="280" r:id="rId10"/>
    <p:sldId id="281" r:id="rId11"/>
    <p:sldId id="284" r:id="rId12"/>
    <p:sldId id="285" r:id="rId13"/>
    <p:sldId id="289" r:id="rId14"/>
    <p:sldId id="290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9" r:id="rId26"/>
    <p:sldId id="310" r:id="rId27"/>
    <p:sldId id="318" r:id="rId28"/>
    <p:sldId id="319" r:id="rId29"/>
  </p:sldIdLst>
  <p:sldSz cx="9144000" cy="6858000" type="screen4x3"/>
  <p:notesSz cx="6789738" cy="99139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6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89738" cy="99139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89738" cy="99139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4587" cy="37147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08525"/>
            <a:ext cx="5426075" cy="445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17050"/>
            <a:ext cx="294163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4925" y="9417050"/>
            <a:ext cx="2938463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  <a:cs typeface="DejaVu Sans" charset="0"/>
              </a:defRPr>
            </a:lvl1pPr>
          </a:lstStyle>
          <a:p>
            <a:fld id="{F4E0B740-B3F4-4329-9C77-C2E0DC44FE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546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33636F-AEDD-43C9-BB6C-5DBA22F09D43}" type="slidenum">
              <a:rPr lang="ru-RU"/>
              <a:pPr/>
              <a:t>1</a:t>
            </a:fld>
            <a:endParaRPr lang="ru-RU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26EB05-BBE7-4BF3-B9AE-148EBB12A243}" type="slidenum">
              <a:rPr lang="ru-RU"/>
              <a:pPr/>
              <a:t>10</a:t>
            </a:fld>
            <a:endParaRPr lang="ru-RU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D27C7D-9AA1-4DAB-B60E-5B26802E60FD}" type="slidenum">
              <a:rPr lang="ru-RU"/>
              <a:pPr/>
              <a:t>11</a:t>
            </a:fld>
            <a:endParaRPr lang="ru-RU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AF90CD-BE6A-4F1F-B030-1E402AF84B78}" type="slidenum">
              <a:rPr lang="ru-RU"/>
              <a:pPr/>
              <a:t>12</a:t>
            </a:fld>
            <a:endParaRPr lang="ru-RU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0159B5-E45E-49D0-8118-CFD2907A5460}" type="slidenum">
              <a:rPr lang="ru-RU"/>
              <a:pPr/>
              <a:t>13</a:t>
            </a:fld>
            <a:endParaRPr lang="ru-RU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4D5EF3-57E0-4E47-B2ED-124373055AB0}" type="slidenum">
              <a:rPr lang="ru-RU"/>
              <a:pPr/>
              <a:t>14</a:t>
            </a:fld>
            <a:endParaRPr lang="ru-RU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0D1B5E-0451-4B17-9ED6-67198296FD80}" type="slidenum">
              <a:rPr lang="ru-RU"/>
              <a:pPr/>
              <a:t>27</a:t>
            </a:fld>
            <a:endParaRPr lang="ru-RU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FAF643-0B65-499C-96A5-153B3BC25569}" type="slidenum">
              <a:rPr lang="ru-RU"/>
              <a:pPr/>
              <a:t>28</a:t>
            </a:fld>
            <a:endParaRPr lang="ru-RU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3844925" y="9417050"/>
            <a:ext cx="294163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D94F0D7-BD0C-472E-9003-326F090A3B62}" type="slidenum">
              <a:rPr lang="ru-RU" sz="12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ru-RU" sz="1200" b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798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75" y="735013"/>
            <a:ext cx="4978400" cy="3735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824C50-88B6-412F-8E4D-7EFCA8FEE144}" type="slidenum">
              <a:rPr lang="ru-RU"/>
              <a:pPr/>
              <a:t>2</a:t>
            </a:fld>
            <a:endParaRPr lang="ru-RU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0683F4-08EE-42B6-8D37-A36374362A41}" type="slidenum">
              <a:rPr lang="ru-RU"/>
              <a:pPr/>
              <a:t>3</a:t>
            </a:fld>
            <a:endParaRPr lang="ru-RU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87712F-E540-4578-AA4E-2325CA94CC17}" type="slidenum">
              <a:rPr lang="ru-RU"/>
              <a:pPr/>
              <a:t>4</a:t>
            </a:fld>
            <a:endParaRPr lang="ru-RU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0A516D-1565-4839-A418-0F0E293B2E9A}" type="slidenum">
              <a:rPr lang="ru-RU"/>
              <a:pPr/>
              <a:t>5</a:t>
            </a:fld>
            <a:endParaRPr lang="ru-RU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3D4626-569D-4AC7-B9BF-F81ABB3E8009}" type="slidenum">
              <a:rPr lang="ru-RU"/>
              <a:pPr/>
              <a:t>6</a:t>
            </a:fld>
            <a:endParaRPr lang="ru-RU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C6B233-1958-4544-A340-E5CF430D920B}" type="slidenum">
              <a:rPr lang="ru-RU"/>
              <a:pPr/>
              <a:t>7</a:t>
            </a:fld>
            <a:endParaRPr lang="ru-RU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8F76D5-8230-4549-9125-802DFB6E21CE}" type="slidenum">
              <a:rPr lang="ru-RU"/>
              <a:pPr/>
              <a:t>8</a:t>
            </a:fld>
            <a:endParaRPr lang="ru-RU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D9E06B-4C3E-480F-9D77-EDB17E6E9B6A}" type="slidenum">
              <a:rPr lang="ru-RU"/>
              <a:pPr/>
              <a:t>9</a:t>
            </a:fld>
            <a:endParaRPr lang="ru-RU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50" y="4708525"/>
            <a:ext cx="5429250" cy="44640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502760-4A18-473C-8528-F01BABC798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F6B9D6-69AA-4B24-8ABB-2BF60FC8FB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38113"/>
            <a:ext cx="2055812" cy="7524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8113"/>
            <a:ext cx="6018213" cy="7524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D5B997-C85E-4F9A-B72E-1E9A3CD2EF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F0614-8E09-40D2-A0F2-21BDF19573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9437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26ABEE-F276-4043-8E84-722E2BB8AB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607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2CEF02-9856-4B33-A3D6-7C4A702FB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716C0E-DC1E-4A31-A7D4-D24A94428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3325" cy="606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8713" y="1600200"/>
            <a:ext cx="3744912" cy="606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A1E5C29-0D4C-4A01-BA0E-92D2514BC7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DB8A5B-A226-4266-8F8A-FF8E188DD6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26B358-006D-45F0-A7CF-FC8EFBA0B9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84658B-7BEA-4B18-A378-64DFB250DC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95934E-3423-43F2-940D-BE7B8DF64A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B78961-21EF-4727-B49F-B53261AB06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8113"/>
            <a:ext cx="8226425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0637" cy="6062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fld id="{FDB5F0F7-AA3B-4CCC-825F-63BDE9BF60DE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 cstate="print"/>
          <a:srcRect l="11024" t="18819" b="75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11113" y="1125538"/>
            <a:ext cx="915988" cy="575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25538"/>
            <a:ext cx="900113" cy="5732462"/>
          </a:xfrm>
          <a:prstGeom prst="rect">
            <a:avLst/>
          </a:prstGeom>
          <a:solidFill>
            <a:srgbClr val="BBE0E3">
              <a:alpha val="53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351588"/>
            <a:ext cx="971550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72000" tIns="46800" rIns="72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0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Учимся для жизни</a:t>
            </a: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8388350" y="6057900"/>
            <a:ext cx="1600200" cy="1600200"/>
          </a:xfrm>
          <a:prstGeom prst="ellipse">
            <a:avLst/>
          </a:prstGeom>
          <a:gradFill rotWithShape="0">
            <a:gsLst>
              <a:gs pos="0">
                <a:srgbClr val="CCFFFF"/>
              </a:gs>
              <a:gs pos="100000">
                <a:srgbClr val="D1D1F0"/>
              </a:gs>
            </a:gsLst>
            <a:lin ang="2700000" scaled="1"/>
          </a:gradFill>
          <a:ln w="936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942263" y="6427788"/>
            <a:ext cx="1671637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AB54C3D-7582-4251-9368-258AA5B35F59}" type="slidenum">
              <a:rPr lang="ru-RU" sz="2200" b="0">
                <a:solidFill>
                  <a:srgbClr val="00000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‹#›</a:t>
            </a:fld>
            <a:endParaRPr lang="ru-RU" sz="2200" b="0">
              <a:solidFill>
                <a:srgbClr val="00000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ao.r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555875" y="3068638"/>
            <a:ext cx="6400800" cy="175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Москва</a:t>
            </a:r>
          </a:p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7 декабря 2010 года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144463"/>
            <a:ext cx="8229600" cy="1273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DFAB866-5B5C-45B3-A1FB-E960243AC50C}" type="slidenum"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pPr algn="r" eaLnBrk="1" hangingPunct="1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ru-RU" sz="1400" b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 l="11024" t="18819" b="7573"/>
          <a:stretch>
            <a:fillRect/>
          </a:stretch>
        </p:blipFill>
        <p:spPr bwMode="auto">
          <a:xfrm>
            <a:off x="1439863" y="2230438"/>
            <a:ext cx="7559675" cy="3960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87338" y="1655763"/>
            <a:ext cx="9575800" cy="439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0825" y="5184775"/>
            <a:ext cx="8424863" cy="1414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                     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0">
              <a:solidFill>
                <a:srgbClr val="00206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  <a:p>
            <a:pPr algn="ctr"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            Москва, 25 августа 2015 года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71550" y="1584325"/>
            <a:ext cx="7380288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0" dirty="0">
              <a:solidFill>
                <a:srgbClr val="0070C0"/>
              </a:solidFill>
              <a:ea typeface="Droid Sans Fallback" charset="0"/>
              <a:cs typeface="Droid Sans Fallback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0" dirty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Методическая поддержка апробации образовательных программ и учебных материалов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44463" y="71438"/>
            <a:ext cx="8856662" cy="1233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 i="1" dirty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Институт стратегии развития образования Российской академии образования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0" i="1" dirty="0">
              <a:solidFill>
                <a:srgbClr val="00206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0" i="1" dirty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Информационный семинар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0" i="1" dirty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               «Апробация модульной дополнительной образовательной программы </a:t>
            </a:r>
            <a:r>
              <a:rPr lang="ru-RU" sz="1200" b="0" i="1" dirty="0" smtClean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и учебных </a:t>
            </a:r>
            <a:r>
              <a:rPr lang="ru-RU" sz="1200" b="0" i="1" dirty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материалов, направленных на повышение </a:t>
            </a:r>
            <a:r>
              <a:rPr lang="ru-RU" sz="1200" b="0" i="1" dirty="0" smtClean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финансовой </a:t>
            </a:r>
            <a:r>
              <a:rPr lang="ru-RU" sz="1200" b="0" i="1" dirty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грамотности школьников и учащихся учреждений </a:t>
            </a:r>
            <a:endParaRPr lang="ru-RU" sz="1200" b="0" i="1" dirty="0" smtClean="0">
              <a:solidFill>
                <a:srgbClr val="002060"/>
              </a:solidFill>
              <a:latin typeface="Verdana" pitchFamily="32" charset="0"/>
              <a:ea typeface="Droid Sans Fallback" charset="0"/>
              <a:cs typeface="Droid Sans Fallback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0" i="1" dirty="0" smtClean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среднего </a:t>
            </a:r>
            <a:r>
              <a:rPr lang="ru-RU" sz="1200" b="0" i="1" dirty="0">
                <a:solidFill>
                  <a:srgbClr val="002060"/>
                </a:solidFill>
                <a:latin typeface="Verdana" pitchFamily="32" charset="0"/>
                <a:ea typeface="Droid Sans Fallback" charset="0"/>
                <a:cs typeface="Droid Sans Fallback" charset="0"/>
              </a:rPr>
              <a:t>профессионального образования»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-41275"/>
            <a:ext cx="8229600" cy="155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/>
            </a:r>
            <a:br>
              <a:rPr lang="en-US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</a:br>
            <a:r>
              <a:rPr lang="ru-RU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Группа методистов, осуществляющих поддержку апробации отдельных курсов</a:t>
            </a:r>
            <a:r>
              <a:rPr lang="en-US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/>
            </a:r>
            <a:br>
              <a:rPr lang="en-US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</a:br>
            <a:endParaRPr lang="en-US" sz="2400" b="0">
              <a:solidFill>
                <a:srgbClr val="6B6BCF"/>
              </a:solidFill>
              <a:ea typeface="Droid Sans Fallback" charset="0"/>
              <a:cs typeface="Droid Sans Fallback" charset="0"/>
            </a:endParaRPr>
          </a:p>
        </p:txBody>
      </p:sp>
      <p:graphicFrame>
        <p:nvGraphicFramePr>
          <p:cNvPr id="28674" name="Group 2"/>
          <p:cNvGraphicFramePr>
            <a:graphicFrameLocks noGrp="1"/>
          </p:cNvGraphicFramePr>
          <p:nvPr/>
        </p:nvGraphicFramePr>
        <p:xfrm>
          <a:off x="936625" y="1211263"/>
          <a:ext cx="2212975" cy="5444865"/>
        </p:xfrm>
        <a:graphic>
          <a:graphicData uri="http://schemas.openxmlformats.org/drawingml/2006/table">
            <a:tbl>
              <a:tblPr/>
              <a:tblGrid>
                <a:gridCol w="2212975"/>
              </a:tblGrid>
              <a:tr h="4086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Центр исследований непрерывного образования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1022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Центр теории и методики обучения математике и информатике</a:t>
                      </a:r>
                    </a:p>
                  </a:txBody>
                  <a:tcPr marL="0" marR="0" marT="327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677" name="Group 5"/>
          <p:cNvGraphicFramePr>
            <a:graphicFrameLocks noGrp="1"/>
          </p:cNvGraphicFramePr>
          <p:nvPr/>
        </p:nvGraphicFramePr>
        <p:xfrm>
          <a:off x="3240088" y="1223963"/>
          <a:ext cx="2187575" cy="5283201"/>
        </p:xfrm>
        <a:graphic>
          <a:graphicData uri="http://schemas.openxmlformats.org/drawingml/2006/table">
            <a:tbl>
              <a:tblPr/>
              <a:tblGrid>
                <a:gridCol w="2187575"/>
              </a:tblGrid>
              <a:tr h="30226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Ломакина Татьяна   Юрьевна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Сергеева      Марина Георгиевна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1668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Седова             Елена Александровна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0" marR="0" marT="327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681" name="Group 9"/>
          <p:cNvGraphicFramePr>
            <a:graphicFrameLocks noGrp="1"/>
          </p:cNvGraphicFramePr>
          <p:nvPr/>
        </p:nvGraphicFramePr>
        <p:xfrm>
          <a:off x="5524500" y="1295400"/>
          <a:ext cx="3386138" cy="5183189"/>
        </p:xfrm>
        <a:graphic>
          <a:graphicData uri="http://schemas.openxmlformats.org/drawingml/2006/table">
            <a:tbl>
              <a:tblPr/>
              <a:tblGrid>
                <a:gridCol w="1758950"/>
                <a:gridCol w="1627188"/>
              </a:tblGrid>
              <a:tr h="931863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Материалы для  учреждений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СПО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Для обучающихся по программам подготовки квалифицированных рабочих, служащих по профессии (до 2012 года НПО)</a:t>
                      </a:r>
                    </a:p>
                  </a:txBody>
                  <a:tcPr marL="90000" marR="90000" marT="855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Для обучающихся по программам подготовки специалистов среднего звена</a:t>
                      </a:r>
                    </a:p>
                  </a:txBody>
                  <a:tcPr marL="0" marR="0" marT="2293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  <a:tr h="1039813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Материалы тематических модулей  для учащихся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10-11 классов и СПО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7288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Материалы для учащихся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10-11 классов математического профиля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0" marR="0" marT="2948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775" y="4248150"/>
            <a:ext cx="312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775" y="1511300"/>
            <a:ext cx="312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868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775" y="4248150"/>
            <a:ext cx="312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869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775" y="5327650"/>
            <a:ext cx="312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141288"/>
            <a:ext cx="82296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Рекомендуемые формы апробации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16013" y="1330325"/>
            <a:ext cx="7570787" cy="5462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8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учебные занятия с обучающимися в общеобразовательной школе, СПО, детских домах и </a:t>
            </a:r>
            <a:r>
              <a:rPr lang="ru-RU" sz="28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интернатах</a:t>
            </a:r>
          </a:p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8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8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экспертные семинары </a:t>
            </a:r>
            <a:r>
              <a:rPr lang="ru-RU" sz="28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педагогов</a:t>
            </a:r>
          </a:p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8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8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фокус-группы с </a:t>
            </a:r>
            <a:r>
              <a:rPr lang="ru-RU" sz="28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родителями (учащимися)</a:t>
            </a:r>
          </a:p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8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339725" indent="-339725"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8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анкетирование учащихся, учителей, родителей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32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32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042988" y="301625"/>
            <a:ext cx="7921625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ru-RU" sz="32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ПЛАН АПРОБАЦИИ</a:t>
            </a:r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971550" y="1196975"/>
            <a:ext cx="2520950" cy="936625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    25 августа 2015 г. </a:t>
            </a:r>
            <a:r>
              <a:rPr lang="ru-RU" b="0" dirty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 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971550" y="2349500"/>
            <a:ext cx="2663825" cy="1008063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     </a:t>
            </a:r>
            <a:r>
              <a:rPr lang="ru-RU" sz="2000" b="0" dirty="0" smtClean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1 - 14 </a:t>
            </a:r>
            <a:r>
              <a:rPr lang="ru-RU" sz="2000" b="0" dirty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сентября 2015 г.</a:t>
            </a:r>
            <a:r>
              <a:rPr lang="ru-RU" b="0" dirty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. 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971550" y="3573463"/>
            <a:ext cx="2663825" cy="1008062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 smtClean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С 20 сентября</a:t>
            </a:r>
            <a:endParaRPr lang="ru-RU" sz="2000" b="0" dirty="0">
              <a:solidFill>
                <a:srgbClr val="0070C0"/>
              </a:solidFill>
              <a:ea typeface="Droid Sans Fallback" charset="0"/>
              <a:cs typeface="Droid Sans Fallback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     </a:t>
            </a:r>
            <a:r>
              <a:rPr lang="ru-RU" sz="2000" b="0" dirty="0" smtClean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до 10 </a:t>
            </a:r>
            <a:r>
              <a:rPr lang="ru-RU" sz="2000" b="0" dirty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декабря 2015 г. </a:t>
            </a:r>
            <a:r>
              <a:rPr lang="ru-RU" sz="2000" b="0" dirty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 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971550" y="4797425"/>
            <a:ext cx="2736850" cy="936625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декабрь 2015 г.</a:t>
            </a:r>
            <a:r>
              <a:rPr lang="ru-RU" b="0" dirty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> 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971550" y="5876925"/>
            <a:ext cx="2736850" cy="981075"/>
          </a:xfrm>
          <a:prstGeom prst="flowChartDocumen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январь 2016 г.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419475" y="1196975"/>
            <a:ext cx="5545138" cy="1079500"/>
          </a:xfrm>
          <a:prstGeom prst="leftArrowCallout">
            <a:avLst>
              <a:gd name="adj1" fmla="val 25000"/>
              <a:gd name="adj2" fmla="val 25000"/>
              <a:gd name="adj3" fmla="val 93389"/>
              <a:gd name="adj4" fmla="val 77088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Установочный семинар в Москве</a:t>
            </a: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3563938" y="2420938"/>
            <a:ext cx="5400675" cy="1008062"/>
          </a:xfrm>
          <a:prstGeom prst="leftArrowCallout">
            <a:avLst>
              <a:gd name="adj1" fmla="val 25000"/>
              <a:gd name="adj2" fmla="val 25000"/>
              <a:gd name="adj3" fmla="val 100006"/>
              <a:gd name="adj4" fmla="val 77375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Установочные семинары на местах  </a:t>
            </a: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3492500" y="3500438"/>
            <a:ext cx="5472113" cy="1008062"/>
          </a:xfrm>
          <a:prstGeom prst="leftArrowCallout">
            <a:avLst>
              <a:gd name="adj1" fmla="val 25000"/>
              <a:gd name="adj2" fmla="val 25000"/>
              <a:gd name="adj3" fmla="val 99997"/>
              <a:gd name="adj4" fmla="val 77532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Апробация предлагаемых курсов,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включающая </a:t>
            </a:r>
            <a:r>
              <a:rPr lang="ru-RU" sz="14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открытые </a:t>
            </a:r>
            <a:r>
              <a:rPr lang="ru-RU" sz="1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мероприятия и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 dirty="0" err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взаимопосещение</a:t>
            </a:r>
            <a:r>
              <a:rPr lang="ru-RU" sz="1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учебных занятий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учителями, участвующими в апробации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635375" y="4581525"/>
            <a:ext cx="5329238" cy="1081088"/>
          </a:xfrm>
          <a:prstGeom prst="leftArrowCallout">
            <a:avLst>
              <a:gd name="adj1" fmla="val 25000"/>
              <a:gd name="adj2" fmla="val 25000"/>
              <a:gd name="adj3" fmla="val 93250"/>
              <a:gd name="adj4" fmla="val 77690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Подготовка и представление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отчётных материалов учителями,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участвующими в апробации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3635375" y="5734050"/>
            <a:ext cx="5329238" cy="1123950"/>
          </a:xfrm>
          <a:prstGeom prst="leftArrowCallout">
            <a:avLst>
              <a:gd name="adj1" fmla="val 25000"/>
              <a:gd name="adj2" fmla="val 25000"/>
              <a:gd name="adj3" fmla="val 89694"/>
              <a:gd name="adj4" fmla="val 77954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Подготовка и представление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отчётных материалов региональными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координаторами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263525"/>
            <a:ext cx="8229600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Инструментарий для апробации</a:t>
            </a:r>
            <a:br>
              <a:rPr lang="ru-RU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</a:br>
            <a:r>
              <a:rPr lang="ru-RU" sz="20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Анкеты и  диагностические материалы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42988" y="1268413"/>
            <a:ext cx="7921625" cy="583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Aft>
                <a:spcPts val="500"/>
              </a:spcAft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Анкеты  входного анкетирования для учащихся </a:t>
            </a:r>
            <a:r>
              <a:rPr lang="ru-RU" sz="16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ru-RU" sz="1600" b="0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для выявления сформированности  познавательных интересов к финансовому образованию, отношения к финансам и финансовой грамотности)</a:t>
            </a:r>
          </a:p>
          <a:p>
            <a:pPr marL="339725" indent="-339725">
              <a:spcAft>
                <a:spcPts val="500"/>
              </a:spcAft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Анкеты  итогового анкетирования для учащихся </a:t>
            </a:r>
            <a:r>
              <a:rPr lang="ru-RU" sz="16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ru-RU" sz="1600" b="0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для выявления отношения к УМК, по которым проводились занятия)</a:t>
            </a:r>
          </a:p>
          <a:p>
            <a:pPr marL="339725" indent="-339725">
              <a:spcAft>
                <a:spcPts val="500"/>
              </a:spcAft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Анкета для учителей </a:t>
            </a:r>
            <a:r>
              <a:rPr lang="ru-RU" sz="16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ru-RU" sz="1600" b="0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для выявления отношения к УМК, актуальных методических находок и проблем в использовании УМК)</a:t>
            </a:r>
          </a:p>
          <a:p>
            <a:pPr marL="339725" indent="-339725">
              <a:spcAft>
                <a:spcPts val="500"/>
              </a:spcAft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Анкета для родителей</a:t>
            </a:r>
            <a:r>
              <a:rPr lang="ru-RU" sz="2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ru-RU" sz="16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ru-RU" sz="1600" b="0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для выявления   степени понимания значимости   финансового  образования учащихся, отношения к предлагаемым материалам по финансовой грамотности)</a:t>
            </a:r>
          </a:p>
          <a:p>
            <a:pPr marL="339725" indent="-339725">
              <a:spcAft>
                <a:spcPts val="500"/>
              </a:spcAft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Диагностические материалы  входного тестирования</a:t>
            </a:r>
            <a:r>
              <a:rPr lang="ru-RU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ru-RU" sz="1600" b="0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(для определения  первичных знаний и умений в области финансовой грамотности  и опыта финансовой деятельности на начало апробации)</a:t>
            </a:r>
          </a:p>
          <a:p>
            <a:pPr marL="339725" indent="-339725">
              <a:spcAft>
                <a:spcPts val="500"/>
              </a:spcAft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Диагностические материалы  итогового тестирования</a:t>
            </a:r>
            <a:r>
              <a:rPr lang="ru-RU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ru-RU" sz="1600" b="0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(для определения  динамики в знаниях и умениях в области финансовой грамотности  на завершение апробации)</a:t>
            </a:r>
          </a:p>
          <a:p>
            <a:pPr marL="339725" indent="-339725">
              <a:spcBef>
                <a:spcPts val="4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1600" b="0" i="1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63525"/>
            <a:ext cx="8229600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Инструментарий для апробации</a:t>
            </a:r>
            <a:br>
              <a:rPr lang="ru-RU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</a:br>
            <a:r>
              <a:rPr lang="ru-RU" sz="20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Методические материалы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042988" y="1268413"/>
            <a:ext cx="7921625" cy="4906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Методические письма </a:t>
            </a:r>
            <a:r>
              <a:rPr lang="ru-RU" sz="2000" b="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(о содержании работы учителя, участвующего в апробации   (с учетом особенностей отдельных целевых групп);  о проведении </a:t>
            </a:r>
            <a:r>
              <a:rPr lang="ru-RU" sz="2000" b="0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экспертных </a:t>
            </a:r>
            <a:r>
              <a:rPr lang="ru-RU" sz="2000" b="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семинаров; о проведении фокус-групп и т.д.)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Карта наблюдений педагога за развитием знаний и умений в области финансовой </a:t>
            </a:r>
            <a:r>
              <a:rPr lang="ru-RU" sz="24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грамотности</a:t>
            </a:r>
          </a:p>
          <a:p>
            <a:pPr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Схема отчёта учителя, участвующего в апробации УМК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Схема отчёта регионального координатора, включающего анализ подготовленности к внедрению апробируемых УМК</a:t>
            </a:r>
          </a:p>
          <a:p>
            <a:pPr marL="339725" indent="-339725">
              <a:spcBef>
                <a:spcPts val="6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23528" y="260649"/>
            <a:ext cx="8820472" cy="864096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Модель взаимодействия участников  апробации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1601303" y="5342141"/>
            <a:ext cx="7075153" cy="96658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Учащиеся и родители</a:t>
            </a:r>
            <a:endParaRPr lang="ru-RU" altLang="ru-RU" sz="1800" dirty="0">
              <a:solidFill>
                <a:schemeClr val="tx1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065268" y="1583142"/>
            <a:ext cx="4157471" cy="3746601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altLang="ru-RU" sz="1800" dirty="0">
              <a:solidFill>
                <a:schemeClr val="tx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843808" y="2645549"/>
            <a:ext cx="2880320" cy="784541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Координатор апробации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 в регионе</a:t>
            </a:r>
            <a:endParaRPr lang="ru-RU" altLang="ru-RU" sz="1800" dirty="0">
              <a:solidFill>
                <a:schemeClr val="tx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411760" y="3430091"/>
            <a:ext cx="3977592" cy="790997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Учителя </a:t>
            </a:r>
            <a:r>
              <a:rPr lang="ru-RU" sz="1800" dirty="0">
                <a:solidFill>
                  <a:schemeClr val="tx1"/>
                </a:solidFill>
              </a:rPr>
              <a:t>(</a:t>
            </a:r>
            <a:r>
              <a:rPr lang="ru-RU" sz="1800" dirty="0" smtClean="0">
                <a:solidFill>
                  <a:schemeClr val="tx1"/>
                </a:solidFill>
              </a:rPr>
              <a:t>методисты)-</a:t>
            </a:r>
            <a:r>
              <a:rPr lang="ru-RU" sz="1800" dirty="0" err="1" smtClean="0">
                <a:solidFill>
                  <a:schemeClr val="tx1"/>
                </a:solidFill>
              </a:rPr>
              <a:t>тьюторы</a:t>
            </a:r>
            <a:endParaRPr lang="ru-RU" altLang="ru-RU" sz="1800" dirty="0">
              <a:solidFill>
                <a:schemeClr val="tx1"/>
              </a:solidFill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979713" y="4221089"/>
            <a:ext cx="5760640" cy="112105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Учителя-экспериментаторы,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учителя </a:t>
            </a:r>
            <a:r>
              <a:rPr lang="ru-RU" sz="1800" dirty="0" smtClean="0">
                <a:solidFill>
                  <a:schemeClr val="tx1"/>
                </a:solidFill>
              </a:rPr>
              <a:t>(методисты)-эксперты</a:t>
            </a:r>
            <a:endParaRPr lang="ru-RU" sz="1800" dirty="0">
              <a:solidFill>
                <a:schemeClr val="tx1"/>
              </a:solidFill>
            </a:endParaRPr>
          </a:p>
          <a:p>
            <a:pPr lvl="0"/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932040" y="1556791"/>
            <a:ext cx="4184848" cy="1088759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Консультанты </a:t>
            </a:r>
          </a:p>
          <a:p>
            <a:pPr algn="ctr">
              <a:defRPr/>
            </a:pPr>
            <a:r>
              <a:rPr lang="ru-RU" altLang="ru-RU" sz="1800" dirty="0" smtClean="0">
                <a:solidFill>
                  <a:schemeClr val="tx1"/>
                </a:solidFill>
              </a:rPr>
              <a:t>Института </a:t>
            </a:r>
            <a:r>
              <a:rPr lang="ru-RU" altLang="ru-RU" sz="1800" dirty="0">
                <a:solidFill>
                  <a:schemeClr val="tx1"/>
                </a:solidFill>
              </a:rPr>
              <a:t>стратегии образования </a:t>
            </a:r>
          </a:p>
          <a:p>
            <a:pPr algn="ctr">
              <a:defRPr/>
            </a:pPr>
            <a:r>
              <a:rPr lang="ru-RU" altLang="ru-RU" sz="1800" dirty="0">
                <a:solidFill>
                  <a:schemeClr val="tx1"/>
                </a:solidFill>
              </a:rPr>
              <a:t>РАО</a:t>
            </a:r>
          </a:p>
        </p:txBody>
      </p:sp>
    </p:spTree>
    <p:extLst>
      <p:ext uri="{BB962C8B-B14F-4D97-AF65-F5344CB8AC3E}">
        <p14:creationId xmlns:p14="http://schemas.microsoft.com/office/powerpoint/2010/main" val="3044975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187450" y="260648"/>
            <a:ext cx="7129463" cy="115222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dirty="0">
                <a:solidFill>
                  <a:srgbClr val="0000FF"/>
                </a:solidFill>
              </a:rPr>
              <a:t>Рекомендуемое </a:t>
            </a:r>
            <a:r>
              <a:rPr lang="ru-RU" sz="2800" dirty="0" smtClean="0">
                <a:solidFill>
                  <a:srgbClr val="0000FF"/>
                </a:solidFill>
              </a:rPr>
              <a:t>распределение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учителей (методистов)- </a:t>
            </a:r>
            <a:r>
              <a:rPr lang="ru-RU" sz="2800" dirty="0" err="1">
                <a:solidFill>
                  <a:srgbClr val="0000FF"/>
                </a:solidFill>
              </a:rPr>
              <a:t>тьютеров</a:t>
            </a:r>
            <a:r>
              <a:rPr lang="ru-RU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899592" y="1841027"/>
            <a:ext cx="3456384" cy="792089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Программы среднего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профессионального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образования</a:t>
            </a:r>
            <a:endParaRPr lang="ru-RU" altLang="ru-RU" sz="1600" dirty="0">
              <a:solidFill>
                <a:schemeClr val="tx1"/>
              </a:solidFill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918127" y="3599791"/>
            <a:ext cx="3643120" cy="765313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Программы </a:t>
            </a:r>
            <a:r>
              <a:rPr lang="ru-RU" sz="1400" dirty="0" smtClean="0">
                <a:solidFill>
                  <a:schemeClr val="tx1"/>
                </a:solidFill>
              </a:rPr>
              <a:t>для воспитанников</a:t>
            </a:r>
            <a:endParaRPr lang="ru-RU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детским домов и школ -интернатов</a:t>
            </a:r>
            <a:endParaRPr lang="ru-RU" altLang="ru-RU" sz="1400" dirty="0">
              <a:solidFill>
                <a:schemeClr val="tx1"/>
              </a:solidFill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908221" y="4797152"/>
            <a:ext cx="5256212" cy="64807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Программы </a:t>
            </a:r>
            <a:r>
              <a:rPr lang="ru-RU" sz="1600" dirty="0" smtClean="0">
                <a:solidFill>
                  <a:schemeClr val="tx1"/>
                </a:solidFill>
              </a:rPr>
              <a:t>основного  </a:t>
            </a:r>
            <a:r>
              <a:rPr lang="ru-RU" sz="1600" dirty="0">
                <a:solidFill>
                  <a:schemeClr val="tx1"/>
                </a:solidFill>
              </a:rPr>
              <a:t>общего образования </a:t>
            </a:r>
            <a:endParaRPr lang="ru-RU" altLang="ru-RU" sz="1600" dirty="0">
              <a:solidFill>
                <a:schemeClr val="tx1"/>
              </a:solidFill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908221" y="5877272"/>
            <a:ext cx="4815907" cy="647477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Программы начального общего образования</a:t>
            </a:r>
            <a:endParaRPr lang="ru-RU" altLang="ru-RU" sz="1600" dirty="0">
              <a:solidFill>
                <a:schemeClr val="tx1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026621" y="3563515"/>
            <a:ext cx="3816672" cy="801589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Программы </a:t>
            </a:r>
            <a:r>
              <a:rPr lang="ru-RU" sz="1400" dirty="0" smtClean="0">
                <a:solidFill>
                  <a:schemeClr val="tx1"/>
                </a:solidFill>
              </a:rPr>
              <a:t>базовой  </a:t>
            </a:r>
            <a:r>
              <a:rPr lang="ru-RU" sz="1400" dirty="0">
                <a:solidFill>
                  <a:schemeClr val="tx1"/>
                </a:solidFill>
              </a:rPr>
              <a:t>подготовки </a:t>
            </a:r>
          </a:p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 среднего общего образования</a:t>
            </a:r>
          </a:p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(интегральный </a:t>
            </a:r>
            <a:r>
              <a:rPr lang="ru-RU" sz="1200" dirty="0">
                <a:solidFill>
                  <a:schemeClr val="tx1"/>
                </a:solidFill>
              </a:rPr>
              <a:t>и </a:t>
            </a:r>
            <a:r>
              <a:rPr lang="ru-RU" sz="1200" dirty="0" smtClean="0">
                <a:solidFill>
                  <a:schemeClr val="tx1"/>
                </a:solidFill>
              </a:rPr>
              <a:t>модульный курсы)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899592" y="2784459"/>
            <a:ext cx="3638223" cy="79719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Программы углубленной  </a:t>
            </a:r>
            <a:r>
              <a:rPr lang="ru-RU" sz="1400" dirty="0">
                <a:solidFill>
                  <a:schemeClr val="tx1"/>
                </a:solidFill>
              </a:rPr>
              <a:t>подготовки </a:t>
            </a:r>
            <a:endParaRPr lang="ru-RU" sz="1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 среднего общего образования</a:t>
            </a:r>
          </a:p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(математический профиль)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5026620" y="2819108"/>
            <a:ext cx="3829029" cy="76091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Программы углубленной  подготовки </a:t>
            </a:r>
          </a:p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 среднего общего образования</a:t>
            </a:r>
          </a:p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(экономический и юридический профиль)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im0-tub-ru.yandex.net/i?id=6df4fd10b6d80709e37bf4a5e6b9a57d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06" y="1688200"/>
            <a:ext cx="785007" cy="94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0-tub-ru.yandex.net/i?id=6df4fd10b6d80709e37bf4a5e6b9a57d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97152"/>
            <a:ext cx="600001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im0-tub-ru.yandex.net/i?id=6df4fd10b6d80709e37bf4a5e6b9a57d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751" y="3614676"/>
            <a:ext cx="632474" cy="76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im0-tub-ru.yandex.net/i?id=6df4fd10b6d80709e37bf4a5e6b9a57d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752" y="2784459"/>
            <a:ext cx="632474" cy="83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im0-tub-ru.yandex.net/i?id=6df4fd10b6d80709e37bf4a5e6b9a57d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68" y="3614676"/>
            <a:ext cx="741530" cy="89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im0-tub-ru.yandex.net/i?id=6df4fd10b6d80709e37bf4a5e6b9a57d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68" y="2784459"/>
            <a:ext cx="741530" cy="79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im0-tub-ru.yandex.net/i?id=6df4fd10b6d80709e37bf4a5e6b9a57d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805264"/>
            <a:ext cx="648072" cy="71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501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00FF"/>
                </a:solidFill>
              </a:rPr>
              <a:t>Содержание работы регионального координатора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3074" name="Picture 2" descr="C:\Users\Anastasia\Desktop\Scan 25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1412776"/>
            <a:ext cx="659277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640" y="4221088"/>
            <a:ext cx="7355160" cy="1872208"/>
          </a:xfrm>
        </p:spPr>
        <p:txBody>
          <a:bodyPr/>
          <a:lstStyle/>
          <a:p>
            <a:pPr>
              <a:buFontTx/>
              <a:buNone/>
            </a:pPr>
            <a:endParaRPr lang="ru-RU" sz="1400" dirty="0" smtClean="0"/>
          </a:p>
          <a:p>
            <a:pPr>
              <a:buFontTx/>
              <a:buNone/>
            </a:pPr>
            <a:endParaRPr lang="ru-RU" sz="1400" dirty="0"/>
          </a:p>
          <a:p>
            <a:pPr>
              <a:buFontTx/>
              <a:buNone/>
            </a:pPr>
            <a:endParaRPr lang="ru-RU" sz="1400" dirty="0" smtClean="0"/>
          </a:p>
          <a:p>
            <a:pPr>
              <a:buFontTx/>
              <a:buNone/>
            </a:pPr>
            <a:r>
              <a:rPr lang="ru-RU" sz="1400" dirty="0" smtClean="0"/>
              <a:t>Отчетные </a:t>
            </a:r>
            <a:r>
              <a:rPr lang="ru-RU" sz="1400" dirty="0"/>
              <a:t>материалы</a:t>
            </a:r>
          </a:p>
          <a:p>
            <a:pPr lvl="0"/>
            <a:r>
              <a:rPr lang="ru-RU" sz="1200" dirty="0"/>
              <a:t> Материалы экспертных семинаров.</a:t>
            </a:r>
          </a:p>
          <a:p>
            <a:pPr lvl="0"/>
            <a:r>
              <a:rPr lang="ru-RU" sz="1200" dirty="0"/>
              <a:t> Сводное итоговое экспертное заключение.       </a:t>
            </a:r>
          </a:p>
          <a:p>
            <a:pPr lvl="0"/>
            <a:r>
              <a:rPr lang="ru-RU" sz="1200" dirty="0"/>
              <a:t>Пакет материалов апробации (для отправки в ИСРО РАО).</a:t>
            </a:r>
          </a:p>
          <a:p>
            <a:pPr>
              <a:buNone/>
            </a:pPr>
            <a:r>
              <a:rPr lang="ru-RU" sz="1200" dirty="0" smtClean="0"/>
              <a:t> </a:t>
            </a:r>
            <a:endParaRPr lang="ru-RU" sz="1200" dirty="0"/>
          </a:p>
          <a:p>
            <a:pPr marL="0" indent="0"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1012379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00FF"/>
                </a:solidFill>
              </a:rPr>
              <a:t>Содержание работы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учителя-методиста - </a:t>
            </a:r>
            <a:r>
              <a:rPr lang="ru-RU" dirty="0" err="1" smtClean="0">
                <a:solidFill>
                  <a:srgbClr val="0000FF"/>
                </a:solidFill>
              </a:rPr>
              <a:t>тьютера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640" y="4365104"/>
            <a:ext cx="7355160" cy="1584176"/>
          </a:xfrm>
        </p:spPr>
        <p:txBody>
          <a:bodyPr/>
          <a:lstStyle/>
          <a:p>
            <a:pPr>
              <a:buFontTx/>
              <a:buNone/>
            </a:pPr>
            <a:endParaRPr lang="ru-RU" sz="1400" dirty="0" smtClean="0"/>
          </a:p>
          <a:p>
            <a:pPr>
              <a:buFontTx/>
              <a:buNone/>
            </a:pPr>
            <a:endParaRPr lang="ru-RU" sz="1400" dirty="0"/>
          </a:p>
          <a:p>
            <a:pPr>
              <a:buFontTx/>
              <a:buNone/>
            </a:pPr>
            <a:r>
              <a:rPr lang="ru-RU" sz="1400" dirty="0" smtClean="0"/>
              <a:t>Отчетные </a:t>
            </a:r>
            <a:r>
              <a:rPr lang="ru-RU" sz="1400" dirty="0"/>
              <a:t>материалы</a:t>
            </a:r>
          </a:p>
          <a:p>
            <a:pPr lvl="0"/>
            <a:r>
              <a:rPr lang="ru-RU" sz="1200" dirty="0"/>
              <a:t> Материалы экспертных семинаров и фокус-групп.</a:t>
            </a:r>
          </a:p>
          <a:p>
            <a:pPr lvl="0"/>
            <a:r>
              <a:rPr lang="ru-RU" sz="1200" dirty="0"/>
              <a:t> Итоговое экспертное заключение.        </a:t>
            </a:r>
            <a:r>
              <a:rPr lang="ru-RU" sz="1200" dirty="0" smtClean="0"/>
              <a:t>.</a:t>
            </a:r>
            <a:endParaRPr lang="ru-RU" sz="1200" dirty="0"/>
          </a:p>
          <a:p>
            <a:pPr>
              <a:buNone/>
            </a:pPr>
            <a:r>
              <a:rPr lang="ru-RU" sz="1200" dirty="0"/>
              <a:t> </a:t>
            </a:r>
          </a:p>
          <a:p>
            <a:pPr marL="0" indent="0"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pic>
        <p:nvPicPr>
          <p:cNvPr id="4098" name="Picture 2" descr="C:\Users\Anastasia\Desktop\Scan 24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1700808"/>
            <a:ext cx="627278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603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Содержание работы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учителя (методиста)- эксперта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640" y="4725144"/>
            <a:ext cx="7355160" cy="1368152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dirty="0" smtClean="0"/>
              <a:t>Отчетные </a:t>
            </a:r>
            <a:r>
              <a:rPr lang="ru-RU" sz="1400" dirty="0"/>
              <a:t>материалы</a:t>
            </a:r>
          </a:p>
          <a:p>
            <a:pPr lvl="0"/>
            <a:r>
              <a:rPr lang="ru-RU" sz="1200" dirty="0"/>
              <a:t>Анкета.</a:t>
            </a:r>
          </a:p>
          <a:p>
            <a:pPr lvl="0"/>
            <a:r>
              <a:rPr lang="ru-RU" sz="1200" dirty="0"/>
              <a:t>Экспертная оценка УМК.</a:t>
            </a:r>
          </a:p>
          <a:p>
            <a:pPr lvl="0"/>
            <a:r>
              <a:rPr lang="ru-RU" sz="1200" dirty="0"/>
              <a:t>Итоговое экспертное заключение</a:t>
            </a:r>
            <a:r>
              <a:rPr lang="ru-RU" sz="1200" dirty="0" smtClean="0"/>
              <a:t>.</a:t>
            </a:r>
            <a:endParaRPr lang="ru-RU" sz="1200" dirty="0"/>
          </a:p>
          <a:p>
            <a:pPr>
              <a:buNone/>
            </a:pPr>
            <a:r>
              <a:rPr lang="ru-RU" sz="1200" dirty="0"/>
              <a:t> </a:t>
            </a:r>
          </a:p>
          <a:p>
            <a:pPr marL="0" indent="0"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pic>
        <p:nvPicPr>
          <p:cNvPr id="1027" name="Picture 3" descr="C:\Users\Anastasia\Desktop\Scan 23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178" y="1556792"/>
            <a:ext cx="696424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8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827088" y="1268413"/>
            <a:ext cx="8316912" cy="4824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</a:br>
            <a:r>
              <a:rPr lang="ru-RU" sz="2000" b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</a:br>
            <a:r>
              <a:rPr lang="ru-RU" sz="2000" b="0">
                <a:solidFill>
                  <a:srgbClr val="009999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>
                <a:solidFill>
                  <a:srgbClr val="009999"/>
                </a:solidFill>
                <a:ea typeface="Droid Sans Fallback" charset="0"/>
                <a:cs typeface="Droid Sans Fallback" charset="0"/>
              </a:rPr>
            </a:br>
            <a:endParaRPr lang="ru-RU" sz="2000" b="0">
              <a:solidFill>
                <a:srgbClr val="009999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716463" y="2708275"/>
            <a:ext cx="4032250" cy="1873250"/>
          </a:xfrm>
          <a:prstGeom prst="rect">
            <a:avLst/>
          </a:prstGeom>
          <a:gradFill rotWithShape="0">
            <a:gsLst>
              <a:gs pos="0">
                <a:srgbClr val="576869"/>
              </a:gs>
              <a:gs pos="50000">
                <a:srgbClr val="BBE0E3"/>
              </a:gs>
              <a:gs pos="100000">
                <a:srgbClr val="576869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ФГБНУ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«Институт стратегии развития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образования Российской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академии образования» -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ru-RU" sz="1800" b="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Методическая поддержка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апробации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 b="0" i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692275" y="4724400"/>
            <a:ext cx="7200900" cy="1873250"/>
          </a:xfrm>
          <a:prstGeom prst="rect">
            <a:avLst/>
          </a:prstGeom>
          <a:gradFill rotWithShape="0">
            <a:gsLst>
              <a:gs pos="0">
                <a:srgbClr val="576869"/>
              </a:gs>
              <a:gs pos="50000">
                <a:srgbClr val="BBE0E3"/>
              </a:gs>
              <a:gs pos="100000">
                <a:srgbClr val="576869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0">
              <a:solidFill>
                <a:srgbClr val="009999"/>
              </a:solidFill>
              <a:ea typeface="Droid Sans Fallback" charset="0"/>
              <a:cs typeface="Droid Sans Fallback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>
              <a:solidFill>
                <a:srgbClr val="002060"/>
              </a:solidFill>
              <a:ea typeface="Droid Sans Fallback" charset="0"/>
              <a:cs typeface="Droid Sans Fallback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>
              <a:solidFill>
                <a:srgbClr val="FF0000"/>
              </a:solidFill>
              <a:ea typeface="Droid Sans Fallback" charset="0"/>
              <a:cs typeface="Droid Sans Fallback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Регионы- участники апробации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Алтайский край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Архангельская область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Волгоградская область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Калининградская область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Краснодарский край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b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</a:br>
            <a:endParaRPr lang="ru-RU" b="0">
              <a:solidFill>
                <a:srgbClr val="FFFFFF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87450" y="2781300"/>
            <a:ext cx="3097213" cy="1800225"/>
          </a:xfrm>
          <a:prstGeom prst="rect">
            <a:avLst/>
          </a:prstGeom>
          <a:solidFill>
            <a:srgbClr val="DAEDE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Издательство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«ВИТА- ПРЕСС» -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Разработчик  УМК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 финансовой грамотности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для  разных целевых групп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47813" y="1268413"/>
            <a:ext cx="6985000" cy="1008062"/>
          </a:xfrm>
          <a:prstGeom prst="rect">
            <a:avLst/>
          </a:prstGeom>
          <a:gradFill rotWithShape="0">
            <a:gsLst>
              <a:gs pos="0">
                <a:srgbClr val="576869"/>
              </a:gs>
              <a:gs pos="50000">
                <a:srgbClr val="BBE0E3"/>
              </a:gs>
              <a:gs pos="100000">
                <a:srgbClr val="576869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Министерство финансов РФ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4213" y="260350"/>
            <a:ext cx="8229600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Участники апробации</a:t>
            </a:r>
          </a:p>
        </p:txBody>
      </p:sp>
    </p:spTree>
    <p:extLst>
      <p:ext uri="{BB962C8B-B14F-4D97-AF65-F5344CB8AC3E}">
        <p14:creationId xmlns:p14="http://schemas.microsoft.com/office/powerpoint/2010/main" val="3908832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00FF"/>
                </a:solidFill>
              </a:rPr>
              <a:t>Содержание работы учителя-экспериментатора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31640" y="4581128"/>
            <a:ext cx="7499176" cy="2049091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dirty="0" smtClean="0"/>
              <a:t>Отчетные материалы</a:t>
            </a:r>
          </a:p>
          <a:p>
            <a:pPr lvl="0"/>
            <a:r>
              <a:rPr lang="ru-RU" sz="1200" dirty="0"/>
              <a:t>Анкета.</a:t>
            </a:r>
          </a:p>
          <a:p>
            <a:pPr lvl="0"/>
            <a:r>
              <a:rPr lang="ru-RU" sz="1200" dirty="0"/>
              <a:t>Таблицы результатов стартовой  и итоговой диагностики  учащихся (работы учащихся прилагаются).</a:t>
            </a:r>
          </a:p>
          <a:p>
            <a:pPr lvl="0"/>
            <a:r>
              <a:rPr lang="ru-RU" sz="1200" dirty="0"/>
              <a:t>Результаты обсуждения УМК с родителями (протоколы/ аудиозаписи/видеозаписи, краткие выводы;  анкеты  родителей прилагаются).</a:t>
            </a:r>
          </a:p>
          <a:p>
            <a:pPr lvl="0"/>
            <a:r>
              <a:rPr lang="ru-RU" sz="1200" dirty="0"/>
              <a:t>Карта наблюдений (по проведенным занятиям).</a:t>
            </a:r>
          </a:p>
          <a:p>
            <a:pPr lvl="0"/>
            <a:r>
              <a:rPr lang="ru-RU" sz="1200" dirty="0"/>
              <a:t>Экспертная оценка УМК. </a:t>
            </a:r>
          </a:p>
          <a:p>
            <a:endParaRPr lang="ru-RU" sz="1200" dirty="0" smtClean="0"/>
          </a:p>
        </p:txBody>
      </p:sp>
      <p:pic>
        <p:nvPicPr>
          <p:cNvPr id="2050" name="Picture 2" descr="C:\Users\Anastasia\Desktop\Scan 21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606" y="1268760"/>
            <a:ext cx="630478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936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403350" y="620713"/>
            <a:ext cx="4824413" cy="8636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ФОРМЫ АПРОБАЦИИ 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932363" y="1700213"/>
            <a:ext cx="3313112" cy="79216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altLang="ru-RU" sz="1800">
                <a:solidFill>
                  <a:schemeClr val="tx1"/>
                </a:solidFill>
              </a:rPr>
              <a:t>УЧЕБНОЕ ЗАНЯТИЕ 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500563" y="2636838"/>
            <a:ext cx="3313112" cy="79216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altLang="ru-RU" sz="1800" dirty="0">
                <a:solidFill>
                  <a:schemeClr val="tx1"/>
                </a:solidFill>
              </a:rPr>
              <a:t>ЭКСПЕРТНЫЙ СЕМИНАР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203575" y="3500438"/>
            <a:ext cx="3887788" cy="792162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altLang="ru-RU" sz="1800" dirty="0">
                <a:solidFill>
                  <a:schemeClr val="tx1"/>
                </a:solidFill>
              </a:rPr>
              <a:t>ФОКУС-ГРУППЫ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195513" y="4508500"/>
            <a:ext cx="3600450" cy="792163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altLang="ru-RU" sz="1800">
                <a:solidFill>
                  <a:schemeClr val="tx1"/>
                </a:solidFill>
              </a:rPr>
              <a:t>АНКЕТИРОВАНИЕ 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900113" y="5516563"/>
            <a:ext cx="5040312" cy="865187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altLang="ru-RU" sz="1600" dirty="0">
              <a:solidFill>
                <a:schemeClr val="tx1"/>
              </a:solidFill>
            </a:endParaRPr>
          </a:p>
          <a:p>
            <a:pPr algn="ctr"/>
            <a:r>
              <a:rPr lang="ru-RU" altLang="ru-RU" sz="1600" dirty="0">
                <a:solidFill>
                  <a:schemeClr val="tx1"/>
                </a:solidFill>
              </a:rPr>
              <a:t>ДИАГНОСТИКА ФИНАНСОВЫХ ЗНАНИЙ </a:t>
            </a:r>
          </a:p>
          <a:p>
            <a:pPr algn="ctr"/>
            <a:r>
              <a:rPr lang="ru-RU" altLang="ru-RU" sz="1600" dirty="0">
                <a:solidFill>
                  <a:schemeClr val="tx1"/>
                </a:solidFill>
              </a:rPr>
              <a:t>И ПРАКТИЧЕСКИХ УМЕНИЙ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2150437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Учебные занятия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640637" cy="6062663"/>
          </a:xfrm>
        </p:spPr>
        <p:txBody>
          <a:bodyPr/>
          <a:lstStyle/>
          <a:p>
            <a:pPr marL="609600" indent="-609600"/>
            <a:r>
              <a:rPr lang="ru-RU" sz="2400" dirty="0" smtClean="0"/>
              <a:t>Проводятся в соответствии с имеющимися в регионе возможностями (временными, кадровыми и др.)</a:t>
            </a:r>
          </a:p>
          <a:p>
            <a:pPr marL="609600" indent="-609600"/>
            <a:endParaRPr lang="ru-RU" sz="2400" dirty="0" smtClean="0"/>
          </a:p>
          <a:p>
            <a:pPr marL="609600" indent="-609600"/>
            <a:r>
              <a:rPr lang="ru-RU" sz="2400" dirty="0" smtClean="0"/>
              <a:t>Обязательное условие: проведение занятий минимум по </a:t>
            </a:r>
            <a:r>
              <a:rPr lang="ru-RU" sz="2400" dirty="0" smtClean="0"/>
              <a:t>5 темам курса</a:t>
            </a:r>
          </a:p>
          <a:p>
            <a:pPr marL="609600" indent="-609600"/>
            <a:endParaRPr lang="ru-RU" sz="2400" dirty="0" smtClean="0"/>
          </a:p>
          <a:p>
            <a:pPr marL="609600" indent="-609600">
              <a:buNone/>
            </a:pPr>
            <a:r>
              <a:rPr lang="ru-RU" sz="2400" dirty="0" smtClean="0"/>
              <a:t>Акцентирование позиции учителя как аналитика и эксперта</a:t>
            </a:r>
          </a:p>
          <a:p>
            <a:pPr marL="609600" indent="-609600">
              <a:buNone/>
            </a:pPr>
            <a:endParaRPr lang="ru-RU" sz="2400" dirty="0" smtClean="0"/>
          </a:p>
          <a:p>
            <a:pPr marL="609600" indent="-609600"/>
            <a:r>
              <a:rPr lang="ru-RU" sz="2400" dirty="0" smtClean="0"/>
              <a:t>Фиксация суждений и выводов в карте </a:t>
            </a:r>
            <a:r>
              <a:rPr lang="ru-RU" sz="2400" dirty="0" smtClean="0"/>
              <a:t>наблюдений </a:t>
            </a:r>
            <a:r>
              <a:rPr lang="ru-RU" sz="2400" i="1" dirty="0">
                <a:solidFill>
                  <a:srgbClr val="0070C0"/>
                </a:solidFill>
              </a:rPr>
              <a:t>(</a:t>
            </a:r>
            <a:r>
              <a:rPr lang="ru-RU" sz="2400" i="1" dirty="0" smtClean="0">
                <a:solidFill>
                  <a:srgbClr val="0070C0"/>
                </a:solidFill>
              </a:rPr>
              <a:t>основной инструмент)</a:t>
            </a:r>
            <a:endParaRPr lang="ru-RU" sz="2400" i="1" dirty="0" smtClean="0"/>
          </a:p>
          <a:p>
            <a:pPr marL="0" indent="0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729889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Экспертные семинары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980728"/>
            <a:ext cx="7921625" cy="5877272"/>
          </a:xfrm>
        </p:spPr>
        <p:txBody>
          <a:bodyPr/>
          <a:lstStyle/>
          <a:p>
            <a:pPr marL="609600" indent="-609600"/>
            <a:r>
              <a:rPr lang="ru-RU" sz="2000" dirty="0" smtClean="0">
                <a:solidFill>
                  <a:schemeClr val="tx1"/>
                </a:solidFill>
              </a:rPr>
              <a:t>К</a:t>
            </a:r>
            <a:r>
              <a:rPr lang="ru-RU" sz="2000" dirty="0" smtClean="0"/>
              <a:t>ритерии анализа материалов для апробации  (апробируемых УМК) </a:t>
            </a:r>
            <a:r>
              <a:rPr lang="ru-RU" sz="2000" i="1" dirty="0">
                <a:solidFill>
                  <a:srgbClr val="0070C0"/>
                </a:solidFill>
              </a:rPr>
              <a:t>(основной инструмент)</a:t>
            </a:r>
            <a:endParaRPr lang="ru-RU" sz="2000" i="1" dirty="0"/>
          </a:p>
          <a:p>
            <a:pPr marL="609600" indent="-609600"/>
            <a:r>
              <a:rPr lang="ru-RU" sz="1800" dirty="0" smtClean="0">
                <a:solidFill>
                  <a:schemeClr val="accent2"/>
                </a:solidFill>
              </a:rPr>
              <a:t>Примеры</a:t>
            </a:r>
            <a:endParaRPr lang="ru-RU" sz="1800" dirty="0" smtClean="0">
              <a:solidFill>
                <a:schemeClr val="accent2"/>
              </a:solidFill>
            </a:endParaRPr>
          </a:p>
          <a:p>
            <a:pPr marL="609600" indent="-609600"/>
            <a:r>
              <a:rPr lang="ru-RU" sz="1400" i="1" dirty="0" smtClean="0"/>
              <a:t>1.Отбор учебного  содержания с учетом:</a:t>
            </a:r>
          </a:p>
          <a:p>
            <a:pPr marL="609600" indent="-609600"/>
            <a:r>
              <a:rPr lang="ru-RU" sz="1400" i="1" dirty="0"/>
              <a:t> </a:t>
            </a:r>
            <a:r>
              <a:rPr lang="ru-RU" sz="1400" i="1" dirty="0" smtClean="0"/>
              <a:t>                             </a:t>
            </a:r>
            <a:r>
              <a:rPr lang="ru-RU" sz="1400" i="1" dirty="0" smtClean="0"/>
              <a:t>- целей курса и планируемых результатов,</a:t>
            </a:r>
          </a:p>
          <a:p>
            <a:pPr marL="609600" indent="-609600"/>
            <a:r>
              <a:rPr lang="ru-RU" sz="1400" i="1" dirty="0" smtClean="0"/>
              <a:t>                              - возрастных познавательных возможностей  учащихся      </a:t>
            </a:r>
            <a:r>
              <a:rPr lang="ru-RU" sz="1400" b="0" i="1" dirty="0" smtClean="0"/>
              <a:t>..</a:t>
            </a:r>
            <a:r>
              <a:rPr lang="ru-RU" sz="1400" b="0" i="1" dirty="0"/>
              <a:t>и т.д</a:t>
            </a:r>
            <a:r>
              <a:rPr lang="ru-RU" sz="1400" b="0" i="1" dirty="0" smtClean="0"/>
              <a:t>.</a:t>
            </a:r>
            <a:endParaRPr lang="ru-RU" sz="1400" i="1" dirty="0" smtClean="0"/>
          </a:p>
          <a:p>
            <a:pPr marL="609600" indent="-609600"/>
            <a:r>
              <a:rPr lang="ru-RU" sz="1400" i="1" dirty="0" smtClean="0"/>
              <a:t>2.Состав </a:t>
            </a:r>
            <a:r>
              <a:rPr lang="ru-RU" sz="1400" i="1" dirty="0" smtClean="0"/>
              <a:t>и структура учебного текста:</a:t>
            </a:r>
          </a:p>
          <a:p>
            <a:pPr marL="609600" indent="-609600"/>
            <a:r>
              <a:rPr lang="ru-RU" sz="1400" i="1" dirty="0" smtClean="0"/>
              <a:t>                               - оптимальность объема,</a:t>
            </a:r>
          </a:p>
          <a:p>
            <a:pPr marL="609600" indent="-609600"/>
            <a:r>
              <a:rPr lang="ru-RU" sz="1400" i="1" dirty="0" smtClean="0"/>
              <a:t>                              - соотношение теоретического и фактического материала </a:t>
            </a:r>
            <a:r>
              <a:rPr lang="ru-RU" sz="1400" b="0" i="1" dirty="0"/>
              <a:t>..и т.д</a:t>
            </a:r>
            <a:r>
              <a:rPr lang="ru-RU" sz="1400" b="0" i="1" dirty="0" smtClean="0"/>
              <a:t>.</a:t>
            </a:r>
            <a:endParaRPr lang="ru-RU" sz="1400" i="1" dirty="0" smtClean="0"/>
          </a:p>
          <a:p>
            <a:pPr marL="609600" indent="-609600"/>
            <a:r>
              <a:rPr lang="ru-RU" sz="1400" i="1" dirty="0" smtClean="0"/>
              <a:t>3.Разнообразие </a:t>
            </a:r>
            <a:r>
              <a:rPr lang="ru-RU" sz="1400" i="1" dirty="0" smtClean="0"/>
              <a:t>и педагогическая продуманность методического аппарата</a:t>
            </a:r>
          </a:p>
          <a:p>
            <a:pPr marL="609600" indent="-609600"/>
            <a:r>
              <a:rPr lang="ru-RU" sz="1400" i="1" dirty="0" smtClean="0"/>
              <a:t>         - </a:t>
            </a:r>
            <a:r>
              <a:rPr lang="ru-RU" sz="1400" i="1" dirty="0" smtClean="0"/>
              <a:t>соответствие предлагаемых заданий </a:t>
            </a:r>
            <a:r>
              <a:rPr lang="ru-RU" sz="1400" i="1" dirty="0" smtClean="0"/>
              <a:t>формируемым компетенциям    </a:t>
            </a:r>
            <a:r>
              <a:rPr lang="ru-RU" sz="1400" b="0" i="1" dirty="0"/>
              <a:t>..и т.д</a:t>
            </a:r>
            <a:r>
              <a:rPr lang="ru-RU" sz="1400" b="0" i="1" dirty="0" smtClean="0"/>
              <a:t>.</a:t>
            </a:r>
            <a:r>
              <a:rPr lang="ru-RU" sz="1400" i="1" dirty="0" smtClean="0"/>
              <a:t> </a:t>
            </a:r>
            <a:endParaRPr lang="ru-RU" sz="1400" i="1" dirty="0" smtClean="0"/>
          </a:p>
          <a:p>
            <a:pPr marL="609600" indent="-609600"/>
            <a:r>
              <a:rPr lang="ru-RU" sz="1400" i="1" dirty="0" smtClean="0"/>
              <a:t>4.Характер </a:t>
            </a:r>
            <a:r>
              <a:rPr lang="ru-RU" sz="1400" i="1" dirty="0" smtClean="0"/>
              <a:t>предъявления учебного содержания</a:t>
            </a:r>
          </a:p>
          <a:p>
            <a:pPr marL="609600" indent="-609600"/>
            <a:r>
              <a:rPr lang="ru-RU" sz="1400" i="1" dirty="0" smtClean="0"/>
              <a:t>                              - </a:t>
            </a:r>
            <a:r>
              <a:rPr lang="ru-RU" sz="1400" i="1" dirty="0" smtClean="0"/>
              <a:t>ясность и доступность изложения,</a:t>
            </a:r>
          </a:p>
          <a:p>
            <a:pPr marL="609600" indent="-609600"/>
            <a:r>
              <a:rPr lang="ru-RU" sz="1400" i="1" dirty="0" smtClean="0"/>
              <a:t>                               - </a:t>
            </a:r>
            <a:r>
              <a:rPr lang="ru-RU" sz="1400" i="1" dirty="0" smtClean="0"/>
              <a:t>выделение </a:t>
            </a:r>
            <a:r>
              <a:rPr lang="ru-RU" sz="1400" i="1" dirty="0" smtClean="0"/>
              <a:t>ключевых понятий, других значимых позиций</a:t>
            </a:r>
            <a:r>
              <a:rPr lang="ru-RU" sz="1400" b="0" i="1" dirty="0" smtClean="0"/>
              <a:t>…..и т.д.</a:t>
            </a:r>
            <a:endParaRPr lang="ru-RU" sz="1400" i="1" dirty="0" smtClean="0"/>
          </a:p>
          <a:p>
            <a:pPr marL="609600" indent="-609600"/>
            <a:r>
              <a:rPr lang="ru-RU" sz="1400" i="1" dirty="0" smtClean="0"/>
              <a:t>5. Воспитательная направленность содержания пособия для учащихся</a:t>
            </a:r>
          </a:p>
          <a:p>
            <a:pPr marL="609600" indent="-609600"/>
            <a:r>
              <a:rPr lang="ru-RU" sz="1400" i="1" dirty="0" smtClean="0"/>
              <a:t>                               - </a:t>
            </a:r>
            <a:r>
              <a:rPr lang="ru-RU" sz="1400" i="1" dirty="0" smtClean="0"/>
              <a:t>корректность обращения к личному опыту учащихся</a:t>
            </a:r>
          </a:p>
          <a:p>
            <a:pPr marL="609600" indent="-609600"/>
            <a:r>
              <a:rPr lang="ru-RU" sz="1400" i="1" dirty="0" smtClean="0"/>
              <a:t>                              - </a:t>
            </a:r>
            <a:r>
              <a:rPr lang="ru-RU" sz="1400" i="1" dirty="0" smtClean="0"/>
              <a:t>корректность мотивирования учащихся на осуществление </a:t>
            </a:r>
            <a:r>
              <a:rPr lang="ru-RU" sz="1400" i="1" dirty="0" smtClean="0"/>
              <a:t>   </a:t>
            </a:r>
          </a:p>
          <a:p>
            <a:pPr marL="609600" indent="-609600"/>
            <a:r>
              <a:rPr lang="ru-RU" sz="1400" i="1" dirty="0"/>
              <a:t> </a:t>
            </a:r>
            <a:r>
              <a:rPr lang="ru-RU" sz="1400" i="1" dirty="0" smtClean="0"/>
              <a:t>                                        </a:t>
            </a:r>
            <a:r>
              <a:rPr lang="ru-RU" sz="1400" i="1" dirty="0" smtClean="0"/>
              <a:t>определённых </a:t>
            </a:r>
            <a:r>
              <a:rPr lang="ru-RU" sz="1400" i="1" dirty="0" smtClean="0"/>
              <a:t>действий в финансовой </a:t>
            </a:r>
            <a:r>
              <a:rPr lang="ru-RU" sz="1400" i="1" dirty="0" smtClean="0"/>
              <a:t>сфере    </a:t>
            </a:r>
            <a:r>
              <a:rPr lang="ru-RU" sz="1400" b="0" i="1" dirty="0" smtClean="0"/>
              <a:t>……      ..</a:t>
            </a:r>
            <a:r>
              <a:rPr lang="ru-RU" sz="1400" b="0" i="1" dirty="0" smtClean="0"/>
              <a:t>и т.д.</a:t>
            </a:r>
          </a:p>
        </p:txBody>
      </p:sp>
    </p:spTree>
    <p:extLst>
      <p:ext uri="{BB962C8B-B14F-4D97-AF65-F5344CB8AC3E}">
        <p14:creationId xmlns:p14="http://schemas.microsoft.com/office/powerpoint/2010/main" val="3152464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00FF"/>
                </a:solidFill>
              </a:rPr>
              <a:t>Фокус-группы</a:t>
            </a:r>
            <a:endParaRPr lang="ru-RU" dirty="0" smtClean="0">
              <a:solidFill>
                <a:srgbClr val="0000FF"/>
              </a:solidFill>
            </a:endParaRPr>
          </a:p>
        </p:txBody>
      </p:sp>
      <p:sp>
        <p:nvSpPr>
          <p:cNvPr id="62467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1125538"/>
            <a:ext cx="7921625" cy="54324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1800" dirty="0" smtClean="0"/>
              <a:t>Обсуждение </a:t>
            </a:r>
            <a:r>
              <a:rPr lang="ru-RU" sz="1800" b="0" dirty="0" smtClean="0"/>
              <a:t>вопросов</a:t>
            </a:r>
            <a:r>
              <a:rPr lang="ru-RU" sz="1800" b="0" dirty="0" smtClean="0"/>
              <a:t>, выходящих на эффективность материалов для апробации</a:t>
            </a:r>
          </a:p>
          <a:p>
            <a:pPr marL="609600" indent="-609600">
              <a:buFontTx/>
              <a:buNone/>
            </a:pPr>
            <a:r>
              <a:rPr lang="ru-RU" sz="1800" dirty="0" smtClean="0"/>
              <a:t>Участники фокус-групп: </a:t>
            </a:r>
            <a:r>
              <a:rPr lang="ru-RU" sz="1800" b="0" dirty="0" smtClean="0"/>
              <a:t>родители,  учащиеся </a:t>
            </a:r>
            <a:r>
              <a:rPr lang="ru-RU" sz="1800" b="0" dirty="0" smtClean="0"/>
              <a:t>и учителя ( по мере </a:t>
            </a:r>
            <a:r>
              <a:rPr lang="ru-RU" sz="1800" b="0" dirty="0" smtClean="0"/>
              <a:t>необходимости)</a:t>
            </a:r>
          </a:p>
          <a:p>
            <a:pPr marL="609600" indent="-609600">
              <a:buFontTx/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Примеры</a:t>
            </a:r>
            <a:r>
              <a:rPr lang="ru-RU" sz="1800" i="1" dirty="0" smtClean="0">
                <a:solidFill>
                  <a:srgbClr val="0070C0"/>
                </a:solidFill>
              </a:rPr>
              <a:t> </a:t>
            </a:r>
            <a:r>
              <a:rPr lang="ru-RU" sz="1800" i="1" dirty="0" smtClean="0">
                <a:solidFill>
                  <a:srgbClr val="0070C0"/>
                </a:solidFill>
              </a:rPr>
              <a:t>в</a:t>
            </a:r>
            <a:r>
              <a:rPr lang="ru-RU" sz="1800" i="1" dirty="0" smtClean="0">
                <a:solidFill>
                  <a:srgbClr val="0070C0"/>
                </a:solidFill>
              </a:rPr>
              <a:t>опросов для  обсуждения </a:t>
            </a:r>
            <a:r>
              <a:rPr lang="ru-RU" sz="1800" dirty="0">
                <a:solidFill>
                  <a:srgbClr val="0070C0"/>
                </a:solidFill>
              </a:rPr>
              <a:t>с родителями   </a:t>
            </a:r>
            <a:r>
              <a:rPr lang="ru-RU" sz="1800" i="1" dirty="0">
                <a:solidFill>
                  <a:srgbClr val="0070C0"/>
                </a:solidFill>
              </a:rPr>
              <a:t>(основной инструмент)</a:t>
            </a:r>
            <a:endParaRPr lang="ru-RU" sz="1800" i="1" dirty="0"/>
          </a:p>
          <a:p>
            <a:pPr marL="609600" indent="-609600"/>
            <a:r>
              <a:rPr lang="ru-RU" sz="1800" dirty="0" smtClean="0"/>
              <a:t>Удавалось </a:t>
            </a:r>
            <a:r>
              <a:rPr lang="ru-RU" sz="1800" dirty="0" smtClean="0"/>
              <a:t>ли Вам в течение учебного года обсуждать вместе со своим сыном (дочерью) информацию, которую он (она) изучал(а) на уроке и совместно выполнять практические задания? Какие именно?</a:t>
            </a:r>
          </a:p>
          <a:p>
            <a:pPr marL="609600" indent="-609600"/>
            <a:r>
              <a:rPr lang="ru-RU" sz="1800" dirty="0" smtClean="0"/>
              <a:t>Как Вы оцениваете </a:t>
            </a:r>
            <a:r>
              <a:rPr lang="ru-RU" sz="1800" dirty="0" smtClean="0"/>
              <a:t>качество </a:t>
            </a:r>
            <a:r>
              <a:rPr lang="ru-RU" sz="1800" dirty="0" smtClean="0"/>
              <a:t>информационно-просветительских материалов, практических </a:t>
            </a:r>
            <a:r>
              <a:rPr lang="ru-RU" sz="1800" dirty="0" smtClean="0"/>
              <a:t>заданий, размещенных </a:t>
            </a:r>
            <a:r>
              <a:rPr lang="ru-RU" sz="1800" dirty="0" smtClean="0"/>
              <a:t>в пособиях для родителей? Удобно ли было работать с этим материалом? </a:t>
            </a:r>
            <a:endParaRPr lang="ru-RU" sz="1800" dirty="0" smtClean="0"/>
          </a:p>
          <a:p>
            <a:pPr marL="609600" indent="-609600"/>
            <a:r>
              <a:rPr lang="ru-RU" sz="1800" dirty="0" smtClean="0"/>
              <a:t>Насколько</a:t>
            </a:r>
            <a:r>
              <a:rPr lang="ru-RU" sz="1800" dirty="0" smtClean="0"/>
              <a:t>, по Вашему мнению, доступен и прост в практическом использовании подготовленный </a:t>
            </a:r>
            <a:r>
              <a:rPr lang="ru-RU" sz="1800" dirty="0" smtClean="0"/>
              <a:t>материал? Приведите</a:t>
            </a:r>
            <a:r>
              <a:rPr lang="ru-RU" sz="1800" dirty="0" smtClean="0"/>
              <a:t>, пожалуйста, конкретные примеры.</a:t>
            </a:r>
          </a:p>
          <a:p>
            <a:pPr marL="609600" indent="-609600"/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91365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Ожидаемый результат апробации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sz="2000" dirty="0" smtClean="0">
                <a:solidFill>
                  <a:srgbClr val="0000FF"/>
                </a:solidFill>
              </a:rPr>
              <a:t>(фрагмент итогового заключения)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sz="half" idx="2"/>
          </p:nvPr>
        </p:nvSpPr>
        <p:spPr>
          <a:xfrm>
            <a:off x="1042988" y="1268413"/>
            <a:ext cx="7921625" cy="48244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altLang="ru-RU" sz="20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dirty="0" smtClean="0"/>
              <a:t>Общий вывод о пригодности </a:t>
            </a:r>
            <a:r>
              <a:rPr lang="ru-RU" altLang="ru-RU" sz="2000" dirty="0" smtClean="0"/>
              <a:t>для </a:t>
            </a:r>
            <a:r>
              <a:rPr lang="ru-RU" altLang="ru-RU" sz="2000" dirty="0" smtClean="0"/>
              <a:t>использования в практике работы образовательного учреждения </a:t>
            </a:r>
            <a:r>
              <a:rPr lang="ru-RU" altLang="ru-RU" sz="2000" i="1" dirty="0" smtClean="0"/>
              <a:t>(</a:t>
            </a:r>
            <a:r>
              <a:rPr lang="ru-RU" altLang="ru-RU" sz="2000" i="1" dirty="0" smtClean="0"/>
              <a:t>предлагается одно из решений</a:t>
            </a:r>
            <a:r>
              <a:rPr lang="ru-RU" altLang="ru-RU" sz="2000" i="1" dirty="0" smtClean="0"/>
              <a:t>):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i="1" dirty="0" smtClean="0"/>
          </a:p>
          <a:p>
            <a:pPr>
              <a:lnSpc>
                <a:spcPct val="80000"/>
              </a:lnSpc>
            </a:pPr>
            <a:r>
              <a:rPr lang="ru-RU" altLang="ru-RU" sz="2000" b="0" i="1" dirty="0" smtClean="0"/>
              <a:t>– учебно-методический комплект полностью соответствует всем требованиям, готов к реализации в условиях массовой образовательной практики</a:t>
            </a:r>
            <a:r>
              <a:rPr lang="ru-RU" altLang="ru-RU" sz="2000" b="0" i="1" dirty="0" smtClean="0"/>
              <a:t>;</a:t>
            </a:r>
          </a:p>
          <a:p>
            <a:pPr>
              <a:lnSpc>
                <a:spcPct val="80000"/>
              </a:lnSpc>
            </a:pPr>
            <a:endParaRPr lang="ru-RU" altLang="ru-RU" sz="2000" b="0" i="1" dirty="0" smtClean="0"/>
          </a:p>
          <a:p>
            <a:pPr>
              <a:lnSpc>
                <a:spcPct val="80000"/>
              </a:lnSpc>
            </a:pPr>
            <a:r>
              <a:rPr lang="ru-RU" altLang="ru-RU" sz="2000" b="0" i="1" dirty="0" smtClean="0"/>
              <a:t>– учебно-методический комплект в целом соответствует требованиям, но  нуждается в доработке, после осуществления которой УМК может быть предложен к реализации в условиях массовой образовательной практики</a:t>
            </a:r>
            <a:r>
              <a:rPr lang="ru-RU" altLang="ru-RU" sz="2000" b="0" i="1" dirty="0" smtClean="0"/>
              <a:t>;</a:t>
            </a:r>
          </a:p>
          <a:p>
            <a:pPr>
              <a:lnSpc>
                <a:spcPct val="80000"/>
              </a:lnSpc>
            </a:pPr>
            <a:endParaRPr lang="ru-RU" altLang="ru-RU" sz="2000" b="0" i="1" dirty="0" smtClean="0"/>
          </a:p>
          <a:p>
            <a:pPr>
              <a:lnSpc>
                <a:spcPct val="80000"/>
              </a:lnSpc>
            </a:pPr>
            <a:r>
              <a:rPr lang="ru-RU" altLang="ru-RU" sz="2000" b="0" i="1" dirty="0" smtClean="0"/>
              <a:t>- учебно-методический комплект нуждается в серьёзной переработке и последующей апробации.</a:t>
            </a:r>
          </a:p>
        </p:txBody>
      </p:sp>
    </p:spTree>
    <p:extLst>
      <p:ext uri="{BB962C8B-B14F-4D97-AF65-F5344CB8AC3E}">
        <p14:creationId xmlns:p14="http://schemas.microsoft.com/office/powerpoint/2010/main" val="2883773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Ожидаемый результат апробации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(фрагмент итогового заключения)</a:t>
            </a:r>
          </a:p>
        </p:txBody>
      </p:sp>
      <p:sp>
        <p:nvSpPr>
          <p:cNvPr id="60419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1042988" y="1772816"/>
            <a:ext cx="7921625" cy="547260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800" i="1" dirty="0" smtClean="0"/>
              <a:t> </a:t>
            </a:r>
            <a:r>
              <a:rPr lang="ru-RU" altLang="ru-RU" sz="1800" i="1" dirty="0" smtClean="0"/>
              <a:t>Основные предложения </a:t>
            </a:r>
            <a:r>
              <a:rPr lang="ru-RU" altLang="ru-RU" sz="1800" i="1" dirty="0" smtClean="0"/>
              <a:t>по доработке УМК с указанием направлений доработки</a:t>
            </a:r>
            <a:r>
              <a:rPr lang="ru-RU" altLang="ru-RU" sz="1400" i="1" dirty="0" smtClean="0"/>
              <a:t> </a:t>
            </a:r>
            <a:endParaRPr lang="ru-RU" altLang="ru-RU" sz="1400" i="1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1</a:t>
            </a:r>
            <a:r>
              <a:rPr lang="ru-RU" altLang="ru-RU" sz="1200" i="1" dirty="0" smtClean="0"/>
              <a:t>) программа ________________________________________________________________    _____________________________________________________________________________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_____________________________________________________________________________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2) пособие для учащихся 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3) методические рекомендации для учителя _______________________________________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_____________________________________________________________________________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4) книга для родителей ________________________________________________________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i="1" dirty="0" smtClean="0"/>
              <a:t>5) контрольные измерительные материалы______________________________________ 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58084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42988" y="2205038"/>
            <a:ext cx="7921625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Форум на сайте института  </a:t>
            </a:r>
            <a:r>
              <a:rPr lang="ru-RU" sz="2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(информация о ходе апробации, комментарии к апробируемым материалам, вопросы-ответы)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Вебинары </a:t>
            </a:r>
            <a:r>
              <a:rPr lang="ru-RU" sz="2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для целевых групп (по согласованному графику)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>
                <a:solidFill>
                  <a:srgbClr val="0070C0"/>
                </a:solidFill>
                <a:ea typeface="Droid Sans Fallback" charset="0"/>
                <a:cs typeface="Droid Sans Fallback" charset="0"/>
              </a:rPr>
              <a:t>Консультации </a:t>
            </a:r>
            <a:r>
              <a:rPr lang="ru-RU" sz="2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по оформлению отчётных материалов (связь с учителями  по e-mail)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7583" y="333375"/>
            <a:ext cx="7787779" cy="171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 dirty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Информационная поддержка апробации</a:t>
            </a:r>
          </a:p>
        </p:txBody>
      </p:sp>
    </p:spTree>
    <p:extLst>
      <p:ext uri="{BB962C8B-B14F-4D97-AF65-F5344CB8AC3E}">
        <p14:creationId xmlns:p14="http://schemas.microsoft.com/office/powerpoint/2010/main" val="180311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305125" y="260648"/>
            <a:ext cx="8715375" cy="99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 dirty="0">
                <a:solidFill>
                  <a:srgbClr val="1F497D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/>
            </a:r>
            <a:br>
              <a:rPr lang="ru-RU" sz="3200" b="0" dirty="0">
                <a:solidFill>
                  <a:srgbClr val="1F497D"/>
                </a:solidFill>
                <a:latin typeface="Calibri" pitchFamily="32" charset="0"/>
                <a:ea typeface="Droid Sans Fallback" charset="0"/>
                <a:cs typeface="Droid Sans Fallback" charset="0"/>
              </a:rPr>
            </a:br>
            <a:r>
              <a:rPr lang="ru-RU" sz="3200" b="0" dirty="0">
                <a:solidFill>
                  <a:srgbClr val="1F497D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/>
            </a:r>
            <a:br>
              <a:rPr lang="ru-RU" sz="3200" b="0" dirty="0">
                <a:solidFill>
                  <a:srgbClr val="1F497D"/>
                </a:solidFill>
                <a:latin typeface="Calibri" pitchFamily="32" charset="0"/>
                <a:ea typeface="Droid Sans Fallback" charset="0"/>
                <a:cs typeface="Droid Sans Fallback" charset="0"/>
              </a:rPr>
            </a:br>
            <a:r>
              <a:rPr lang="ru-RU" dirty="0">
                <a:solidFill>
                  <a:srgbClr val="6B6BCF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Спасибо за внимание</a:t>
            </a:r>
            <a:r>
              <a:rPr lang="ru-RU" b="0" dirty="0">
                <a:solidFill>
                  <a:srgbClr val="6B6BCF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!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115615" y="1744662"/>
            <a:ext cx="7828359" cy="511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80000"/>
              </a:lnSpc>
              <a:spcBef>
                <a:spcPts val="700"/>
              </a:spcBef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endParaRPr lang="ru-RU" sz="1800" dirty="0" smtClean="0">
              <a:solidFill>
                <a:srgbClr val="000000"/>
              </a:solidFill>
              <a:latin typeface="Calibri" pitchFamily="32" charset="0"/>
              <a:ea typeface="Droid Sans Fallback" charset="0"/>
              <a:cs typeface="Droid Sans Fallback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ru-RU" sz="1800" dirty="0" smtClean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Елена </a:t>
            </a:r>
            <a:r>
              <a:rPr lang="ru-RU" sz="1800" dirty="0" err="1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Лазаревна</a:t>
            </a:r>
            <a:r>
              <a:rPr lang="ru-RU" sz="180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 Рутковская</a:t>
            </a: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к.п.н</a:t>
            </a: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.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Центр социально-гуманитарного образования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Институт содержания развития образования РАО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" b="0" dirty="0">
              <a:solidFill>
                <a:srgbClr val="000000"/>
              </a:solidFill>
              <a:latin typeface="Calibri" pitchFamily="32" charset="0"/>
              <a:ea typeface="Droid Sans Fallback" charset="0"/>
              <a:cs typeface="Droid Sans Fallback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Галина Сергеевна Ковалева</a:t>
            </a: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к.п.н</a:t>
            </a: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.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Центр оценки качества образования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Институт содержания развития образования РАО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" b="0" dirty="0">
              <a:solidFill>
                <a:srgbClr val="000000"/>
              </a:solidFill>
              <a:latin typeface="Calibri" pitchFamily="32" charset="0"/>
              <a:ea typeface="Droid Sans Fallback" charset="0"/>
              <a:cs typeface="Droid Sans Fallback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Анастасия Владимировна </a:t>
            </a:r>
            <a:r>
              <a:rPr lang="ru-RU" sz="1800" dirty="0" err="1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Половникова</a:t>
            </a: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к.п.н</a:t>
            </a: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кафедра методики преподавания  истории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>
                <a:solidFill>
                  <a:srgbClr val="000000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Московский Городской педагогический университет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</a:rPr>
              <a:t>Институт стратегии  развития образования РА</a:t>
            </a:r>
            <a:r>
              <a:rPr lang="ru-RU" altLang="ru-RU" sz="1600" dirty="0">
                <a:solidFill>
                  <a:srgbClr val="000000"/>
                </a:solidFill>
                <a:latin typeface="Calibri" pitchFamily="34" charset="0"/>
              </a:rPr>
              <a:t>О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ru-RU" altLang="ru-RU" sz="1400" dirty="0" smtClean="0">
                <a:solidFill>
                  <a:schemeClr val="tx1"/>
                </a:solidFill>
              </a:rPr>
              <a:t> </a:t>
            </a:r>
            <a:r>
              <a:rPr lang="en-US" altLang="ru-RU" sz="14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http://www.instrao.ru </a:t>
            </a:r>
            <a:endParaRPr lang="ru-RU" alt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Сайт </a:t>
            </a:r>
            <a:r>
              <a:rPr lang="ru-RU" sz="1400" dirty="0">
                <a:solidFill>
                  <a:schemeClr val="tx1"/>
                </a:solidFill>
              </a:rPr>
              <a:t>проекта </a:t>
            </a:r>
            <a:endParaRPr lang="en-US" sz="1400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en-US" sz="2800" dirty="0">
                <a:solidFill>
                  <a:srgbClr val="7030A0"/>
                </a:solidFill>
              </a:rPr>
              <a:t>www.finance.instrao.ru</a:t>
            </a:r>
            <a:endParaRPr lang="ru-RU" sz="2800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 dirty="0" smtClean="0">
                <a:solidFill>
                  <a:srgbClr val="1F497D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> </a:t>
            </a:r>
            <a:r>
              <a:rPr lang="ru-RU" sz="2800" b="0" dirty="0">
                <a:solidFill>
                  <a:srgbClr val="1F497D"/>
                </a:solidFill>
                <a:latin typeface="Calibri" pitchFamily="32" charset="0"/>
                <a:ea typeface="Droid Sans Fallback" charset="0"/>
                <a:cs typeface="Droid Sans Fallback" charset="0"/>
              </a:rPr>
              <a:t/>
            </a:r>
            <a:br>
              <a:rPr lang="ru-RU" sz="2800" b="0" dirty="0">
                <a:solidFill>
                  <a:srgbClr val="1F497D"/>
                </a:solidFill>
                <a:latin typeface="Calibri" pitchFamily="32" charset="0"/>
                <a:ea typeface="Droid Sans Fallback" charset="0"/>
                <a:cs typeface="Droid Sans Fallback" charset="0"/>
              </a:rPr>
            </a:br>
            <a:endParaRPr lang="ru-RU" sz="2800" b="0" dirty="0">
              <a:solidFill>
                <a:srgbClr val="1F497D"/>
              </a:solidFill>
              <a:latin typeface="Calibri" pitchFamily="32" charset="0"/>
              <a:ea typeface="Droid Sans Fallback" charset="0"/>
              <a:cs typeface="Droid Sans Fallb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21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 dirty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Цели </a:t>
            </a:r>
            <a:r>
              <a:rPr lang="ru-RU" b="0" dirty="0" smtClean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апробации</a:t>
            </a:r>
            <a:endParaRPr lang="ru-RU" b="0" dirty="0">
              <a:solidFill>
                <a:srgbClr val="6B6BCF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16013" y="1340768"/>
            <a:ext cx="7643812" cy="53727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57200" indent="-457200" algn="just">
              <a:spcBef>
                <a:spcPts val="600"/>
              </a:spcBef>
              <a:buFont typeface="Times New Roman" pitchFamily="16" charset="0"/>
              <a:buAutoNum type="arabicPeriod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Определение качественного уровня разработанных учебно-методических комплектов </a:t>
            </a:r>
          </a:p>
          <a:p>
            <a:pPr marL="457200" indent="-457200" algn="just">
              <a:spcBef>
                <a:spcPts val="600"/>
              </a:spcBef>
              <a:buFont typeface="Times New Roman" pitchFamily="16" charset="0"/>
              <a:buAutoNum type="arabicPeriod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Выявление согласованности всех элементов каждого УМК</a:t>
            </a:r>
          </a:p>
          <a:p>
            <a:pPr marL="457200" indent="-457200" algn="just">
              <a:spcBef>
                <a:spcPts val="600"/>
              </a:spcBef>
              <a:buFont typeface="Times New Roman" pitchFamily="16" charset="0"/>
              <a:buAutoNum type="arabicPeriod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Оценка результативности применения материалов для </a:t>
            </a:r>
            <a:r>
              <a:rPr lang="ru-RU" sz="24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учебных </a:t>
            </a:r>
            <a:r>
              <a:rPr lang="ru-RU" sz="24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занятий в процессе их проведения</a:t>
            </a: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457200" indent="-457200" algn="just">
              <a:spcBef>
                <a:spcPts val="600"/>
              </a:spcBef>
              <a:buFont typeface="Times New Roman" pitchFamily="16" charset="0"/>
              <a:buAutoNum type="arabicPeriod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Разработка рекомендаций по коррекции элементов УМК в процессе их подготовки к использованию в массовой образовательной </a:t>
            </a:r>
            <a:r>
              <a:rPr lang="ru-RU" sz="24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практике</a:t>
            </a:r>
          </a:p>
          <a:p>
            <a:pPr marL="457200" indent="-457200" algn="just">
              <a:spcBef>
                <a:spcPts val="600"/>
              </a:spcBef>
              <a:buFont typeface="Times New Roman" pitchFamily="16" charset="0"/>
              <a:buAutoNum type="arabicPeriod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457200" indent="-457200">
              <a:spcBef>
                <a:spcPts val="600"/>
              </a:spcBef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66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 dirty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Цели </a:t>
            </a:r>
            <a:r>
              <a:rPr lang="ru-RU" b="0" dirty="0" smtClean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апробации</a:t>
            </a:r>
            <a:endParaRPr lang="ru-RU" b="0" dirty="0">
              <a:solidFill>
                <a:srgbClr val="6B6BCF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16013" y="1196975"/>
            <a:ext cx="7643812" cy="5516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57200" indent="-45561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457200" indent="-45561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5. </a:t>
            </a:r>
            <a:r>
              <a:rPr lang="ru-RU" sz="2400" b="0" dirty="0">
                <a:solidFill>
                  <a:schemeClr val="tx1"/>
                </a:solidFill>
              </a:rPr>
              <a:t>Определение условий, возможностей и ограничений использования </a:t>
            </a:r>
            <a:r>
              <a:rPr lang="ru-RU" sz="24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учебно-методического </a:t>
            </a: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комплекта </a:t>
            </a:r>
            <a:r>
              <a:rPr lang="ru-RU" sz="2400" b="0" dirty="0" smtClean="0">
                <a:solidFill>
                  <a:schemeClr val="tx1"/>
                </a:solidFill>
              </a:rPr>
              <a:t>в </a:t>
            </a:r>
            <a:r>
              <a:rPr lang="ru-RU" sz="2400" b="0" dirty="0">
                <a:solidFill>
                  <a:schemeClr val="tx1"/>
                </a:solidFill>
              </a:rPr>
              <a:t>педагогической практике.</a:t>
            </a:r>
          </a:p>
          <a:p>
            <a:pPr marL="457200" indent="-45561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457200" indent="-45561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457200" indent="-45561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6. </a:t>
            </a:r>
            <a:r>
              <a:rPr lang="ru-RU" sz="2400" b="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Выявление практической целесообразности введения факультативного курса по формированию финансовой грамотности у обучающихся разных целевых групп в массовую образовательную практику.</a:t>
            </a:r>
          </a:p>
          <a:p>
            <a:pPr marL="457200" indent="-455613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94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855663" y="149215"/>
            <a:ext cx="8288337" cy="655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sz="2400" b="0" dirty="0" smtClean="0">
                <a:solidFill>
                  <a:schemeClr val="accent2"/>
                </a:solidFill>
                <a:ea typeface="Droid Sans Fallback" charset="0"/>
                <a:cs typeface="Droid Sans Fallback" charset="0"/>
              </a:rPr>
              <a:t>Задача Института стратегии развития образования </a:t>
            </a:r>
            <a:r>
              <a:rPr lang="ru-RU" sz="2200" b="0" dirty="0" smtClean="0">
                <a:solidFill>
                  <a:schemeClr val="accent2"/>
                </a:solidFill>
                <a:ea typeface="Droid Sans Fallback" charset="0"/>
                <a:cs typeface="Droid Sans Fallback" charset="0"/>
              </a:rPr>
              <a:t>РАО</a:t>
            </a:r>
            <a:r>
              <a:rPr lang="ru-RU" sz="2000" b="0" dirty="0">
                <a:solidFill>
                  <a:schemeClr val="accent2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 dirty="0">
                <a:solidFill>
                  <a:schemeClr val="accent2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>Оказание консультационных услуг по методическому обеспечению и консультационно-экспертной поддержке апробации</a:t>
            </a:r>
            <a:r>
              <a:rPr lang="ru-RU" sz="2000" b="0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	</a:t>
            </a: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>1. Разработка критериев и проведение анализа всех УМК, отбор и обоснование содержания материалов для </a:t>
            </a:r>
            <a:r>
              <a:rPr lang="ru-RU" sz="2000" b="0" dirty="0" smtClean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>апробации.</a:t>
            </a: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>2. Разработка плана апробации, адаптация инструментария, подготовка методических писем.</a:t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>3. Проведение подготовительных мероприятий для региональных координаторов и педагогов, участвующих в апробации.</a:t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>4. Методическое и консультационное сопровождение.</a:t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>5. Анализ результатов апробации и подготовка рекомендаций.</a:t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</a:br>
            <a:r>
              <a:rPr lang="ru-RU" sz="2000" b="0" dirty="0">
                <a:solidFill>
                  <a:srgbClr val="222268"/>
                </a:solidFill>
                <a:ea typeface="Droid Sans Fallback" charset="0"/>
                <a:cs typeface="Droid Sans Fallback" charset="0"/>
              </a:rPr>
              <a:t>  	РЕЗУЛЬТАТЫ АПРОБАЦИИ </a:t>
            </a:r>
            <a:r>
              <a:rPr lang="ru-RU" sz="2000" b="0" dirty="0">
                <a:solidFill>
                  <a:srgbClr val="009999"/>
                </a:solidFill>
                <a:ea typeface="Droid Sans Fallback" charset="0"/>
                <a:cs typeface="Droid Sans Fallback" charset="0"/>
              </a:rPr>
              <a:t/>
            </a:r>
            <a:br>
              <a:rPr lang="ru-RU" sz="2000" b="0" dirty="0">
                <a:solidFill>
                  <a:srgbClr val="009999"/>
                </a:solidFill>
                <a:ea typeface="Droid Sans Fallback" charset="0"/>
                <a:cs typeface="Droid Sans Fallback" charset="0"/>
              </a:rPr>
            </a:br>
            <a:r>
              <a:rPr lang="ru-RU" sz="1800" b="0" dirty="0">
                <a:solidFill>
                  <a:srgbClr val="009999"/>
                </a:solidFill>
                <a:ea typeface="Droid Sans Fallback" charset="0"/>
                <a:cs typeface="Droid Sans Fallback" charset="0"/>
              </a:rPr>
              <a:t>- </a:t>
            </a:r>
            <a:r>
              <a:rPr lang="ru-RU" sz="1800" b="0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заключение о качестве УМК и целесообразности их внедрения в практику работы образовательных учреждений РФ</a:t>
            </a:r>
            <a:br>
              <a:rPr lang="ru-RU" sz="1800" b="0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</a:br>
            <a:r>
              <a:rPr lang="ru-RU" sz="1800" b="0" dirty="0">
                <a:solidFill>
                  <a:srgbClr val="009999"/>
                </a:solidFill>
                <a:ea typeface="Droid Sans Fallback" charset="0"/>
                <a:cs typeface="Droid Sans Fallback" charset="0"/>
              </a:rPr>
              <a:t>- </a:t>
            </a:r>
            <a:r>
              <a:rPr lang="ru-RU" sz="1800" b="0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предложения по доработке УМК с целью повышения их результативности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855663" y="4365625"/>
            <a:ext cx="2520950" cy="433388"/>
          </a:xfrm>
          <a:prstGeom prst="rect">
            <a:avLst/>
          </a:prstGeom>
          <a:gradFill rotWithShape="0">
            <a:gsLst>
              <a:gs pos="0">
                <a:srgbClr val="576869"/>
              </a:gs>
              <a:gs pos="50000">
                <a:srgbClr val="BBE0E3"/>
              </a:gs>
              <a:gs pos="100000">
                <a:srgbClr val="576869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ПЛАН АПРОБАЦИИ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455988" y="4581525"/>
            <a:ext cx="2879725" cy="433388"/>
          </a:xfrm>
          <a:prstGeom prst="rect">
            <a:avLst/>
          </a:prstGeom>
          <a:gradFill rotWithShape="0">
            <a:gsLst>
              <a:gs pos="0">
                <a:srgbClr val="576869"/>
              </a:gs>
              <a:gs pos="50000">
                <a:srgbClr val="BBE0E3"/>
              </a:gs>
              <a:gs pos="100000">
                <a:srgbClr val="576869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ФОРМЫ АПРОБАЦИИ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403975" y="4868863"/>
            <a:ext cx="2520950" cy="433387"/>
          </a:xfrm>
          <a:prstGeom prst="rect">
            <a:avLst/>
          </a:prstGeom>
          <a:gradFill rotWithShape="0">
            <a:gsLst>
              <a:gs pos="0">
                <a:srgbClr val="576869"/>
              </a:gs>
              <a:gs pos="50000">
                <a:srgbClr val="BBE0E3"/>
              </a:gs>
              <a:gs pos="100000">
                <a:srgbClr val="576869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0">
              <a:solidFill>
                <a:srgbClr val="009999"/>
              </a:solidFill>
              <a:ea typeface="Droid Sans Fallback" charset="0"/>
              <a:cs typeface="Droid Sans Fallback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ИНСТРУМЕНТАРИЙ</a:t>
            </a:r>
            <a:b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</a:br>
            <a:endParaRPr lang="ru-RU" sz="2000" b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1"/>
          <p:cNvSpPr>
            <a:spLocks noChangeArrowheads="1"/>
          </p:cNvSpPr>
          <p:nvPr/>
        </p:nvSpPr>
        <p:spPr bwMode="auto">
          <a:xfrm>
            <a:off x="1187450" y="0"/>
            <a:ext cx="4105275" cy="1079500"/>
          </a:xfrm>
          <a:prstGeom prst="flowChartMultidocument">
            <a:avLst/>
          </a:prstGeom>
          <a:gradFill rotWithShape="0">
            <a:gsLst>
              <a:gs pos="0">
                <a:srgbClr val="576869"/>
              </a:gs>
              <a:gs pos="50000">
                <a:srgbClr val="BBE0E3"/>
              </a:gs>
              <a:gs pos="100000">
                <a:srgbClr val="576869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ОБЪЕКТЫ АПРОБАЦИИ</a:t>
            </a:r>
          </a:p>
        </p:txBody>
      </p:sp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1008063" y="1111250"/>
            <a:ext cx="4032250" cy="358775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1.УМК для начальных классов 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008063" y="1557338"/>
            <a:ext cx="4643437" cy="3603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2.УМК для 5-7 классов 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008063" y="1989138"/>
            <a:ext cx="4787900" cy="3603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3.УМК для 8-9 классов 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1008063" y="2852738"/>
            <a:ext cx="7378700" cy="3603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5.УМК для 10-11 классов экономического профиля 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08063" y="3284538"/>
            <a:ext cx="7380287" cy="3603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6. УМК для 10-11 классов математического профиля 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1008063" y="3716338"/>
            <a:ext cx="7380287" cy="3603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7.УМК для 10-11 классов юридического профиля 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936625" y="4652963"/>
            <a:ext cx="8135938" cy="4318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9.УМК для СПО </a:t>
            </a: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(подготовка специалистов среднего звена)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1979613" y="4149725"/>
            <a:ext cx="6732587" cy="4318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УМК для среднего профессионального образования 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1008063" y="5157788"/>
            <a:ext cx="6156325" cy="3603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10.УМК для детских домов и школ-интернатов 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008063" y="2420938"/>
            <a:ext cx="6443662" cy="3603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4.УМК для 10-11 классов базовый уровень 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4110038" y="790575"/>
            <a:ext cx="4745037" cy="288925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УМК  (инвариант для всех регионов) </a:t>
            </a: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1619250" y="5645150"/>
            <a:ext cx="7524750" cy="3603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УМК  (вариативная часть , отличающаяся по регионам)</a:t>
            </a: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008063" y="4149725"/>
            <a:ext cx="8135937" cy="4318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8.УМК для СПО</a:t>
            </a:r>
            <a:r>
              <a:rPr lang="ru-RU" sz="14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(подготовка квалифицированных рабочих, служащих по профессии)</a:t>
            </a: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1025525" y="6015038"/>
            <a:ext cx="7362825" cy="8429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УМК - т</a:t>
            </a:r>
            <a:r>
              <a:rPr lang="ru-RU" sz="1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ематический модуль  (Банки, Страхование,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Финансовые риски , Фондовый рынок, Собственный бизнес)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для учащихся 10-11 классов и студентов СПО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 dirty="0" smtClean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Особенности апробируемых УМК</a:t>
            </a:r>
            <a:endParaRPr lang="ru-RU" b="0" dirty="0">
              <a:solidFill>
                <a:srgbClr val="6B6BCF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35338" y="1418809"/>
            <a:ext cx="7643812" cy="543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57200" indent="-455613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Учебные курсы </a:t>
            </a:r>
            <a:r>
              <a:rPr lang="ru-RU" sz="2400" b="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под общим названием «Учимся разумному финансовому </a:t>
            </a:r>
            <a:r>
              <a:rPr lang="ru-RU" sz="2400" b="0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поведению</a:t>
            </a:r>
            <a:r>
              <a:rPr lang="ru-RU" sz="2400" b="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»</a:t>
            </a:r>
          </a:p>
          <a:p>
            <a:pPr marL="457200" indent="-455613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800" b="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457200" indent="-455613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Курсы предназначены </a:t>
            </a:r>
            <a:r>
              <a:rPr lang="ru-RU" sz="2400" b="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для системы </a:t>
            </a:r>
            <a:r>
              <a:rPr lang="ru-RU" sz="2400" b="0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дополнительного</a:t>
            </a:r>
            <a:r>
              <a:rPr lang="ru-RU" sz="2400" b="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образования</a:t>
            </a:r>
          </a:p>
          <a:p>
            <a:pPr marL="457200" indent="-455613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800" b="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457200" indent="-455613"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Усвоение теоретических сведений должно происходить при </a:t>
            </a:r>
            <a:r>
              <a:rPr lang="ru-RU" sz="2400" b="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выполнении </a:t>
            </a:r>
            <a:r>
              <a:rPr lang="ru-RU" sz="2400" b="0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практических заданий</a:t>
            </a:r>
            <a:r>
              <a:rPr lang="ru-RU" sz="2400" b="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описывающих реальные жизненные ситуации, с которыми сталкиваются учащиеся в окружающей жизни</a:t>
            </a:r>
          </a:p>
          <a:p>
            <a:pPr marL="457200" indent="-455613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800" b="0" dirty="0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457200" indent="-455613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Общая </a:t>
            </a:r>
            <a:r>
              <a:rPr lang="ru-RU" sz="2400" b="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направленность на формирование </a:t>
            </a:r>
            <a:r>
              <a:rPr lang="ru-RU" sz="2400" b="0" i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модели поведения</a:t>
            </a:r>
            <a:endParaRPr lang="ru-RU" sz="2400" b="0" i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48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"/>
          <p:cNvSpPr>
            <a:spLocks noChangeArrowheads="1"/>
          </p:cNvSpPr>
          <p:nvPr/>
        </p:nvSpPr>
        <p:spPr bwMode="auto">
          <a:xfrm>
            <a:off x="1944688" y="1008063"/>
            <a:ext cx="4283075" cy="476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76869"/>
              </a:gs>
              <a:gs pos="50000">
                <a:srgbClr val="BBE0E3"/>
              </a:gs>
              <a:gs pos="100000">
                <a:srgbClr val="576869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СТРУКТУРА УМК </a:t>
            </a:r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5219700" y="1700213"/>
            <a:ext cx="3313113" cy="792162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ПРОГРАММА КУРСА 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4500563" y="2636838"/>
            <a:ext cx="3313112" cy="792162"/>
          </a:xfrm>
          <a:prstGeom prst="foldedCorner">
            <a:avLst>
              <a:gd name="adj" fmla="val 12500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ПОСОБИЕ ДЛЯ УЧАЩИХСЯ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563938" y="3573463"/>
            <a:ext cx="3887787" cy="792162"/>
          </a:xfrm>
          <a:prstGeom prst="foldedCorner">
            <a:avLst>
              <a:gd name="adj" fmla="val 12500"/>
            </a:avLst>
          </a:prstGeom>
          <a:blipFill dpi="0" rotWithShape="0">
            <a:blip r:embed="rId4" cstate="print"/>
            <a:srcRect/>
            <a:stretch>
              <a:fillRect/>
            </a:stretch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МЕТОДИЧЕСКИЕ РЕКОМЕНДАЦИИ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ДЛЯ УЧИТЕЛЯ 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195513" y="4508500"/>
            <a:ext cx="3600450" cy="792163"/>
          </a:xfrm>
          <a:prstGeom prst="foldedCorner">
            <a:avLst>
              <a:gd name="adj" fmla="val 12500"/>
            </a:avLst>
          </a:prstGeom>
          <a:blipFill dpi="0" rotWithShape="0">
            <a:blip r:embed="rId5" cstate="print"/>
            <a:srcRect/>
            <a:stretch>
              <a:fillRect/>
            </a:stretch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КНИГА ДЛЯ РОДИТЕЛЕЙ 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00113" y="5516563"/>
            <a:ext cx="3816350" cy="792162"/>
          </a:xfrm>
          <a:prstGeom prst="foldedCorner">
            <a:avLst>
              <a:gd name="adj" fmla="val 12500"/>
            </a:avLst>
          </a:prstGeom>
          <a:blipFill dpi="0" rotWithShape="0">
            <a:blip r:embed="rId6" cstate="print"/>
            <a:srcRect/>
            <a:stretch>
              <a:fillRect/>
            </a:stretch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КОНТРОЛЬНЫЕ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ИЗМЕРИТЕЛЬНЫЕ МАТЕРИАЛЫ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-41275"/>
            <a:ext cx="8229600" cy="126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/>
            </a:r>
            <a:br>
              <a:rPr lang="en-US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</a:br>
            <a:r>
              <a:rPr lang="ru-RU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>Группа методистов, осуществляющих поддержку апробации отдельных курсов</a:t>
            </a:r>
            <a:r>
              <a:rPr lang="en-US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  <a:t/>
            </a:r>
            <a:br>
              <a:rPr lang="en-US" sz="2400" b="0">
                <a:solidFill>
                  <a:srgbClr val="6B6BCF"/>
                </a:solidFill>
                <a:ea typeface="Droid Sans Fallback" charset="0"/>
                <a:cs typeface="Droid Sans Fallback" charset="0"/>
              </a:rPr>
            </a:br>
            <a:endParaRPr lang="en-US" sz="2400" b="0">
              <a:solidFill>
                <a:srgbClr val="6B6BCF"/>
              </a:solidFill>
              <a:ea typeface="Droid Sans Fallback" charset="0"/>
              <a:cs typeface="Droid Sans Fallback" charset="0"/>
            </a:endParaRPr>
          </a:p>
        </p:txBody>
      </p:sp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936625" y="1152525"/>
          <a:ext cx="2305050" cy="5819776"/>
        </p:xfrm>
        <a:graphic>
          <a:graphicData uri="http://schemas.openxmlformats.org/drawingml/2006/table">
            <a:tbl>
              <a:tblPr/>
              <a:tblGrid>
                <a:gridCol w="2305050"/>
              </a:tblGrid>
              <a:tr h="54975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Центр социально-гуманитарного образования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1022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837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3384550" y="1152525"/>
          <a:ext cx="2162175" cy="5748284"/>
        </p:xfrm>
        <a:graphic>
          <a:graphicData uri="http://schemas.openxmlformats.org/drawingml/2006/table">
            <a:tbl>
              <a:tblPr/>
              <a:tblGrid>
                <a:gridCol w="2162175"/>
              </a:tblGrid>
              <a:tr h="12477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Королькова Евгения Сергеевна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6652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Французова Ольга Александровна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</a:tabLst>
                      </a:pPr>
                      <a:endParaRPr kumimoji="0" lang="ru-RU" sz="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DejaVu Sans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DejaVu Sans" charset="0"/>
                        </a:rPr>
                        <a:t>Королёва           Галина Эриковна</a:t>
                      </a:r>
                    </a:p>
                  </a:txBody>
                  <a:tcPr marL="90000" marR="90000" marT="6008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 Половникова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 Анастасия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 Владимировна  </a:t>
                      </a:r>
                    </a:p>
                  </a:txBody>
                  <a:tcPr marL="0" marR="0" marT="1764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DejaVu Sans" charset="0"/>
                        </a:rPr>
                        <a:t>Басик             Наталья Юрьевна</a:t>
                      </a:r>
                    </a:p>
                  </a:txBody>
                  <a:tcPr marL="90000" marR="90000" marT="972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9" name="Group 11"/>
          <p:cNvGraphicFramePr>
            <a:graphicFrameLocks noGrp="1"/>
          </p:cNvGraphicFramePr>
          <p:nvPr/>
        </p:nvGraphicFramePr>
        <p:xfrm>
          <a:off x="5616575" y="1152525"/>
          <a:ext cx="3384550" cy="5448541"/>
        </p:xfrm>
        <a:graphic>
          <a:graphicData uri="http://schemas.openxmlformats.org/drawingml/2006/table">
            <a:tbl>
              <a:tblPr/>
              <a:tblGrid>
                <a:gridCol w="33845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Материалы для учащихся начальной  школы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 Материалы для учащихся    основной школы</a:t>
                      </a:r>
                    </a:p>
                  </a:txBody>
                  <a:tcPr marL="0" marR="0" marT="2948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Материалы для обучающихся в детских домах и школах-интернатах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Материалы для учащихся 10-11 классов базового уровня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Материалы для учащихся 10-11 классов экономического профиля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 Материалы для учащихся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 10-11 классов 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 экономического профиля</a:t>
                      </a:r>
                    </a:p>
                  </a:txBody>
                  <a:tcPr marL="0" marR="0" marT="29484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F5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Материалы тематических модулей  для учащихся 10-11 классов и СПО</a:t>
                      </a:r>
                    </a:p>
                  </a:txBody>
                  <a:tcPr marL="90000" marR="90000" marT="921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pic>
        <p:nvPicPr>
          <p:cNvPr id="2766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6194425"/>
            <a:ext cx="312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766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5256213"/>
            <a:ext cx="312738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4319588"/>
            <a:ext cx="312738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7670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3671888"/>
            <a:ext cx="312738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7671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2592388"/>
            <a:ext cx="312738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7672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1944688"/>
            <a:ext cx="312738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7673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213" y="1295400"/>
            <a:ext cx="312737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6816</TotalTime>
  <Words>1564</Words>
  <Application>Microsoft Office PowerPoint</Application>
  <PresentationFormat>Экран (4:3)</PresentationFormat>
  <Paragraphs>345</Paragraphs>
  <Slides>28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работы регионального координатора</vt:lpstr>
      <vt:lpstr>Содержание работы  учителя-методиста - тьютера</vt:lpstr>
      <vt:lpstr>Содержание работы  учителя (методиста)- эксперта</vt:lpstr>
      <vt:lpstr>Содержание работы учителя-экспериментатора</vt:lpstr>
      <vt:lpstr>Презентация PowerPoint</vt:lpstr>
      <vt:lpstr>Учебные занятия</vt:lpstr>
      <vt:lpstr>Экспертные семинары</vt:lpstr>
      <vt:lpstr>Фокус-группы</vt:lpstr>
      <vt:lpstr>Ожидаемый результат апробации  (фрагмент итогового заключения)</vt:lpstr>
      <vt:lpstr>Ожидаемый результат апробации (фрагмент итогового заключения)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Елена</cp:lastModifiedBy>
  <cp:revision>409</cp:revision>
  <cp:lastPrinted>1601-01-01T00:00:00Z</cp:lastPrinted>
  <dcterms:created xsi:type="dcterms:W3CDTF">2010-12-03T11:04:58Z</dcterms:created>
  <dcterms:modified xsi:type="dcterms:W3CDTF">2015-08-25T04:05:05Z</dcterms:modified>
</cp:coreProperties>
</file>