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1" r:id="rId3"/>
    <p:sldId id="294" r:id="rId4"/>
    <p:sldId id="323" r:id="rId5"/>
    <p:sldId id="292" r:id="rId6"/>
    <p:sldId id="295" r:id="rId7"/>
    <p:sldId id="296" r:id="rId8"/>
    <p:sldId id="297" r:id="rId9"/>
    <p:sldId id="298" r:id="rId10"/>
    <p:sldId id="293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9" r:id="rId27"/>
    <p:sldId id="318" r:id="rId28"/>
    <p:sldId id="320" r:id="rId29"/>
    <p:sldId id="321" r:id="rId30"/>
    <p:sldId id="285" r:id="rId31"/>
  </p:sldIdLst>
  <p:sldSz cx="10688638" cy="7562850"/>
  <p:notesSz cx="6858000" cy="9144000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203DF"/>
    <a:srgbClr val="00909B"/>
    <a:srgbClr val="5AB8CB"/>
    <a:srgbClr val="DC7168"/>
    <a:srgbClr val="4CAF90"/>
    <a:srgbClr val="68AF9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6" autoAdjust="0"/>
    <p:restoredTop sz="94644" autoAdjust="0"/>
  </p:normalViewPr>
  <p:slideViewPr>
    <p:cSldViewPr snapToGrid="0" snapToObjects="1">
      <p:cViewPr>
        <p:scale>
          <a:sx n="50" d="100"/>
          <a:sy n="50" d="100"/>
        </p:scale>
        <p:origin x="-1956" y="-312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F979-0CF3-4242-B9EA-B62788A904A2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8BE8-457B-BD4D-8056-37BC349AF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202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3A10-BA53-A448-A149-C063BFB04D5F}" type="datetimeFigureOut">
              <a:rPr lang="ru-RU" smtClean="0"/>
              <a:pPr/>
              <a:t>07.03.2018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30BBD-B3AD-DA42-B928-D5DC485460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138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895497E-BA53-B845-B84F-3B3DDB569F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253" b="2424"/>
          <a:stretch/>
        </p:blipFill>
        <p:spPr>
          <a:xfrm>
            <a:off x="1" y="0"/>
            <a:ext cx="10688638" cy="7562850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45889" y="2831049"/>
            <a:ext cx="3933545" cy="248436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3804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472" y="1991360"/>
            <a:ext cx="6442572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4729108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712472" y="2615722"/>
            <a:ext cx="6441733" cy="4089877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="" xmlns:p14="http://schemas.microsoft.com/office/powerpoint/2010/main" val="15393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26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5650778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5650778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5652569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452839" y="1122363"/>
            <a:ext cx="3716685" cy="56197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866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0192" cy="754075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091293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00909B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518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497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91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0192" cy="7540752"/>
          </a:xfrm>
          <a:prstGeom prst="rect">
            <a:avLst/>
          </a:prstGeom>
        </p:spPr>
      </p:pic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516819" y="7009643"/>
            <a:ext cx="363447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marL="0" algn="l" defTabSz="49775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kern="1200" dirty="0" err="1">
                <a:solidFill>
                  <a:srgbClr val="00909B"/>
                </a:solidFill>
                <a:latin typeface="Tahoma"/>
                <a:ea typeface="+mn-ea"/>
                <a:cs typeface="+mn-cs"/>
              </a:rPr>
              <a:t>вашифинансы.рф</a:t>
            </a:r>
            <a:endParaRPr lang="ru-RU" u="sng" dirty="0">
              <a:solidFill>
                <a:srgbClr val="00909B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00909B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6" r:id="rId6"/>
  </p:sldLayoutIdLst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s.gov.ru/" TargetMode="External"/><Relationship Id="rId3" Type="http://schemas.openxmlformats.org/officeDocument/2006/relationships/hyperlink" Target="http://www.rospotrebnadzor.ru/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br.ru/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hyperlink" Target="http://www.asv.org.ru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liableplan.narod.ru/image/moneytree.gi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37123" y="2764707"/>
            <a:ext cx="4209903" cy="2520971"/>
          </a:xfrm>
        </p:spPr>
        <p:txBody>
          <a:bodyPr/>
          <a:lstStyle/>
          <a:p>
            <a:r>
              <a:rPr lang="ru-RU" dirty="0" smtClean="0"/>
              <a:t>БАНКИ : ВКЛАДЫ </a:t>
            </a:r>
            <a:r>
              <a:rPr lang="ru-RU" dirty="0" smtClean="0"/>
              <a:t>И КРЕДИТЫ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3512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5650778" cy="633623"/>
          </a:xfrm>
        </p:spPr>
        <p:txBody>
          <a:bodyPr/>
          <a:lstStyle/>
          <a:p>
            <a:r>
              <a:rPr lang="ru-RU" dirty="0" smtClean="0"/>
              <a:t>ВКЛАДЫ: ЧТО ОНИ ДАЮТ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534432" y="1510748"/>
            <a:ext cx="5649520" cy="991248"/>
          </a:xfrm>
        </p:spPr>
        <p:txBody>
          <a:bodyPr/>
          <a:lstStyle/>
          <a:p>
            <a:r>
              <a:rPr lang="ru-RU" dirty="0" smtClean="0"/>
              <a:t> ВИДЫ ВКЛАДОВ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74" y="4357837"/>
            <a:ext cx="1849388" cy="1849388"/>
          </a:xfrm>
          <a:prstGeom prst="rect">
            <a:avLst/>
          </a:prstGeom>
        </p:spPr>
      </p:pic>
      <p:sp>
        <p:nvSpPr>
          <p:cNvPr id="17" name="Объект 2"/>
          <p:cNvSpPr>
            <a:spLocks noGrp="1"/>
          </p:cNvSpPr>
          <p:nvPr>
            <p:ph idx="4294967295"/>
          </p:nvPr>
        </p:nvSpPr>
        <p:spPr>
          <a:xfrm rot="10800000" flipV="1">
            <a:off x="606439" y="2065039"/>
            <a:ext cx="3605521" cy="7158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 algn="ctr" defTabSz="914400">
              <a:spcBef>
                <a:spcPct val="20000"/>
              </a:spcBef>
              <a:buClr>
                <a:schemeClr val="accent1"/>
              </a:buClr>
              <a:buSzPct val="76000"/>
              <a:buNone/>
            </a:pPr>
            <a:r>
              <a:rPr lang="ru-RU" sz="2400" b="1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</a:t>
            </a:r>
            <a:r>
              <a:rPr lang="ru-RU" sz="2400" b="1" dirty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востребования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5307496" y="2065038"/>
            <a:ext cx="4111104" cy="673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ru-RU" b="1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Срочные</a:t>
            </a:r>
            <a:endParaRPr lang="ru-RU" dirty="0">
              <a:solidFill>
                <a:srgbClr val="00909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827584" y="2780928"/>
            <a:ext cx="1368152" cy="936104"/>
          </a:xfrm>
          <a:prstGeom prst="wedgeRoundRectCallout">
            <a:avLst>
              <a:gd name="adj1" fmla="val -18744"/>
              <a:gd name="adj2" fmla="val 11235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Вклад, ко мне!</a:t>
            </a:r>
            <a:endParaRPr lang="ru-RU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3059832" y="2739007"/>
            <a:ext cx="1152128" cy="936104"/>
          </a:xfrm>
          <a:prstGeom prst="wedgeRoundRectCallout">
            <a:avLst>
              <a:gd name="adj1" fmla="val 18850"/>
              <a:gd name="adj2" fmla="val 16777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Да, хозяин!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2" y="4357837"/>
            <a:ext cx="1849388" cy="184938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911372"/>
            <a:ext cx="1152128" cy="1181924"/>
          </a:xfrm>
          <a:prstGeom prst="rect">
            <a:avLst/>
          </a:prstGeom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5307496" y="2739007"/>
            <a:ext cx="1593366" cy="1368152"/>
          </a:xfrm>
          <a:prstGeom prst="wedgeRoundRectCallout">
            <a:avLst>
              <a:gd name="adj1" fmla="val -21761"/>
              <a:gd name="adj2" fmla="val 8126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Вклад, завтра утром ко мне!</a:t>
            </a:r>
            <a:endParaRPr lang="ru-RU" dirty="0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7421798" y="2739007"/>
            <a:ext cx="1996802" cy="1148337"/>
          </a:xfrm>
          <a:prstGeom prst="wedgeRoundRectCallout">
            <a:avLst>
              <a:gd name="adj1" fmla="val -7143"/>
              <a:gd name="adj2" fmla="val 12887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Да, как договорились!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36" y="4911372"/>
            <a:ext cx="1152128" cy="118192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89" y="4149080"/>
            <a:ext cx="779013" cy="779013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 rot="16200000" flipV="1">
            <a:off x="2550883" y="4504547"/>
            <a:ext cx="4940098" cy="61084"/>
          </a:xfrm>
          <a:prstGeom prst="rect">
            <a:avLst/>
          </a:prstGeom>
          <a:solidFill>
            <a:srgbClr val="00909B"/>
          </a:solidFill>
          <a:ln>
            <a:solidFill>
              <a:srgbClr val="0090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909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2660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ВКЛАДЫ: КАК НЕ ПРОИГРАТЬ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0"/>
          </p:nvPr>
        </p:nvSpPr>
        <p:spPr>
          <a:xfrm>
            <a:off x="473467" y="1726666"/>
            <a:ext cx="9680736" cy="529388"/>
          </a:xfrm>
        </p:spPr>
        <p:txBody>
          <a:bodyPr/>
          <a:lstStyle/>
          <a:p>
            <a:r>
              <a:rPr lang="ru-RU" dirty="0" smtClean="0"/>
              <a:t>ЧЕМ РИСКУЕТ ВКЛАДЧИК?</a:t>
            </a:r>
          </a:p>
          <a:p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11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4625802"/>
              </p:ext>
            </p:extLst>
          </p:nvPr>
        </p:nvGraphicFramePr>
        <p:xfrm>
          <a:off x="534431" y="2256054"/>
          <a:ext cx="9619774" cy="453523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49327"/>
                <a:gridCol w="4298926"/>
                <a:gridCol w="3271521"/>
              </a:tblGrid>
              <a:tr h="544296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СИТУАЦИЯ</a:t>
                      </a:r>
                      <a:endParaRPr lang="ru-RU" sz="2000" b="0" i="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чем</a:t>
                      </a:r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риск</a:t>
                      </a:r>
                      <a:endParaRPr lang="ru-RU" sz="2000" b="1" i="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Как избежать</a:t>
                      </a:r>
                      <a:endParaRPr lang="ru-RU" sz="2000" b="1" i="0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24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Мошенники под видом банка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Убегут с вашими деньгами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ли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«докажут», что ваш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вклад не надо возвращать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Навести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об этом банке справки на сайте Банка России. Он должен иметь лицензию и участвовать в системе страхования вкладов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вклады до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1 400 000 рублей будут возвращены)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09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Другая услуга вместо вклада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Внезапно окажется, что ваши деньги возвращать не обязательно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Читать договор!  Там должно быть сказано, что это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«банковский вклад», «банковский счет»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6902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ВКЛАДЫ: КАК НЕ ПРОИГРАТЬ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0"/>
          </p:nvPr>
        </p:nvSpPr>
        <p:spPr>
          <a:xfrm>
            <a:off x="473467" y="1726666"/>
            <a:ext cx="9680736" cy="529388"/>
          </a:xfrm>
        </p:spPr>
        <p:txBody>
          <a:bodyPr/>
          <a:lstStyle/>
          <a:p>
            <a:r>
              <a:rPr lang="ru-RU" dirty="0" smtClean="0"/>
              <a:t>ЧЕМ РИСКУЕТ ВКЛАДЧИК?</a:t>
            </a:r>
          </a:p>
          <a:p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11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4625802"/>
              </p:ext>
            </p:extLst>
          </p:nvPr>
        </p:nvGraphicFramePr>
        <p:xfrm>
          <a:off x="534430" y="2256054"/>
          <a:ext cx="9680737" cy="439239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570720"/>
                <a:gridCol w="3255579"/>
                <a:gridCol w="3854438"/>
              </a:tblGrid>
              <a:tr h="596849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СИТУАЦИЯ</a:t>
                      </a:r>
                      <a:endParaRPr lang="ru-RU" sz="2000" b="0" i="0" dirty="0">
                        <a:solidFill>
                          <a:srgbClr val="00909B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</a:t>
                      </a:r>
                      <a:r>
                        <a:rPr lang="ru-RU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чем</a:t>
                      </a:r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риск</a:t>
                      </a:r>
                      <a:endParaRPr lang="ru-RU" sz="20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Как избежать</a:t>
                      </a:r>
                      <a:endParaRPr lang="ru-RU" sz="20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3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Банк отказывается возвращать вклад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Потеря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времени, стресс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Выбирать надежный банк. Угрожать жалобами в суд, в Банк России, в </a:t>
                      </a:r>
                      <a:r>
                        <a:rPr lang="ru-RU" sz="2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Роспотребнадзор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 сработают угрозы – и впрямь жаловаться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2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 Не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тот вклад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Проценты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по вкладу окажутся меньше, чем ожидалось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Читать договор!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По некоторым вкладам проценты сильно падают, если снимать деньги  досрочно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6902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ВКЛАДЫ: КАК НЕ ПРОИГРАТЬ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0"/>
          </p:nvPr>
        </p:nvSpPr>
        <p:spPr>
          <a:xfrm>
            <a:off x="473467" y="1726666"/>
            <a:ext cx="9680736" cy="529388"/>
          </a:xfrm>
        </p:spPr>
        <p:txBody>
          <a:bodyPr/>
          <a:lstStyle/>
          <a:p>
            <a:r>
              <a:rPr lang="ru-RU" dirty="0" smtClean="0"/>
              <a:t>ЧЕМ РИСКУЕТ ВКЛАДЧИК?</a:t>
            </a:r>
          </a:p>
          <a:p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11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4625802"/>
              </p:ext>
            </p:extLst>
          </p:nvPr>
        </p:nvGraphicFramePr>
        <p:xfrm>
          <a:off x="473469" y="2590800"/>
          <a:ext cx="9680733" cy="356235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46718"/>
                <a:gridCol w="3479991"/>
                <a:gridCol w="3854024"/>
              </a:tblGrid>
              <a:tr h="573841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СИТУАЦИЯ</a:t>
                      </a:r>
                      <a:endParaRPr lang="ru-RU" sz="2000" b="0" i="0" dirty="0">
                        <a:solidFill>
                          <a:srgbClr val="00909B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</a:t>
                      </a:r>
                      <a:r>
                        <a:rPr lang="ru-RU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чем</a:t>
                      </a:r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риск</a:t>
                      </a:r>
                      <a:endParaRPr lang="ru-RU" sz="20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Как избежать</a:t>
                      </a:r>
                      <a:endParaRPr lang="ru-RU" sz="20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50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en-US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Инфляция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Ваши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деньги вернуть в полном объеме, но они обесценятся (все цены вырастут)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Покупать валюту, драгоценные металлы или вещи, которые потом легко продать.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При угрозе инфляции не стоит долго держать в кошельке или банке много рублей. Если вклад- то под высокий процент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8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69022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«БАНКОВСКИЕ ВКЛАДЫ»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0"/>
          </p:nvPr>
        </p:nvSpPr>
        <p:spPr>
          <a:xfrm>
            <a:off x="473467" y="1726666"/>
            <a:ext cx="9680735" cy="864134"/>
          </a:xfrm>
        </p:spPr>
        <p:txBody>
          <a:bodyPr/>
          <a:lstStyle/>
          <a:p>
            <a:r>
              <a:rPr lang="ru-RU" dirty="0" smtClean="0"/>
              <a:t>ЦЕЛЬ- НАБРАТЬ КАК МОЖНО БОЛЬШЕ БАЛЛОВ ЗА РЕШЕНИЕ ЗАДАЧ С КАРТОЧЕК ЗА </a:t>
            </a:r>
            <a:r>
              <a:rPr lang="ru-RU" u="sng" dirty="0" smtClean="0"/>
              <a:t>10 МИНУТ</a:t>
            </a:r>
          </a:p>
          <a:p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0656" y="2441868"/>
            <a:ext cx="7546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909B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Делимся на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команды и выбираем карточки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решения</a:t>
            </a: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2728686" y="3752357"/>
            <a:ext cx="7425516" cy="2857993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/>
              <a:t>Верное решение </a:t>
            </a:r>
            <a:r>
              <a:rPr lang="ru-RU" sz="2000" dirty="0" smtClean="0"/>
              <a:t>задачи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ru-RU" sz="2000" dirty="0" smtClean="0">
                <a:sym typeface="Wingdings" panose="05000000000000000000" pitchFamily="2" charset="2"/>
              </a:rPr>
              <a:t>+ номинальная 										        стоимость карточки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ym typeface="Wingdings" panose="05000000000000000000" pitchFamily="2" charset="2"/>
              </a:rPr>
              <a:t>Неверное решение </a:t>
            </a:r>
            <a:r>
              <a:rPr lang="ru-RU" sz="2000" dirty="0" smtClean="0">
                <a:sym typeface="Wingdings" panose="05000000000000000000" pitchFamily="2" charset="2"/>
              </a:rPr>
              <a:t>задачи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ru-RU" sz="2000" dirty="0" smtClean="0">
                <a:sym typeface="Wingdings" panose="05000000000000000000" pitchFamily="2" charset="2"/>
              </a:rPr>
              <a:t> - номинальная 										         стоимость карточки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ym typeface="Wingdings" panose="05000000000000000000" pitchFamily="2" charset="2"/>
              </a:rPr>
              <a:t>Карточка </a:t>
            </a:r>
            <a:r>
              <a:rPr lang="ru-RU" sz="2000" b="1" dirty="0" smtClean="0">
                <a:sym typeface="Wingdings" panose="05000000000000000000" pitchFamily="2" charset="2"/>
              </a:rPr>
              <a:t>взята, но не решена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ru-RU" sz="2000" dirty="0" smtClean="0">
                <a:sym typeface="Wingdings" panose="05000000000000000000" pitchFamily="2" charset="2"/>
              </a:rPr>
              <a:t> - номинальная 									               стоимость карточки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ym typeface="Wingdings" panose="05000000000000000000" pitchFamily="2" charset="2"/>
              </a:rPr>
              <a:t>Карточка </a:t>
            </a:r>
            <a:r>
              <a:rPr lang="ru-RU" sz="2000" b="1" dirty="0" smtClean="0">
                <a:sym typeface="Wingdings" panose="05000000000000000000" pitchFamily="2" charset="2"/>
              </a:rPr>
              <a:t>не взята </a:t>
            </a:r>
            <a:r>
              <a:rPr lang="ru-RU" sz="2000" dirty="0" smtClean="0">
                <a:sym typeface="Wingdings" panose="05000000000000000000" pitchFamily="2" charset="2"/>
              </a:rPr>
              <a:t> +0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  <p:grpSp>
        <p:nvGrpSpPr>
          <p:cNvPr id="13" name="Группа 12"/>
          <p:cNvGrpSpPr/>
          <p:nvPr/>
        </p:nvGrpSpPr>
        <p:grpSpPr>
          <a:xfrm>
            <a:off x="395372" y="3752357"/>
            <a:ext cx="2333314" cy="2572244"/>
            <a:chOff x="731446" y="4223657"/>
            <a:chExt cx="1706954" cy="198346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99886" y="4223657"/>
              <a:ext cx="1538514" cy="493486"/>
            </a:xfrm>
            <a:prstGeom prst="rect">
              <a:avLst/>
            </a:prstGeom>
            <a:ln>
              <a:solidFill>
                <a:srgbClr val="00909B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100 баллов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76590" y="4980299"/>
              <a:ext cx="1545768" cy="493486"/>
            </a:xfrm>
            <a:prstGeom prst="rect">
              <a:avLst/>
            </a:prstGeom>
            <a:ln>
              <a:solidFill>
                <a:srgbClr val="00909B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  <a:r>
                <a:rPr lang="ru-RU" dirty="0" smtClean="0"/>
                <a:t>00 баллов</a:t>
              </a: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12422" y="5713639"/>
              <a:ext cx="1545768" cy="493486"/>
            </a:xfrm>
            <a:prstGeom prst="rect">
              <a:avLst/>
            </a:prstGeom>
            <a:ln>
              <a:solidFill>
                <a:srgbClr val="00909B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3</a:t>
              </a:r>
              <a:r>
                <a:rPr lang="ru-RU" dirty="0" smtClean="0"/>
                <a:t>00 баллов</a:t>
              </a:r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88360" y="5052489"/>
              <a:ext cx="1545768" cy="493486"/>
            </a:xfrm>
            <a:prstGeom prst="rect">
              <a:avLst/>
            </a:prstGeom>
            <a:ln>
              <a:solidFill>
                <a:srgbClr val="00909B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2</a:t>
              </a:r>
              <a:r>
                <a:rPr lang="ru-RU" dirty="0" smtClean="0"/>
                <a:t>00 баллов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11656" y="4295847"/>
              <a:ext cx="1538514" cy="493486"/>
            </a:xfrm>
            <a:prstGeom prst="rect">
              <a:avLst/>
            </a:prstGeom>
            <a:ln>
              <a:solidFill>
                <a:srgbClr val="00909B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100 баллов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31446" y="4376057"/>
              <a:ext cx="1538514" cy="493486"/>
            </a:xfrm>
            <a:prstGeom prst="rect">
              <a:avLst/>
            </a:prstGeom>
            <a:ln>
              <a:solidFill>
                <a:srgbClr val="00909B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100 баллов</a:t>
              </a:r>
              <a:endParaRPr lang="ru-RU" dirty="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25620" y="3241758"/>
            <a:ext cx="9528586" cy="45719"/>
          </a:xfrm>
          <a:prstGeom prst="rect">
            <a:avLst/>
          </a:prstGeom>
          <a:solidFill>
            <a:srgbClr val="0090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909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902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ЧЕМ БАНКОВСКИЕ УСЛУГИ МОГУТ БЫТЬ НАМ ПОЛЕЗНЫ?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10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038225"/>
            <a:ext cx="660400" cy="787400"/>
          </a:xfrm>
          <a:prstGeom prst="rect">
            <a:avLst/>
          </a:prstGeom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1148080" y="2423160"/>
            <a:ext cx="8270520" cy="3053080"/>
          </a:xfrm>
          <a:prstGeom prst="rect">
            <a:avLst/>
          </a:prstGeom>
        </p:spPr>
        <p:txBody>
          <a:bodyPr lIns="99551" tIns="49775" rIns="99551" bIns="49775"/>
          <a:lstStyle/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Банки: что они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делают ?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Вклады: что они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дают ?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Вклады: как не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проиграть ?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Кредиты: в чем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суть ?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Кредиты: какие они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бывают ?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Кредиты: как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пользоваться ?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  Банки: как выбрать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09B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надежный 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909B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КРЕДИТЫ: В ЧЕМ СУТЬ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idx="10"/>
          </p:nvPr>
        </p:nvSpPr>
        <p:spPr>
          <a:xfrm>
            <a:off x="534432" y="1560100"/>
            <a:ext cx="10008481" cy="8625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909B"/>
                </a:solidFill>
              </a:rPr>
              <a:t>КРЕДИТ – ЭТО ВКЛАД НАОБОРОТ!</a:t>
            </a:r>
            <a:endParaRPr lang="ru-RU" sz="2000" dirty="0">
              <a:solidFill>
                <a:srgbClr val="00909B"/>
              </a:solidFill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sz="half" idx="4294967295"/>
          </p:nvPr>
        </p:nvSpPr>
        <p:spPr>
          <a:xfrm>
            <a:off x="6278166" y="2559950"/>
            <a:ext cx="3876039" cy="402175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349737"/>
                </a:solidFill>
              </a:rPr>
              <a:t>     </a:t>
            </a:r>
            <a:r>
              <a:rPr lang="ru-RU" sz="2000" b="1" dirty="0" smtClean="0">
                <a:solidFill>
                  <a:srgbClr val="00909B"/>
                </a:solidFill>
              </a:rPr>
              <a:t>Кредит</a:t>
            </a:r>
            <a:r>
              <a:rPr lang="ru-RU" sz="2000" b="1" dirty="0" smtClean="0">
                <a:solidFill>
                  <a:srgbClr val="349737"/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деньги,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которые  банк временно дает гражданину или фирме (заемщику)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За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использование денег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банка заемщик платит ему </a:t>
            </a:r>
            <a:r>
              <a:rPr lang="ru-RU" sz="2000" b="1" dirty="0" smtClean="0">
                <a:solidFill>
                  <a:srgbClr val="00909B"/>
                </a:solidFill>
              </a:rPr>
              <a:t>проценты</a:t>
            </a:r>
            <a:endParaRPr lang="ru-RU" sz="2000" dirty="0">
              <a:solidFill>
                <a:srgbClr val="00909B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4" b="74"/>
          <a:stretch>
            <a:fillRect/>
          </a:stretch>
        </p:blipFill>
        <p:spPr>
          <a:xfrm>
            <a:off x="482600" y="2272243"/>
            <a:ext cx="5308600" cy="3688290"/>
          </a:xfrm>
          <a:prstGeom prst="rect">
            <a:avLst/>
          </a:prstGeom>
        </p:spPr>
      </p:pic>
      <p:pic>
        <p:nvPicPr>
          <p:cNvPr id="15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70" y="6095592"/>
            <a:ext cx="557069" cy="5277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50202" y="6089266"/>
            <a:ext cx="49613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F2010F"/>
                </a:solidFill>
              </a:rPr>
              <a:t>При получении кредита всегда надо помнить, что его </a:t>
            </a:r>
            <a:r>
              <a:rPr lang="ru-RU" sz="1600" b="1" dirty="0">
                <a:solidFill>
                  <a:srgbClr val="F2010F"/>
                </a:solidFill>
              </a:rPr>
              <a:t>придется </a:t>
            </a:r>
            <a:r>
              <a:rPr lang="ru-RU" sz="1600" b="1" dirty="0" smtClean="0">
                <a:solidFill>
                  <a:srgbClr val="F2010F"/>
                </a:solidFill>
              </a:rPr>
              <a:t>вернуть </a:t>
            </a:r>
            <a:r>
              <a:rPr lang="ru-RU" sz="1600" dirty="0" smtClean="0">
                <a:solidFill>
                  <a:srgbClr val="F2010F"/>
                </a:solidFill>
              </a:rPr>
              <a:t>за </a:t>
            </a:r>
            <a:r>
              <a:rPr lang="ru-RU" sz="1600" dirty="0">
                <a:solidFill>
                  <a:srgbClr val="F2010F"/>
                </a:solidFill>
              </a:rPr>
              <a:t>счет обычных доходов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КРЕДИТЫ: В ЧЕМ СУТЬ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idx="10"/>
          </p:nvPr>
        </p:nvSpPr>
        <p:spPr>
          <a:xfrm>
            <a:off x="534432" y="1560100"/>
            <a:ext cx="10008481" cy="8625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909B"/>
                </a:solidFill>
              </a:rPr>
              <a:t>ЧТО ТАКОЕ ПСК?</a:t>
            </a:r>
            <a:endParaRPr lang="ru-RU" sz="2000" dirty="0">
              <a:solidFill>
                <a:srgbClr val="00909B"/>
              </a:solidFill>
            </a:endParaRPr>
          </a:p>
        </p:txBody>
      </p:sp>
      <p:pic>
        <p:nvPicPr>
          <p:cNvPr id="9" name="Picture 2" descr="http://www.ludiipoteki.ru/files/uploads/mmv05@mail.ru/kreditny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776" y="2807936"/>
            <a:ext cx="3257430" cy="41972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534432" y="1991360"/>
            <a:ext cx="9655853" cy="2487419"/>
          </a:xfrm>
        </p:spPr>
        <p:txBody>
          <a:bodyPr/>
          <a:lstStyle/>
          <a:p>
            <a:r>
              <a:rPr lang="ru-RU" sz="2000" b="1" dirty="0" smtClean="0"/>
              <a:t> Полная </a:t>
            </a:r>
            <a:r>
              <a:rPr lang="ru-RU" sz="2000" b="1" dirty="0" smtClean="0"/>
              <a:t>стоимость кредита (ПСК) </a:t>
            </a:r>
            <a:r>
              <a:rPr lang="ru-RU" sz="2000" dirty="0" smtClean="0"/>
              <a:t>–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ставка по кредиту в процентах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годовых с учетом всех платежей, связанных с его получением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обслуживанием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возвращением</a:t>
            </a:r>
          </a:p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endParaRPr lang="ru-RU" sz="2000" dirty="0"/>
          </a:p>
          <a:p>
            <a:endParaRPr lang="ru-RU" sz="2000" dirty="0" smtClean="0"/>
          </a:p>
        </p:txBody>
      </p:sp>
      <p:pic>
        <p:nvPicPr>
          <p:cNvPr id="12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2" y="6001407"/>
            <a:ext cx="706330" cy="669154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524000" y="6001408"/>
            <a:ext cx="5372775" cy="8236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2pPr>
            <a:lvl3pPr marL="720000" indent="-36000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3pPr>
            <a:lvl4pPr marL="1440000" indent="-36000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+mj-lt"/>
              <a:buAutoNum type="arabicPeriod"/>
              <a:defRPr sz="16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4pPr>
            <a:lvl5pPr marL="1476000" indent="-25200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Банки могут по-разному трактовать содержание статей, которые должны быть учтены в ПСК</a:t>
            </a:r>
            <a:endParaRPr lang="ru-RU" sz="1800" b="1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2601" y="3744191"/>
            <a:ext cx="6725488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56000" lvl="4" indent="-252000">
              <a:spcBef>
                <a:spcPts val="600"/>
              </a:spcBef>
              <a:buClr>
                <a:srgbClr val="00909B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Порядок расчета установлен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законом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56000" lvl="4" indent="-252000">
              <a:spcBef>
                <a:spcPts val="600"/>
              </a:spcBef>
              <a:buClr>
                <a:srgbClr val="00909B"/>
              </a:buClr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Должна быть указана в кредитном договоре на первой странице</a:t>
            </a:r>
          </a:p>
          <a:p>
            <a:pPr>
              <a:buClr>
                <a:srgbClr val="00909B"/>
              </a:buClr>
              <a:buFont typeface="Wingdings" pitchFamily="2" charset="2"/>
              <a:buChar char="Ø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477516" y="2422619"/>
            <a:ext cx="1882168" cy="1403498"/>
          </a:xfrm>
          <a:prstGeom prst="ellipse">
            <a:avLst/>
          </a:prstGeom>
          <a:noFill/>
          <a:ln w="38100">
            <a:solidFill>
              <a:srgbClr val="00909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КРЕДИТЫ В ЧЕМ СУТЬ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sz="half" idx="4294967295"/>
          </p:nvPr>
        </p:nvSpPr>
        <p:spPr>
          <a:xfrm rot="20983385">
            <a:off x="1029995" y="2314677"/>
            <a:ext cx="1875142" cy="185476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11000" b="1" dirty="0">
                <a:solidFill>
                  <a:srgbClr val="00909B"/>
                </a:solidFill>
              </a:rPr>
              <a:t>?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sz="half" idx="4294967295"/>
          </p:nvPr>
        </p:nvSpPr>
        <p:spPr>
          <a:xfrm rot="688161">
            <a:off x="1053114" y="4676480"/>
            <a:ext cx="1089380" cy="185476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11000" b="1" dirty="0">
                <a:solidFill>
                  <a:srgbClr val="00909B"/>
                </a:solidFill>
              </a:rPr>
              <a:t>?</a:t>
            </a:r>
          </a:p>
        </p:txBody>
      </p:sp>
      <p:sp>
        <p:nvSpPr>
          <p:cNvPr id="16" name="Содержимое 9"/>
          <p:cNvSpPr>
            <a:spLocks noGrp="1"/>
          </p:cNvSpPr>
          <p:nvPr>
            <p:ph idx="10"/>
          </p:nvPr>
        </p:nvSpPr>
        <p:spPr>
          <a:xfrm>
            <a:off x="534432" y="1639476"/>
            <a:ext cx="9619774" cy="8625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909B"/>
                </a:solidFill>
              </a:rPr>
              <a:t>ПОЧЕМУ ЛЮДИ БЕРУТ КРЕДИТЫ?</a:t>
            </a:r>
            <a:endParaRPr lang="ru-RU" sz="2000" dirty="0">
              <a:solidFill>
                <a:srgbClr val="00909B"/>
              </a:solidFill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sz="half" idx="4294967295"/>
          </p:nvPr>
        </p:nvSpPr>
        <p:spPr>
          <a:xfrm rot="20498574">
            <a:off x="7667006" y="4435989"/>
            <a:ext cx="1045823" cy="198603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11000" b="1" dirty="0">
                <a:solidFill>
                  <a:srgbClr val="00909B"/>
                </a:solidFill>
              </a:rPr>
              <a:t>?</a:t>
            </a:r>
          </a:p>
        </p:txBody>
      </p:sp>
      <p:sp>
        <p:nvSpPr>
          <p:cNvPr id="23" name="Содержимое 2"/>
          <p:cNvSpPr>
            <a:spLocks noGrp="1"/>
          </p:cNvSpPr>
          <p:nvPr>
            <p:ph sz="half" idx="4294967295"/>
          </p:nvPr>
        </p:nvSpPr>
        <p:spPr>
          <a:xfrm rot="944765">
            <a:off x="7668012" y="1863761"/>
            <a:ext cx="1621464" cy="194906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11000" b="1" dirty="0">
                <a:solidFill>
                  <a:srgbClr val="00909B"/>
                </a:solidFill>
              </a:rPr>
              <a:t>?</a:t>
            </a:r>
          </a:p>
        </p:txBody>
      </p:sp>
      <p:pic>
        <p:nvPicPr>
          <p:cNvPr id="24" name="Picture 2" descr="кредит на жилье, преимущества и недостатки кредита, когда стоит отказаться от креди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19" y="2414921"/>
            <a:ext cx="4759853" cy="3162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КРЕДИТЫ В ЧЕМ СУТЬ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idx="10"/>
          </p:nvPr>
        </p:nvSpPr>
        <p:spPr>
          <a:xfrm>
            <a:off x="534432" y="1639476"/>
            <a:ext cx="9619774" cy="8625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909B"/>
                </a:solidFill>
              </a:rPr>
              <a:t>ДОСТОИНСТВА И НЕДОСТАТКИ КРЕДИТОВ</a:t>
            </a:r>
            <a:endParaRPr lang="ru-RU" sz="2000" dirty="0">
              <a:solidFill>
                <a:srgbClr val="00909B"/>
              </a:solidFill>
            </a:endParaRPr>
          </a:p>
        </p:txBody>
      </p:sp>
      <p:graphicFrame>
        <p:nvGraphicFramePr>
          <p:cNvPr id="10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398396"/>
              </p:ext>
            </p:extLst>
          </p:nvPr>
        </p:nvGraphicFramePr>
        <p:xfrm>
          <a:off x="781050" y="2362122"/>
          <a:ext cx="9144000" cy="4191077"/>
        </p:xfrm>
        <a:graphic>
          <a:graphicData uri="http://schemas.openxmlformats.org/drawingml/2006/table">
            <a:tbl>
              <a:tblPr bandRow="1">
                <a:tableStyleId>{5A111915-BE36-4E01-A7E5-04B1672EAD32}</a:tableStyleId>
              </a:tblPr>
              <a:tblGrid>
                <a:gridCol w="4399341"/>
                <a:gridCol w="4744659"/>
              </a:tblGrid>
              <a:tr h="537807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>
                          <a:solidFill>
                            <a:srgbClr val="00909B"/>
                          </a:solidFill>
                        </a:rPr>
                        <a:t>+</a:t>
                      </a:r>
                      <a:endParaRPr lang="ru-RU" sz="2400" b="1" i="0" dirty="0">
                        <a:solidFill>
                          <a:srgbClr val="00909B"/>
                        </a:solidFill>
                        <a:latin typeface="FreeSetC"/>
                        <a:cs typeface="FreeSetC"/>
                      </a:endParaRPr>
                    </a:p>
                  </a:txBody>
                  <a:tcPr>
                    <a:lnR w="19050" cap="flat" cmpd="sng" algn="ctr">
                      <a:solidFill>
                        <a:srgbClr val="009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</a:t>
                      </a:r>
                      <a:endParaRPr lang="ru-RU" sz="2400" b="1" i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FreeSetC"/>
                        <a:cs typeface="FreeSetC"/>
                      </a:endParaRPr>
                    </a:p>
                  </a:txBody>
                  <a:tcPr>
                    <a:lnL w="19050" cap="flat" cmpd="sng" algn="ctr">
                      <a:solidFill>
                        <a:srgbClr val="009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5692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Возможность что-то </a:t>
                      </a:r>
                      <a:r>
                        <a:rPr lang="ru-RU" sz="2000" dirty="0" smtClean="0">
                          <a:solidFill>
                            <a:srgbClr val="00909B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приобрести прямо сейчас,</a:t>
                      </a:r>
                      <a:br>
                        <a:rPr lang="ru-RU" sz="2000" dirty="0" smtClean="0">
                          <a:solidFill>
                            <a:srgbClr val="00909B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ru-RU" sz="2000" baseline="0" dirty="0" smtClean="0">
                          <a:solidFill>
                            <a:srgbClr val="00909B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не накапливая 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деньги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19050" cap="flat" cmpd="sng" algn="ctr">
                      <a:solidFill>
                        <a:srgbClr val="009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итоге приобретенное </a:t>
                      </a:r>
                    </a:p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обойдется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дороже 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 учетом суммы процентов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9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5692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Возможность</a:t>
                      </a:r>
                      <a:r>
                        <a:rPr lang="ru-RU" sz="20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rgbClr val="00909B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погашать долг постепенно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19050" cap="flat" cmpd="sng" algn="ctr">
                      <a:solidFill>
                        <a:srgbClr val="009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Дополнительные расходы (штрафы)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в 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случае просрочки </a:t>
                      </a:r>
                      <a:r>
                        <a:rPr lang="ru-RU" sz="2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выплат</a:t>
                      </a:r>
                      <a:endParaRPr lang="ru-RU" sz="20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9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39412">
                <a:tc>
                  <a:txBody>
                    <a:bodyPr/>
                    <a:lstStyle/>
                    <a:p>
                      <a:endParaRPr lang="ru-RU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19050" cap="flat" cmpd="sng" algn="ctr">
                      <a:solidFill>
                        <a:srgbClr val="009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Банк будет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требовать долг </a:t>
                      </a:r>
                      <a:r>
                        <a:rPr lang="ru-RU" sz="2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 полного возврата</a:t>
                      </a:r>
                      <a:endParaRPr lang="ru-RU" sz="20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9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БАНКИ: ЧТО ОНИ ДЕЛАЮТ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Picture 2" descr="многонациональные банки"/>
          <p:cNvPicPr>
            <a:picLocks noGrp="1" noChangeAspect="1" noChangeArrowheads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17" y="2457173"/>
            <a:ext cx="4197072" cy="2607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2"/>
          <p:cNvSpPr>
            <a:spLocks noGrp="1"/>
          </p:cNvSpPr>
          <p:nvPr>
            <p:ph sz="half" idx="4294967295"/>
          </p:nvPr>
        </p:nvSpPr>
        <p:spPr>
          <a:xfrm rot="20983385">
            <a:off x="1029995" y="2314677"/>
            <a:ext cx="1875142" cy="185476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11000" b="1" dirty="0">
                <a:solidFill>
                  <a:srgbClr val="00909B"/>
                </a:solidFill>
              </a:rPr>
              <a:t>?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sz="half" idx="4294967295"/>
          </p:nvPr>
        </p:nvSpPr>
        <p:spPr>
          <a:xfrm rot="688161">
            <a:off x="1053114" y="4676480"/>
            <a:ext cx="1089380" cy="185476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11000" b="1" dirty="0">
                <a:solidFill>
                  <a:srgbClr val="00909B"/>
                </a:solidFill>
              </a:rPr>
              <a:t>?</a:t>
            </a:r>
          </a:p>
        </p:txBody>
      </p:sp>
      <p:sp>
        <p:nvSpPr>
          <p:cNvPr id="16" name="Содержимое 9"/>
          <p:cNvSpPr>
            <a:spLocks noGrp="1"/>
          </p:cNvSpPr>
          <p:nvPr>
            <p:ph idx="10"/>
          </p:nvPr>
        </p:nvSpPr>
        <p:spPr>
          <a:xfrm>
            <a:off x="534432" y="1639476"/>
            <a:ext cx="9619774" cy="8625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909B"/>
                </a:solidFill>
              </a:rPr>
              <a:t>ЗАЧЕМ НУЖНЫ БАНКИ?</a:t>
            </a:r>
            <a:endParaRPr lang="ru-RU" sz="2000" dirty="0">
              <a:solidFill>
                <a:srgbClr val="00909B"/>
              </a:solidFill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sz="half" idx="4294967295"/>
          </p:nvPr>
        </p:nvSpPr>
        <p:spPr>
          <a:xfrm rot="20498574">
            <a:off x="7667006" y="4435989"/>
            <a:ext cx="1045823" cy="198603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11000" b="1" dirty="0">
                <a:solidFill>
                  <a:srgbClr val="00909B"/>
                </a:solidFill>
              </a:rPr>
              <a:t>?</a:t>
            </a:r>
          </a:p>
        </p:txBody>
      </p:sp>
      <p:sp>
        <p:nvSpPr>
          <p:cNvPr id="23" name="Содержимое 2"/>
          <p:cNvSpPr>
            <a:spLocks noGrp="1"/>
          </p:cNvSpPr>
          <p:nvPr>
            <p:ph sz="half" idx="4294967295"/>
          </p:nvPr>
        </p:nvSpPr>
        <p:spPr>
          <a:xfrm rot="944765">
            <a:off x="7343318" y="1793334"/>
            <a:ext cx="1089380" cy="185476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11000" b="1" dirty="0">
                <a:solidFill>
                  <a:srgbClr val="00909B"/>
                </a:solidFill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КРЕДИТЫ: КАК ПОЛЬЗОВАТЬСЯ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idx="10"/>
          </p:nvPr>
        </p:nvSpPr>
        <p:spPr>
          <a:xfrm>
            <a:off x="534432" y="1639476"/>
            <a:ext cx="9619774" cy="8625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909B"/>
                </a:solidFill>
              </a:rPr>
              <a:t>ВИДЫ КРЕДИТОВ ПО ЦЕЛЯМ И НАЛИЧИЮ ЗАЛОГА</a:t>
            </a:r>
            <a:endParaRPr lang="ru-RU" sz="2000" dirty="0">
              <a:solidFill>
                <a:srgbClr val="00909B"/>
              </a:solidFill>
            </a:endParaRPr>
          </a:p>
        </p:txBody>
      </p:sp>
      <p:grpSp>
        <p:nvGrpSpPr>
          <p:cNvPr id="7" name="Группа 13"/>
          <p:cNvGrpSpPr/>
          <p:nvPr/>
        </p:nvGrpSpPr>
        <p:grpSpPr>
          <a:xfrm>
            <a:off x="840707" y="2669903"/>
            <a:ext cx="9048751" cy="3724638"/>
            <a:chOff x="229014" y="3216117"/>
            <a:chExt cx="8683295" cy="3671401"/>
          </a:xfrm>
        </p:grpSpPr>
        <p:sp>
          <p:nvSpPr>
            <p:cNvPr id="9" name="Текст 4"/>
            <p:cNvSpPr txBox="1">
              <a:spLocks/>
            </p:cNvSpPr>
            <p:nvPr/>
          </p:nvSpPr>
          <p:spPr>
            <a:xfrm>
              <a:off x="239358" y="3224356"/>
              <a:ext cx="2858845" cy="425765"/>
            </a:xfrm>
            <a:prstGeom prst="rect">
              <a:avLst/>
            </a:prstGeom>
            <a:solidFill>
              <a:srgbClr val="00909B"/>
            </a:solidFill>
            <a:ln>
              <a:solidFill>
                <a:srgbClr val="00909B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defPPr>
                <a:defRPr lang="ru-RU"/>
              </a:defPPr>
              <a:lvl1pPr indent="0">
                <a:spcBef>
                  <a:spcPct val="20000"/>
                </a:spcBef>
                <a:buFont typeface="Arial" panose="020B0604020202020204" pitchFamily="34" charset="0"/>
                <a:buNone/>
                <a:defRPr sz="2000" b="1"/>
              </a:lvl1pPr>
              <a:lvl2pPr indent="0">
                <a:spcBef>
                  <a:spcPct val="20000"/>
                </a:spcBef>
                <a:buFont typeface="Arial" panose="020B0604020202020204" pitchFamily="34" charset="0"/>
                <a:buNone/>
                <a:defRPr sz="2000" b="1"/>
              </a:lvl2pPr>
              <a:lvl3pPr indent="0">
                <a:spcBef>
                  <a:spcPct val="20000"/>
                </a:spcBef>
                <a:buFont typeface="Arial" panose="020B0604020202020204" pitchFamily="34" charset="0"/>
                <a:buNone/>
                <a:defRPr b="1"/>
              </a:lvl3pPr>
              <a:lvl4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4pPr>
              <a:lvl5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5pPr>
              <a:lvl6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6pPr>
              <a:lvl7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7pPr>
              <a:lvl8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8pPr>
              <a:lvl9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9pPr>
            </a:lstStyle>
            <a:p>
              <a:r>
                <a:rPr lang="ru-RU" sz="1800" dirty="0">
                  <a:solidFill>
                    <a:schemeClr val="bg1"/>
                  </a:solidFill>
                  <a:latin typeface="FreeSetC"/>
                </a:rPr>
                <a:t>Целевые</a:t>
              </a:r>
            </a:p>
          </p:txBody>
        </p:sp>
        <p:sp>
          <p:nvSpPr>
            <p:cNvPr id="11" name="Объект 5"/>
            <p:cNvSpPr txBox="1">
              <a:spLocks/>
            </p:cNvSpPr>
            <p:nvPr/>
          </p:nvSpPr>
          <p:spPr>
            <a:xfrm>
              <a:off x="239358" y="3650123"/>
              <a:ext cx="2858845" cy="1529857"/>
            </a:xfrm>
            <a:prstGeom prst="rect">
              <a:avLst/>
            </a:prstGeom>
            <a:ln>
              <a:solidFill>
                <a:srgbClr val="00909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909B"/>
                </a:buClr>
              </a:pP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автокредит</a:t>
              </a:r>
            </a:p>
            <a:p>
              <a:pPr>
                <a:buClr>
                  <a:srgbClr val="00909B"/>
                </a:buClr>
              </a:pP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кредит на обучение</a:t>
              </a:r>
            </a:p>
            <a:p>
              <a:pPr>
                <a:buClr>
                  <a:srgbClr val="00909B"/>
                </a:buClr>
              </a:pP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кредит на ремонт</a:t>
              </a:r>
            </a:p>
            <a:p>
              <a:pPr>
                <a:buClr>
                  <a:srgbClr val="00909B"/>
                </a:buClr>
              </a:pP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кредит в точке продаж (магазине)</a:t>
              </a:r>
              <a:endPara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Текст 6"/>
            <p:cNvSpPr txBox="1">
              <a:spLocks/>
            </p:cNvSpPr>
            <p:nvPr/>
          </p:nvSpPr>
          <p:spPr>
            <a:xfrm>
              <a:off x="6052341" y="3216117"/>
              <a:ext cx="2859968" cy="425766"/>
            </a:xfrm>
            <a:prstGeom prst="rect">
              <a:avLst/>
            </a:prstGeom>
            <a:solidFill>
              <a:srgbClr val="00909B"/>
            </a:solidFill>
            <a:ln>
              <a:solidFill>
                <a:srgbClr val="00909B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defPPr>
                <a:defRPr lang="ru-RU"/>
              </a:defPPr>
              <a:lvl1pPr indent="0">
                <a:spcBef>
                  <a:spcPct val="20000"/>
                </a:spcBef>
                <a:buFont typeface="Arial" panose="020B0604020202020204" pitchFamily="34" charset="0"/>
                <a:buNone/>
                <a:defRPr sz="2000" b="1"/>
              </a:lvl1pPr>
              <a:lvl2pPr indent="0">
                <a:spcBef>
                  <a:spcPct val="20000"/>
                </a:spcBef>
                <a:buFont typeface="Arial" panose="020B0604020202020204" pitchFamily="34" charset="0"/>
                <a:buNone/>
                <a:defRPr sz="2000" b="1"/>
              </a:lvl2pPr>
              <a:lvl3pPr indent="0">
                <a:spcBef>
                  <a:spcPct val="20000"/>
                </a:spcBef>
                <a:buFont typeface="Arial" panose="020B0604020202020204" pitchFamily="34" charset="0"/>
                <a:buNone/>
                <a:defRPr b="1"/>
              </a:lvl3pPr>
              <a:lvl4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4pPr>
              <a:lvl5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5pPr>
              <a:lvl6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6pPr>
              <a:lvl7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7pPr>
              <a:lvl8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8pPr>
              <a:lvl9pPr indent="0">
                <a:spcBef>
                  <a:spcPct val="20000"/>
                </a:spcBef>
                <a:buFont typeface="Arial" panose="020B0604020202020204" pitchFamily="34" charset="0"/>
                <a:buNone/>
                <a:defRPr sz="1600" b="1"/>
              </a:lvl9pPr>
            </a:lstStyle>
            <a:p>
              <a:r>
                <a:rPr lang="ru-RU" sz="1800" dirty="0">
                  <a:solidFill>
                    <a:schemeClr val="bg1"/>
                  </a:solidFill>
                  <a:latin typeface="FreeSetC"/>
                </a:rPr>
                <a:t>Нецелевые</a:t>
              </a:r>
            </a:p>
          </p:txBody>
        </p:sp>
        <p:sp>
          <p:nvSpPr>
            <p:cNvPr id="13" name="Объект 7"/>
            <p:cNvSpPr txBox="1">
              <a:spLocks/>
            </p:cNvSpPr>
            <p:nvPr/>
          </p:nvSpPr>
          <p:spPr>
            <a:xfrm>
              <a:off x="6052341" y="3641883"/>
              <a:ext cx="2859968" cy="944414"/>
            </a:xfrm>
            <a:prstGeom prst="rect">
              <a:avLst/>
            </a:prstGeom>
            <a:ln>
              <a:solidFill>
                <a:srgbClr val="00909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909B"/>
                </a:buClr>
              </a:pP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кредит на неотложные нужды</a:t>
              </a:r>
            </a:p>
            <a:p>
              <a:pPr>
                <a:buClr>
                  <a:srgbClr val="00909B"/>
                </a:buClr>
              </a:pP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кредит наличными</a:t>
              </a:r>
              <a:endPara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Текст 2"/>
            <p:cNvSpPr txBox="1">
              <a:spLocks/>
            </p:cNvSpPr>
            <p:nvPr/>
          </p:nvSpPr>
          <p:spPr>
            <a:xfrm>
              <a:off x="229014" y="5569944"/>
              <a:ext cx="2858845" cy="423166"/>
            </a:xfrm>
            <a:prstGeom prst="rect">
              <a:avLst/>
            </a:prstGeom>
            <a:solidFill>
              <a:srgbClr val="00909B"/>
            </a:solidFill>
            <a:ln>
              <a:solidFill>
                <a:srgbClr val="00909B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smtClean="0">
                  <a:solidFill>
                    <a:schemeClr val="bg1"/>
                  </a:solidFill>
                  <a:latin typeface="FreeSetC"/>
                </a:rPr>
                <a:t>Залоговые</a:t>
              </a:r>
              <a:endParaRPr lang="ru-RU" sz="1800" dirty="0">
                <a:solidFill>
                  <a:schemeClr val="bg1"/>
                </a:solidFill>
                <a:latin typeface="FreeSetC"/>
              </a:endParaRPr>
            </a:p>
          </p:txBody>
        </p:sp>
        <p:sp>
          <p:nvSpPr>
            <p:cNvPr id="15" name="Объект 3"/>
            <p:cNvSpPr txBox="1">
              <a:spLocks/>
            </p:cNvSpPr>
            <p:nvPr/>
          </p:nvSpPr>
          <p:spPr>
            <a:xfrm>
              <a:off x="229014" y="6001350"/>
              <a:ext cx="2858845" cy="886168"/>
            </a:xfrm>
            <a:prstGeom prst="rect">
              <a:avLst/>
            </a:prstGeom>
            <a:ln>
              <a:solidFill>
                <a:srgbClr val="00909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909B"/>
                </a:buClr>
              </a:pP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eeSetC"/>
                </a:rPr>
                <a:t>ипотечный кредит</a:t>
              </a:r>
            </a:p>
            <a:p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eeSetC"/>
                </a:rPr>
                <a:t>автокредит</a:t>
              </a:r>
            </a:p>
          </p:txBody>
        </p:sp>
        <p:sp>
          <p:nvSpPr>
            <p:cNvPr id="17" name="Текст 4"/>
            <p:cNvSpPr txBox="1">
              <a:spLocks/>
            </p:cNvSpPr>
            <p:nvPr/>
          </p:nvSpPr>
          <p:spPr>
            <a:xfrm>
              <a:off x="6041996" y="5561705"/>
              <a:ext cx="2859968" cy="423166"/>
            </a:xfrm>
            <a:prstGeom prst="rect">
              <a:avLst/>
            </a:prstGeom>
            <a:solidFill>
              <a:srgbClr val="00909B"/>
            </a:solidFill>
            <a:ln>
              <a:solidFill>
                <a:srgbClr val="00909B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b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4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dirty="0" err="1" smtClean="0">
                  <a:solidFill>
                    <a:schemeClr val="bg1"/>
                  </a:solidFill>
                  <a:latin typeface="FreeSetC"/>
                </a:rPr>
                <a:t>Беззалоговые</a:t>
              </a:r>
              <a:endParaRPr lang="ru-RU" sz="1800" dirty="0">
                <a:solidFill>
                  <a:schemeClr val="bg1"/>
                </a:solidFill>
                <a:latin typeface="FreeSetC"/>
              </a:endParaRPr>
            </a:p>
          </p:txBody>
        </p:sp>
        <p:sp>
          <p:nvSpPr>
            <p:cNvPr id="18" name="Объект 5"/>
            <p:cNvSpPr txBox="1">
              <a:spLocks/>
            </p:cNvSpPr>
            <p:nvPr/>
          </p:nvSpPr>
          <p:spPr>
            <a:xfrm>
              <a:off x="6041996" y="5984872"/>
              <a:ext cx="2859968" cy="902646"/>
            </a:xfrm>
            <a:prstGeom prst="rect">
              <a:avLst/>
            </a:prstGeom>
            <a:ln>
              <a:solidFill>
                <a:srgbClr val="00909B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909B"/>
                </a:buClr>
              </a:pP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eeSetC"/>
                </a:rPr>
                <a:t>кредит на обучение,</a:t>
              </a:r>
            </a:p>
            <a:p>
              <a:pPr>
                <a:buClr>
                  <a:srgbClr val="00909B"/>
                </a:buClr>
              </a:pPr>
              <a:r>
                <a:rPr lang="ru-RU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reeSetC"/>
                </a:rPr>
                <a:t>кредит в точке продаж (магазине)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FreeSetC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55272" y="4719831"/>
              <a:ext cx="1216062" cy="369332"/>
            </a:xfrm>
            <a:prstGeom prst="rect">
              <a:avLst/>
            </a:prstGeom>
            <a:solidFill>
              <a:srgbClr val="00909B"/>
            </a:solidFill>
            <a:ln>
              <a:solidFill>
                <a:srgbClr val="00909B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FreeSetC"/>
                </a:rPr>
                <a:t>Кредиты</a:t>
              </a:r>
              <a:endParaRPr lang="ru-RU" b="1" dirty="0">
                <a:latin typeface="FreeSetC"/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 rot="19384761">
              <a:off x="5087145" y="4265146"/>
              <a:ext cx="918720" cy="319214"/>
            </a:xfrm>
            <a:prstGeom prst="rightArrow">
              <a:avLst/>
            </a:prstGeom>
            <a:solidFill>
              <a:srgbClr val="00909B"/>
            </a:solidFill>
            <a:ln>
              <a:solidFill>
                <a:srgbClr val="0090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eeSetC"/>
              </a:endParaRPr>
            </a:p>
          </p:txBody>
        </p:sp>
        <p:sp>
          <p:nvSpPr>
            <p:cNvPr id="21" name="Стрелка вправо 20"/>
            <p:cNvSpPr/>
            <p:nvPr/>
          </p:nvSpPr>
          <p:spPr>
            <a:xfrm rot="2145031">
              <a:off x="5065898" y="5302503"/>
              <a:ext cx="887507" cy="277364"/>
            </a:xfrm>
            <a:prstGeom prst="rightArrow">
              <a:avLst/>
            </a:prstGeom>
            <a:solidFill>
              <a:srgbClr val="00909B"/>
            </a:solidFill>
            <a:ln>
              <a:solidFill>
                <a:srgbClr val="0090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eeSetC"/>
              </a:endParaRPr>
            </a:p>
          </p:txBody>
        </p:sp>
        <p:sp>
          <p:nvSpPr>
            <p:cNvPr id="22" name="Стрелка вправо 21"/>
            <p:cNvSpPr/>
            <p:nvPr/>
          </p:nvSpPr>
          <p:spPr>
            <a:xfrm rot="8321397">
              <a:off x="3174198" y="5302503"/>
              <a:ext cx="887507" cy="277364"/>
            </a:xfrm>
            <a:prstGeom prst="rightArrow">
              <a:avLst/>
            </a:prstGeom>
            <a:solidFill>
              <a:srgbClr val="00909B"/>
            </a:solidFill>
            <a:ln>
              <a:solidFill>
                <a:srgbClr val="0090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eeSetC"/>
              </a:endParaRPr>
            </a:p>
          </p:txBody>
        </p:sp>
        <p:sp>
          <p:nvSpPr>
            <p:cNvPr id="23" name="Стрелка вправо 22"/>
            <p:cNvSpPr/>
            <p:nvPr/>
          </p:nvSpPr>
          <p:spPr>
            <a:xfrm rot="13173887">
              <a:off x="3167842" y="4276368"/>
              <a:ext cx="887507" cy="277364"/>
            </a:xfrm>
            <a:prstGeom prst="rightArrow">
              <a:avLst/>
            </a:prstGeom>
            <a:solidFill>
              <a:srgbClr val="00909B"/>
            </a:solidFill>
            <a:ln>
              <a:solidFill>
                <a:srgbClr val="0090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FreeSetC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КРЕДИТЫ: КАК ПОЛЬЗОВАТЬСЯ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idx="10"/>
          </p:nvPr>
        </p:nvSpPr>
        <p:spPr>
          <a:xfrm>
            <a:off x="534432" y="1639476"/>
            <a:ext cx="9619774" cy="8625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909B"/>
                </a:solidFill>
              </a:rPr>
              <a:t>КАК ЗАПЛАТИТЬ МЕНЬШЕ ?</a:t>
            </a:r>
            <a:endParaRPr lang="ru-RU" sz="2000" dirty="0">
              <a:solidFill>
                <a:srgbClr val="00909B"/>
              </a:solidFill>
            </a:endParaRPr>
          </a:p>
        </p:txBody>
      </p:sp>
      <p:graphicFrame>
        <p:nvGraphicFramePr>
          <p:cNvPr id="24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4547383"/>
              </p:ext>
            </p:extLst>
          </p:nvPr>
        </p:nvGraphicFramePr>
        <p:xfrm>
          <a:off x="534432" y="2266950"/>
          <a:ext cx="9680736" cy="3000643"/>
        </p:xfrm>
        <a:graphic>
          <a:graphicData uri="http://schemas.openxmlformats.org/drawingml/2006/table">
            <a:tbl>
              <a:tblPr bandRow="1">
                <a:tableStyleId>{5A111915-BE36-4E01-A7E5-04B1672EAD32}</a:tableStyleId>
              </a:tblPr>
              <a:tblGrid>
                <a:gridCol w="4810813"/>
                <a:gridCol w="4869923"/>
              </a:tblGrid>
              <a:tr h="537449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Кредиты</a:t>
                      </a:r>
                      <a:r>
                        <a:rPr lang="uk-UA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uk-UA" sz="18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могут</a:t>
                      </a:r>
                      <a:r>
                        <a:rPr lang="uk-UA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uk-UA" sz="18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быть</a:t>
                      </a:r>
                      <a:r>
                        <a:rPr lang="uk-UA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uk-UA" sz="1800" baseline="0" dirty="0" err="1" smtClean="0">
                          <a:solidFill>
                            <a:srgbClr val="00909B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дешевле</a:t>
                      </a:r>
                      <a:r>
                        <a:rPr lang="uk-UA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endParaRPr lang="ru-RU" sz="18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19050" cap="flat" cmpd="sng" algn="ctr">
                      <a:solidFill>
                        <a:srgbClr val="009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Кредиты обычно 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дороже</a:t>
                      </a: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endParaRPr lang="ru-RU" sz="18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9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7459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Если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они целевые, залоговые, с поручителем</a:t>
                      </a:r>
                    </a:p>
                    <a:p>
                      <a:endParaRPr lang="ru-RU" sz="1800" b="0" i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endParaRPr lang="ru-RU" sz="1800" b="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19050" cap="flat" cmpd="sng" algn="ctr">
                      <a:solidFill>
                        <a:srgbClr val="009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точке продаж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(в магазине)</a:t>
                      </a:r>
                      <a:endParaRPr lang="ru-RU" sz="1800" b="0" i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9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7447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банке,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где имеется вклад и которому ответственно выплатили прошлый кредит</a:t>
                      </a:r>
                      <a:endParaRPr lang="ru-RU" sz="18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R w="19050" cap="flat" cmpd="sng" algn="ctr">
                      <a:solidFill>
                        <a:srgbClr val="009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 </a:t>
                      </a:r>
                      <a:r>
                        <a:rPr lang="ru-RU" sz="1800" dirty="0" err="1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микрофинансовых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организациях (МФО)</a:t>
                      </a:r>
                      <a:endParaRPr lang="ru-RU" sz="1800" b="0" i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90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14" y="5383672"/>
            <a:ext cx="2029203" cy="1621466"/>
          </a:xfrm>
          <a:prstGeom prst="rect">
            <a:avLst/>
          </a:prstGeom>
        </p:spPr>
      </p:pic>
      <p:pic>
        <p:nvPicPr>
          <p:cNvPr id="26" name="Picture 4" descr="http://s.66.ru/localStorage/news/7b/40/e8/9a/7b40e89a_resizedScaled_817to54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68" t="29547" r="40926" b="25543"/>
          <a:stretch/>
        </p:blipFill>
        <p:spPr bwMode="auto">
          <a:xfrm>
            <a:off x="6394435" y="5383672"/>
            <a:ext cx="3024165" cy="1713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КРЕДИТЫ: КАК ПОЛЬЗОВАТЬСЯ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idx="10"/>
          </p:nvPr>
        </p:nvSpPr>
        <p:spPr>
          <a:xfrm>
            <a:off x="534432" y="1639476"/>
            <a:ext cx="9619774" cy="8625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909B"/>
                </a:solidFill>
              </a:rPr>
              <a:t>КРЕДИТЫ ТИПОВ «СТРЕКОЗА» И «МУРАВЕЙ»</a:t>
            </a:r>
            <a:endParaRPr lang="ru-RU" sz="2000" dirty="0">
              <a:solidFill>
                <a:srgbClr val="00909B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7" b="847"/>
          <a:stretch>
            <a:fillRect/>
          </a:stretch>
        </p:blipFill>
        <p:spPr bwMode="auto">
          <a:xfrm>
            <a:off x="1185831" y="2357241"/>
            <a:ext cx="2853446" cy="365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37" b="3737"/>
          <a:stretch>
            <a:fillRect/>
          </a:stretch>
        </p:blipFill>
        <p:spPr bwMode="auto">
          <a:xfrm>
            <a:off x="6565154" y="2348188"/>
            <a:ext cx="2853446" cy="365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4767" y="6214789"/>
            <a:ext cx="29840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Текущее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потребление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8392" y="6214788"/>
            <a:ext cx="34102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Вложения в будущее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029" y="6626519"/>
            <a:ext cx="406681" cy="3852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12818" y="6628326"/>
            <a:ext cx="246426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solidFill>
                  <a:srgbClr val="CD09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путь к бедности!</a:t>
            </a:r>
            <a:endParaRPr lang="en-US" sz="2000" dirty="0" smtClean="0">
              <a:solidFill>
                <a:srgbClr val="CD09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154" y="6628326"/>
            <a:ext cx="406681" cy="3852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9484" y="6628326"/>
            <a:ext cx="164702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solidFill>
                  <a:srgbClr val="CD0920"/>
                </a:solidFill>
                <a:latin typeface="FreeSetC"/>
                <a:cs typeface="FreeSetC"/>
              </a:rPr>
              <a:t>Это риск!</a:t>
            </a:r>
            <a:endParaRPr lang="en-US" sz="2000" dirty="0" smtClean="0">
              <a:solidFill>
                <a:srgbClr val="CD0920"/>
              </a:solidFill>
              <a:latin typeface="FreeSetC"/>
              <a:cs typeface="FreeSet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КРЕДИТЫ: КАК ПОЛЬЗОВАТЬСЯ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idx="10"/>
          </p:nvPr>
        </p:nvSpPr>
        <p:spPr>
          <a:xfrm>
            <a:off x="534432" y="1639476"/>
            <a:ext cx="9619774" cy="8625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909B"/>
                </a:solidFill>
              </a:rPr>
              <a:t>КРЕДИТЫ ТИПА «СТРЕКОЗА»</a:t>
            </a:r>
            <a:endParaRPr lang="ru-RU" sz="2000" dirty="0">
              <a:solidFill>
                <a:srgbClr val="00909B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47" b="847"/>
          <a:stretch>
            <a:fillRect/>
          </a:stretch>
        </p:blipFill>
        <p:spPr bwMode="auto">
          <a:xfrm>
            <a:off x="1185831" y="2357241"/>
            <a:ext cx="2853446" cy="365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одержимое 2"/>
          <p:cNvSpPr>
            <a:spLocks noGrp="1"/>
          </p:cNvSpPr>
          <p:nvPr>
            <p:ph sz="half" idx="4294967295"/>
          </p:nvPr>
        </p:nvSpPr>
        <p:spPr>
          <a:xfrm>
            <a:off x="4667250" y="2501995"/>
            <a:ext cx="5162550" cy="302250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Кредиты типа «Стрекоза» – позволяют </a:t>
            </a:r>
            <a:r>
              <a:rPr lang="ru-RU" sz="1800" b="1" dirty="0" smtClean="0">
                <a:solidFill>
                  <a:srgbClr val="00909B"/>
                </a:solidFill>
              </a:rPr>
              <a:t>получить удовольствие прямо сейчас</a:t>
            </a:r>
            <a:r>
              <a:rPr lang="ru-RU" sz="1800" dirty="0" smtClean="0">
                <a:solidFill>
                  <a:srgbClr val="00909B"/>
                </a:solidFill>
              </a:rPr>
              <a:t>:</a:t>
            </a:r>
            <a:endParaRPr lang="ru-RU" sz="1800" dirty="0">
              <a:solidFill>
                <a:srgbClr val="00909B"/>
              </a:solidFill>
            </a:endParaRPr>
          </a:p>
          <a:p>
            <a:pPr marL="342900" indent="-342900">
              <a:buClr>
                <a:srgbClr val="00909B"/>
              </a:buCl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еду, одежду, развлечения</a:t>
            </a:r>
          </a:p>
          <a:p>
            <a:pPr marL="342900" indent="-342900">
              <a:buClr>
                <a:srgbClr val="00909B"/>
              </a:buCl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отдых и путешествия</a:t>
            </a:r>
          </a:p>
          <a:p>
            <a:pPr marL="342900" indent="-342900">
              <a:buClr>
                <a:srgbClr val="00909B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 покупку вещей, которые нельзя перепродать с выгодой</a:t>
            </a:r>
          </a:p>
          <a:p>
            <a:pPr marL="342900" indent="-342900">
              <a:buClr>
                <a:srgbClr val="00909B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тобы решить внезапно возникшую проблему или помочь кому-то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099" y="5763347"/>
            <a:ext cx="557069" cy="5277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17174" y="5763347"/>
            <a:ext cx="42370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>
                <a:solidFill>
                  <a:srgbClr val="CD09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Взять такой кредит – </a:t>
            </a:r>
          </a:p>
          <a:p>
            <a:r>
              <a:rPr lang="ru-RU" sz="1800" dirty="0" smtClean="0">
                <a:solidFill>
                  <a:srgbClr val="CD09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значит стать беднее</a:t>
            </a:r>
            <a:endParaRPr lang="en-US" sz="1800" dirty="0" smtClean="0">
              <a:solidFill>
                <a:srgbClr val="CD09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Содержимое 6"/>
          <p:cNvSpPr>
            <a:spLocks noGrp="1"/>
          </p:cNvSpPr>
          <p:nvPr>
            <p:ph sz="half" idx="4294967295"/>
          </p:nvPr>
        </p:nvSpPr>
        <p:spPr>
          <a:xfrm>
            <a:off x="1156376" y="6097211"/>
            <a:ext cx="2882901" cy="44026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Мультфильм «Стрекоза и муравей». СССР, </a:t>
            </a:r>
            <a:r>
              <a:rPr lang="ru-RU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1961 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г.</a:t>
            </a:r>
          </a:p>
        </p:txBody>
      </p:sp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КРЕДИТЫ: КАК ПОЛЬЗОВАТЬСЯ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idx="10"/>
          </p:nvPr>
        </p:nvSpPr>
        <p:spPr>
          <a:xfrm>
            <a:off x="534432" y="1639476"/>
            <a:ext cx="9619774" cy="8625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КРЕДИТЫ ТИПА «МУРАВЕЙ»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sz="half" idx="4294967295"/>
          </p:nvPr>
        </p:nvSpPr>
        <p:spPr>
          <a:xfrm>
            <a:off x="5345272" y="2272243"/>
            <a:ext cx="4808934" cy="33590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Кредиты типа «Муравей» позволяют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будущем стать богаче</a:t>
            </a:r>
            <a:r>
              <a:rPr lang="ru-RU" sz="1800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800" dirty="0">
              <a:solidFill>
                <a:srgbClr val="00909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Clr>
                <a:srgbClr val="00909B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предпринимательскую деятельность</a:t>
            </a:r>
          </a:p>
          <a:p>
            <a:pPr marL="342900" indent="-342900">
              <a:buClr>
                <a:srgbClr val="00909B"/>
              </a:buClr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образование</a:t>
            </a:r>
          </a:p>
          <a:p>
            <a:pPr marL="342900" indent="-342900">
              <a:buClr>
                <a:srgbClr val="00909B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приобретение или улучшение недвижимости (жилья, земли)</a:t>
            </a:r>
          </a:p>
          <a:p>
            <a:pPr marL="342900" indent="-342900">
              <a:buClr>
                <a:srgbClr val="00909B"/>
              </a:buClr>
              <a:buFont typeface="Arial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покупку вещей, которые можно с выгодой перепродать (автомобиля, техники)</a:t>
            </a: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Содержимое 6"/>
          <p:cNvSpPr>
            <a:spLocks noGrp="1"/>
          </p:cNvSpPr>
          <p:nvPr>
            <p:ph sz="half" idx="4294967295"/>
          </p:nvPr>
        </p:nvSpPr>
        <p:spPr>
          <a:xfrm>
            <a:off x="482600" y="5960533"/>
            <a:ext cx="2882901" cy="44026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Мультфильм «Стрекоза и муравей». СССР, </a:t>
            </a:r>
            <a:r>
              <a:rPr lang="ru-RU" sz="1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1961 </a:t>
            </a:r>
            <a:r>
              <a:rPr lang="ru-RU" sz="1300" dirty="0">
                <a:latin typeface="Tahoma" pitchFamily="34" charset="0"/>
                <a:ea typeface="Tahoma" pitchFamily="34" charset="0"/>
                <a:cs typeface="Tahoma" pitchFamily="34" charset="0"/>
              </a:rPr>
              <a:t>г.</a:t>
            </a:r>
          </a:p>
        </p:txBody>
      </p:sp>
      <p:pic>
        <p:nvPicPr>
          <p:cNvPr id="12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203" y="5873050"/>
            <a:ext cx="557069" cy="527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91200" y="5851150"/>
            <a:ext cx="400355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dirty="0" smtClean="0">
                <a:solidFill>
                  <a:srgbClr val="CD092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Чем больше долгов, тем больше в жизни опасностей и риска</a:t>
            </a:r>
            <a:endParaRPr lang="en-US" sz="2000" dirty="0" smtClean="0">
              <a:solidFill>
                <a:srgbClr val="CD092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37" b="3737"/>
          <a:stretch>
            <a:fillRect/>
          </a:stretch>
        </p:blipFill>
        <p:spPr bwMode="auto">
          <a:xfrm>
            <a:off x="1453395" y="2162860"/>
            <a:ext cx="2882900" cy="368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КРЕДИТЫ: КАК ПОЛЬЗОВАТЬСЯ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idx="10"/>
          </p:nvPr>
        </p:nvSpPr>
        <p:spPr>
          <a:xfrm>
            <a:off x="534432" y="1639476"/>
            <a:ext cx="9619774" cy="8625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909B"/>
                </a:solidFill>
              </a:rPr>
              <a:t>ТЕХНИКА БЕЗОПАСНОСТИ ПРИ ПОЛУЧЕНИИ КРЕДИТА</a:t>
            </a:r>
            <a:endParaRPr lang="ru-RU" sz="2000" dirty="0">
              <a:solidFill>
                <a:srgbClr val="00909B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54" b="4654"/>
          <a:stretch>
            <a:fillRect/>
          </a:stretch>
        </p:blipFill>
        <p:spPr>
          <a:xfrm>
            <a:off x="1244601" y="2416623"/>
            <a:ext cx="2882900" cy="3688290"/>
          </a:xfrm>
          <a:prstGeom prst="rect">
            <a:avLst/>
          </a:prstGeom>
        </p:spPr>
      </p:pic>
      <p:sp>
        <p:nvSpPr>
          <p:cNvPr id="15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48250" y="2240157"/>
            <a:ext cx="4857750" cy="440432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Изучай кредитный договор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подписания (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дней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закону)</a:t>
            </a:r>
          </a:p>
          <a:p>
            <a:pPr marL="342900" indent="-342900">
              <a:buFontTx/>
              <a:buChar char="-"/>
            </a:pP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договор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устраивает – не подписывай!</a:t>
            </a:r>
          </a:p>
          <a:p>
            <a:pPr marL="342900" indent="-342900">
              <a:buFontTx/>
              <a:buChar char="-"/>
            </a:pPr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Оцени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будущие платежи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 кредиту и сопоставь их с доходами (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более 30% дохода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>
              <a:buFontTx/>
              <a:buChar char="-"/>
            </a:pPr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Создай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«подушку безопасности»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(возможность платить по кредиту 3 месяца, даже потеряв доход)</a:t>
            </a:r>
          </a:p>
          <a:p>
            <a:pPr marL="342900" indent="-342900">
              <a:buFontTx/>
              <a:buChar char="-"/>
            </a:pPr>
            <a:endParaRPr lang="ru-RU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Выбирай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дешевый кредит </a:t>
            </a:r>
            <a:r>
              <a:rPr lang="ru-RU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валюте дохода</a:t>
            </a:r>
            <a:endPara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БАНКИ: КАК ВЫБРАТЬ НАДЕЖНЫЙ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idx="10"/>
          </p:nvPr>
        </p:nvSpPr>
        <p:spPr>
          <a:xfrm>
            <a:off x="534432" y="1639476"/>
            <a:ext cx="9619774" cy="8625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909B"/>
                </a:solidFill>
              </a:rPr>
              <a:t>ПРИЗНАКИ НАДЕЖНОГО БАНКА ДЛЯ ВКЛАДА И КРЕДИТА</a:t>
            </a:r>
            <a:endParaRPr lang="ru-RU" sz="2000" dirty="0">
              <a:solidFill>
                <a:srgbClr val="00909B"/>
              </a:solidFill>
            </a:endParaRPr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33540692"/>
              </p:ext>
            </p:extLst>
          </p:nvPr>
        </p:nvGraphicFramePr>
        <p:xfrm>
          <a:off x="800100" y="2257005"/>
          <a:ext cx="9354106" cy="4486695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4472639"/>
                <a:gridCol w="4881467"/>
              </a:tblGrid>
              <a:tr h="102217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Наличие ЛИЦЕНЗИИ</a:t>
                      </a:r>
                      <a:r>
                        <a:rPr lang="ru-RU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 осуществление</a:t>
                      </a:r>
                      <a:r>
                        <a:rPr lang="ru-RU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банковских операций</a:t>
                      </a:r>
                      <a:endParaRPr lang="ru-RU" sz="1800" b="1" i="0" dirty="0">
                        <a:solidFill>
                          <a:srgbClr val="00909B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Проверить на сайте Банка России – </a:t>
                      </a:r>
                      <a:r>
                        <a:rPr lang="en-US" sz="1800" u="sng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www.cbr.ru</a:t>
                      </a:r>
                      <a:endParaRPr lang="ru-RU" sz="1800" b="1" i="0" u="sng" dirty="0">
                        <a:solidFill>
                          <a:srgbClr val="299224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05706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Высокий</a:t>
                      </a:r>
                      <a:r>
                        <a:rPr lang="ru-RU" sz="18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РЕЙТИНГ банка</a:t>
                      </a:r>
                      <a:endParaRPr lang="ru-RU" sz="1800" b="1" i="0" dirty="0">
                        <a:solidFill>
                          <a:srgbClr val="00909B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Рейтинги международных и российских рейтинговых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агентств (например, </a:t>
                      </a:r>
                      <a:r>
                        <a:rPr lang="en-US" sz="1800" u="none" strike="noStrike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Fitch Ratings, S&amp;P </a:t>
                      </a:r>
                      <a:r>
                        <a:rPr lang="ru-RU" sz="1800" u="none" strike="noStrike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 </a:t>
                      </a:r>
                      <a:r>
                        <a:rPr lang="en-US" sz="1800" u="none" strike="noStrike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Moody’s, «</a:t>
                      </a:r>
                      <a:r>
                        <a:rPr lang="ru-RU" sz="1800" u="none" strike="noStrike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Эксперт-РА» и пр.) Информацию о рейтингах можно найти</a:t>
                      </a:r>
                    </a:p>
                    <a:p>
                      <a:r>
                        <a:rPr lang="ru-RU" sz="1800" u="none" strike="noStrike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 сайте </a:t>
                      </a:r>
                      <a:r>
                        <a:rPr lang="en-US" sz="1800" b="0" u="sng" strike="noStrike" kern="1200" baseline="0" dirty="0" smtClean="0">
                          <a:solidFill>
                            <a:srgbClr val="2203D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www.banki.ru/banks/ratings</a:t>
                      </a:r>
                      <a:endParaRPr lang="ru-RU" sz="1800" b="0" i="0" u="sng" dirty="0">
                        <a:solidFill>
                          <a:srgbClr val="2203D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40746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8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Положительные ОТЗЫВЫ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8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клиентов</a:t>
                      </a:r>
                      <a:endParaRPr lang="ru-RU" sz="1800" b="1" i="0" kern="1200" dirty="0">
                        <a:solidFill>
                          <a:srgbClr val="00909B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none" strike="noStrike" kern="12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Отзывы, мнения, жалобы клиентов и «народные рейтинги» банков можно найти на специализированных интернет-сайтах, например </a:t>
                      </a:r>
                      <a:r>
                        <a:rPr lang="en-US" sz="1800" u="sng" strike="noStrike" kern="1200" baseline="0" dirty="0" smtClean="0">
                          <a:solidFill>
                            <a:srgbClr val="2203D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www.banki.ru/services/responses</a:t>
                      </a:r>
                      <a:endParaRPr lang="ru-RU" sz="1800" b="0" i="0" u="sng" dirty="0">
                        <a:solidFill>
                          <a:srgbClr val="2203DF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ФИНАНСОВАЯ ГРАМОТНОСТЬ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idx="10"/>
          </p:nvPr>
        </p:nvSpPr>
        <p:spPr>
          <a:xfrm>
            <a:off x="534432" y="1639476"/>
            <a:ext cx="9619774" cy="8625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909B"/>
                </a:solidFill>
              </a:rPr>
              <a:t>КУДА ОБРАЩАТЬСЯ В СЛОЖНЫХ СИТУАЦИЯХ</a:t>
            </a:r>
            <a:endParaRPr lang="ru-RU" sz="2000" dirty="0">
              <a:solidFill>
                <a:srgbClr val="00909B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64831" y="2320051"/>
            <a:ext cx="1335033" cy="1016703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2762250" y="2320051"/>
            <a:ext cx="3640382" cy="10167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0" numCol="1" spcCol="1270" anchor="t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ts val="30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Роспотребнадзор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666750">
              <a:lnSpc>
                <a:spcPct val="90000"/>
              </a:lnSpc>
              <a:spcBef>
                <a:spcPts val="300"/>
              </a:spcBef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www.rospotrebnadzor.ru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63139" y="4389280"/>
            <a:ext cx="970068" cy="1020725"/>
          </a:xfrm>
          <a:prstGeom prst="roundRect">
            <a:avLst>
              <a:gd name="adj" fmla="val 24253"/>
            </a:avLst>
          </a:prstGeom>
          <a:blipFill rotWithShape="1">
            <a:blip r:embed="rId4"/>
            <a:srcRect/>
            <a:stretch>
              <a:fillRect l="-91746" t="-15179" r="-89166" b="-14145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1294217" y="3304030"/>
            <a:ext cx="838990" cy="727026"/>
          </a:xfrm>
          <a:prstGeom prst="round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Прямоугольник 25"/>
          <p:cNvSpPr/>
          <p:nvPr/>
        </p:nvSpPr>
        <p:spPr>
          <a:xfrm>
            <a:off x="2762250" y="3305513"/>
            <a:ext cx="2882903" cy="7255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0" numCol="1" spcCol="1270" anchor="t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ts val="300"/>
              </a:spcBef>
            </a:pPr>
            <a:r>
              <a:rPr lang="ru-RU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FreeSetC"/>
              </a:rPr>
              <a:t>Банк России</a:t>
            </a:r>
          </a:p>
          <a:p>
            <a:pPr defTabSz="666750">
              <a:lnSpc>
                <a:spcPct val="90000"/>
              </a:lnSpc>
              <a:spcBef>
                <a:spcPts val="300"/>
              </a:spcBef>
            </a:pPr>
            <a:r>
              <a:rPr lang="ru-RU" u="sng" dirty="0" smtClean="0">
                <a:latin typeface="FreeSetC"/>
                <a:hlinkClick r:id="rId6"/>
              </a:rPr>
              <a:t>www.cbr.ru</a:t>
            </a:r>
            <a:endParaRPr lang="ru-RU" dirty="0">
              <a:latin typeface="FreeSetC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63139" y="5432492"/>
            <a:ext cx="1035607" cy="952265"/>
          </a:xfrm>
          <a:prstGeom prst="round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Прямоугольник 27"/>
          <p:cNvSpPr/>
          <p:nvPr/>
        </p:nvSpPr>
        <p:spPr>
          <a:xfrm>
            <a:off x="2762250" y="5478372"/>
            <a:ext cx="4973060" cy="6517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0" numCol="1" spcCol="1270" anchor="t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ts val="30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Федеральная антимонопольная служба России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666750">
              <a:lnSpc>
                <a:spcPct val="90000"/>
              </a:lnSpc>
              <a:spcBef>
                <a:spcPts val="300"/>
              </a:spcBef>
            </a:pPr>
            <a:r>
              <a:rPr lang="ru-RU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8"/>
              </a:rPr>
              <a:t>www.fas.gov.ru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62250" y="4389280"/>
            <a:ext cx="6744136" cy="10890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0" numCol="1" spcCol="1270" anchor="t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ts val="300"/>
              </a:spcBef>
            </a:pPr>
            <a:r>
              <a:rPr lang="ru-RU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Агентство по страхованию вкладов</a:t>
            </a:r>
            <a:endParaRPr lang="ru-RU" b="1" u="sng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  <a:hlinkClick r:id="rId9"/>
            </a:endParaRPr>
          </a:p>
          <a:p>
            <a:pPr defTabSz="666750">
              <a:lnSpc>
                <a:spcPct val="90000"/>
              </a:lnSpc>
              <a:spcBef>
                <a:spcPts val="300"/>
              </a:spcBef>
            </a:pPr>
            <a:r>
              <a:rPr lang="en-US" u="sng" dirty="0"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www</a:t>
            </a:r>
            <a:r>
              <a:rPr lang="ru-RU" u="sng" dirty="0"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.</a:t>
            </a:r>
            <a:r>
              <a:rPr lang="en-US" u="sng" dirty="0" err="1"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asv</a:t>
            </a:r>
            <a:r>
              <a:rPr lang="ru-RU" u="sng" dirty="0"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.</a:t>
            </a:r>
            <a:r>
              <a:rPr lang="en-US" u="sng" dirty="0"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org</a:t>
            </a:r>
            <a:r>
              <a:rPr lang="ru-RU" u="sng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.</a:t>
            </a:r>
            <a:r>
              <a:rPr lang="en-US" u="sng" dirty="0" err="1" smtClean="0">
                <a:latin typeface="Tahoma" pitchFamily="34" charset="0"/>
                <a:ea typeface="Tahoma" pitchFamily="34" charset="0"/>
                <a:cs typeface="Tahoma" pitchFamily="34" charset="0"/>
                <a:hlinkClick r:id="rId9"/>
              </a:rPr>
              <a:t>ru</a:t>
            </a:r>
            <a:endParaRPr lang="en-US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ФИНАНСОВАЯ ГРАМОТНОСТЬ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idx="10"/>
          </p:nvPr>
        </p:nvSpPr>
        <p:spPr>
          <a:xfrm>
            <a:off x="534432" y="1639476"/>
            <a:ext cx="9619774" cy="8625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909B"/>
                </a:solidFill>
              </a:rPr>
              <a:t>ПОЛЕЗНЫЕ ССЫЛКИ</a:t>
            </a:r>
            <a:endParaRPr lang="ru-RU" sz="2000" dirty="0">
              <a:solidFill>
                <a:srgbClr val="00909B"/>
              </a:solidFill>
            </a:endParaRPr>
          </a:p>
        </p:txBody>
      </p:sp>
      <p:graphicFrame>
        <p:nvGraphicFramePr>
          <p:cNvPr id="13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93047984"/>
              </p:ext>
            </p:extLst>
          </p:nvPr>
        </p:nvGraphicFramePr>
        <p:xfrm>
          <a:off x="952500" y="2501994"/>
          <a:ext cx="8953500" cy="3917855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4251266"/>
                <a:gridCol w="4702234"/>
              </a:tblGrid>
              <a:tr h="1403310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0909B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Хочумогузнаю.рф</a:t>
                      </a:r>
                      <a:endParaRPr lang="ru-RU" sz="2000" b="1" i="0" dirty="0">
                        <a:solidFill>
                          <a:srgbClr val="00909B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сайт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конкурса плакатов и видеороликов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на тему прав потребителей финансовых услуг</a:t>
                      </a:r>
                    </a:p>
                  </a:txBody>
                  <a:tcPr/>
                </a:tc>
              </a:tr>
              <a:tr h="138596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909B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Хочу Могу Знаю!</a:t>
                      </a:r>
                      <a:endParaRPr lang="ru-RU" sz="2000" b="1" i="0" dirty="0">
                        <a:solidFill>
                          <a:srgbClr val="00909B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канал на </a:t>
                      </a:r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YouTube </a:t>
                      </a:r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 </a:t>
                      </a:r>
                      <a:r>
                        <a:rPr lang="ru-RU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образовательными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роликами по финансовой грамотности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128576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2000" kern="1200" dirty="0" smtClean="0">
                          <a:solidFill>
                            <a:srgbClr val="00909B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Дружи с финансами</a:t>
                      </a:r>
                      <a:endParaRPr lang="ru-RU" sz="2000" b="1" i="0" kern="1200" dirty="0">
                        <a:solidFill>
                          <a:srgbClr val="00909B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группы </a:t>
                      </a:r>
                      <a:r>
                        <a:rPr lang="ru-RU" sz="1800" b="1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ВКонтакте</a:t>
                      </a:r>
                      <a:r>
                        <a:rPr lang="ru-RU" sz="18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и </a:t>
                      </a:r>
                      <a:r>
                        <a:rPr lang="en-US" sz="18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Facebook</a:t>
                      </a:r>
                      <a:r>
                        <a:rPr lang="ru-RU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 посвященные проекту Минфина России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«БАНКОВСКИЕ УСЛУГИ»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idx="10"/>
          </p:nvPr>
        </p:nvSpPr>
        <p:spPr>
          <a:xfrm>
            <a:off x="534432" y="1991360"/>
            <a:ext cx="8884168" cy="8625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909B"/>
                </a:solidFill>
              </a:rPr>
              <a:t>ЦЕЛЬ – ВЫПОЛНИТЬ ИНДИВИДУАЛЬНОЕ ЗАДАНИЕ И</a:t>
            </a:r>
          </a:p>
          <a:p>
            <a:pPr>
              <a:buNone/>
            </a:pPr>
            <a:r>
              <a:rPr lang="ru-RU" sz="2000" dirty="0" smtClean="0">
                <a:solidFill>
                  <a:srgbClr val="00909B"/>
                </a:solidFill>
              </a:rPr>
              <a:t>ЗАКЛЮЧИТЬ СООТВЕТСТВУЮЩИЙ ДОГОВОР</a:t>
            </a:r>
            <a:endParaRPr lang="ru-RU" sz="2000" dirty="0">
              <a:solidFill>
                <a:srgbClr val="00909B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800100" y="3208243"/>
            <a:ext cx="8040914" cy="2515736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Clr>
                <a:srgbClr val="00909B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Делимся на финансистов и клиентов</a:t>
            </a:r>
          </a:p>
          <a:p>
            <a:pPr marL="285750" indent="-285750">
              <a:lnSpc>
                <a:spcPct val="150000"/>
              </a:lnSpc>
              <a:buClr>
                <a:srgbClr val="00909B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Читаем внимательно индивидуальное задание</a:t>
            </a:r>
          </a:p>
          <a:p>
            <a:pPr marL="285750" indent="-285750">
              <a:lnSpc>
                <a:spcPct val="150000"/>
              </a:lnSpc>
              <a:buClr>
                <a:srgbClr val="00909B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Изучаем варианты!</a:t>
            </a:r>
          </a:p>
          <a:p>
            <a:pPr marL="285750" indent="-285750">
              <a:lnSpc>
                <a:spcPct val="150000"/>
              </a:lnSpc>
              <a:buClr>
                <a:srgbClr val="00909B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Подходим к Ведущему для регистрации сделки</a:t>
            </a:r>
          </a:p>
          <a:p>
            <a:pPr marL="285750" indent="-285750">
              <a:lnSpc>
                <a:spcPct val="150000"/>
              </a:lnSpc>
              <a:buClr>
                <a:srgbClr val="00909B"/>
              </a:buClr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БАНКИ: ЧТО ОНИ ДЕЛАЮТ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6" name="Содержимое 9"/>
          <p:cNvSpPr>
            <a:spLocks noGrp="1"/>
          </p:cNvSpPr>
          <p:nvPr>
            <p:ph idx="10"/>
          </p:nvPr>
        </p:nvSpPr>
        <p:spPr>
          <a:xfrm>
            <a:off x="534432" y="1639476"/>
            <a:ext cx="9619774" cy="862519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909B"/>
                </a:solidFill>
              </a:rPr>
              <a:t>ЗАЧЕМ НУЖНЫ БАНКИ?</a:t>
            </a:r>
            <a:endParaRPr lang="ru-RU" sz="2000" dirty="0">
              <a:solidFill>
                <a:srgbClr val="00909B"/>
              </a:solidFill>
            </a:endParaRPr>
          </a:p>
        </p:txBody>
      </p:sp>
      <p:pic>
        <p:nvPicPr>
          <p:cNvPr id="11" name="Рисунок 10" descr="ban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2" r="1222"/>
          <a:stretch>
            <a:fillRect/>
          </a:stretch>
        </p:blipFill>
        <p:spPr>
          <a:xfrm>
            <a:off x="773075" y="2501995"/>
            <a:ext cx="3592389" cy="3458538"/>
          </a:xfrm>
          <a:prstGeom prst="rect">
            <a:avLst/>
          </a:prstGeom>
        </p:spPr>
      </p:pic>
      <p:sp>
        <p:nvSpPr>
          <p:cNvPr id="13" name="Содержимое 6"/>
          <p:cNvSpPr>
            <a:spLocks noGrp="1"/>
          </p:cNvSpPr>
          <p:nvPr>
            <p:ph sz="half" idx="4294967295"/>
          </p:nvPr>
        </p:nvSpPr>
        <p:spPr>
          <a:xfrm>
            <a:off x="773075" y="5960533"/>
            <a:ext cx="4014078" cy="89365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Меняла </a:t>
            </a:r>
            <a:r>
              <a:rPr lang="ru-RU" sz="1200" dirty="0"/>
              <a:t>с женой</a:t>
            </a:r>
          </a:p>
          <a:p>
            <a:pPr>
              <a:buNone/>
            </a:pPr>
            <a:r>
              <a:rPr lang="ru-RU" sz="1200" dirty="0"/>
              <a:t>Квентин </a:t>
            </a:r>
            <a:r>
              <a:rPr lang="ru-RU" sz="1200" dirty="0" err="1" smtClean="0"/>
              <a:t>Массейс</a:t>
            </a:r>
            <a:r>
              <a:rPr lang="ru-RU" sz="1200" dirty="0" smtClean="0"/>
              <a:t>, ок.1514г.</a:t>
            </a:r>
            <a:r>
              <a:rPr lang="en-US" sz="1200" dirty="0"/>
              <a:t>,</a:t>
            </a:r>
            <a:r>
              <a:rPr lang="ru-RU" sz="1200" dirty="0" smtClean="0"/>
              <a:t> </a:t>
            </a:r>
            <a:r>
              <a:rPr lang="ru-RU" sz="1200" dirty="0"/>
              <a:t>Париж, </a:t>
            </a:r>
            <a:r>
              <a:rPr lang="ru-RU" sz="1200" dirty="0" smtClean="0"/>
              <a:t>Лувр</a:t>
            </a:r>
            <a:endParaRPr lang="ru-RU" sz="1200" dirty="0"/>
          </a:p>
        </p:txBody>
      </p:sp>
      <p:sp>
        <p:nvSpPr>
          <p:cNvPr id="20" name="Содержимое 2"/>
          <p:cNvSpPr>
            <a:spLocks noGrp="1"/>
          </p:cNvSpPr>
          <p:nvPr>
            <p:ph sz="half" idx="4294967295"/>
          </p:nvPr>
        </p:nvSpPr>
        <p:spPr>
          <a:xfrm>
            <a:off x="5117432" y="2501995"/>
            <a:ext cx="4301168" cy="43521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909B"/>
                </a:solidFill>
              </a:rPr>
              <a:t>Банк</a:t>
            </a:r>
            <a:r>
              <a:rPr lang="ru-RU" sz="2000" dirty="0">
                <a:solidFill>
                  <a:srgbClr val="349737"/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финансовая организация, предоставляющая финансовые услуги людям и организациям</a:t>
            </a:r>
          </a:p>
          <a:p>
            <a:pPr lvl="0"/>
            <a:endParaRPr lang="ru-RU" sz="2000" b="1" dirty="0" smtClean="0">
              <a:solidFill>
                <a:srgbClr val="349737"/>
              </a:solidFill>
            </a:endParaRPr>
          </a:p>
          <a:p>
            <a:pPr lvl="0"/>
            <a:r>
              <a:rPr lang="en-US" sz="2000" b="1" dirty="0" smtClean="0">
                <a:solidFill>
                  <a:srgbClr val="00909B"/>
                </a:solidFill>
              </a:rPr>
              <a:t>B</a:t>
            </a:r>
            <a:r>
              <a:rPr lang="ru-RU" sz="2000" b="1" dirty="0" err="1" smtClean="0">
                <a:solidFill>
                  <a:srgbClr val="00909B"/>
                </a:solidFill>
              </a:rPr>
              <a:t>anco</a:t>
            </a:r>
            <a:r>
              <a:rPr lang="ru-RU" sz="2000" dirty="0" smtClean="0">
                <a:solidFill>
                  <a:srgbClr val="00909B"/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(итал.) –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скамья, на которой менялы раскладывали монеты</a:t>
            </a:r>
          </a:p>
          <a:p>
            <a:pPr lvl="0"/>
            <a:endParaRPr lang="ru-RU" sz="1200" dirty="0">
              <a:solidFill>
                <a:prstClr val="black"/>
              </a:solidFill>
            </a:endParaRPr>
          </a:p>
          <a:p>
            <a:pPr lvl="0">
              <a:buClr>
                <a:srgbClr val="00909B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функции банков: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Clr>
                <a:srgbClr val="00909B"/>
              </a:buClr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принимают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srgbClr val="00909B"/>
                </a:solidFill>
              </a:rPr>
              <a:t>вклады</a:t>
            </a:r>
            <a:endParaRPr lang="en-US" sz="2000" dirty="0">
              <a:solidFill>
                <a:srgbClr val="00909B"/>
              </a:solidFill>
            </a:endParaRPr>
          </a:p>
          <a:p>
            <a:pPr marL="342900" lvl="0" indent="-342900">
              <a:buClr>
                <a:srgbClr val="00909B"/>
              </a:buClr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выдают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srgbClr val="00909B"/>
                </a:solidFill>
              </a:rPr>
              <a:t>кредиты</a:t>
            </a:r>
            <a:endParaRPr lang="en-US" sz="2000" dirty="0">
              <a:solidFill>
                <a:srgbClr val="00909B"/>
              </a:solidFill>
            </a:endParaRPr>
          </a:p>
          <a:p>
            <a:pPr marL="342900" lvl="0" indent="-342900">
              <a:buClr>
                <a:srgbClr val="00909B"/>
              </a:buClr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помогают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делать </a:t>
            </a:r>
            <a:r>
              <a:rPr lang="ru-RU" sz="2000" b="1" dirty="0">
                <a:solidFill>
                  <a:srgbClr val="00909B"/>
                </a:solidFill>
              </a:rPr>
              <a:t>платежи</a:t>
            </a:r>
          </a:p>
        </p:txBody>
      </p:sp>
    </p:spTree>
    <p:extLst>
      <p:ext uri="{BB962C8B-B14F-4D97-AF65-F5344CB8AC3E}">
        <p14:creationId xmlns="" xmlns:p14="http://schemas.microsoft.com/office/powerpoint/2010/main" val="1519788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9592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БАНКИ: ЧТО ОНИ ДЕЛАЮТ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0"/>
          </p:nvPr>
        </p:nvSpPr>
        <p:spPr>
          <a:xfrm>
            <a:off x="534432" y="1668380"/>
            <a:ext cx="9680736" cy="529388"/>
          </a:xfrm>
        </p:spPr>
        <p:txBody>
          <a:bodyPr/>
          <a:lstStyle/>
          <a:p>
            <a:r>
              <a:rPr lang="ru-RU" dirty="0" smtClean="0"/>
              <a:t>С КАКОГО ВОЗРАСТА МОЖНО ПОЛЬЗОВАТЬСЯ УСЛУГАМИ БАНКОВ?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2" descr="rebenok_deng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425" y="2835630"/>
            <a:ext cx="3883143" cy="2656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84421" y="2501900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909B"/>
                </a:solidFill>
              </a:rPr>
              <a:t>?</a:t>
            </a:r>
            <a:endParaRPr lang="ru-RU" sz="9600" b="1" dirty="0">
              <a:solidFill>
                <a:srgbClr val="00909B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73292" y="2835629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909B"/>
                </a:solidFill>
              </a:rPr>
              <a:t>?</a:t>
            </a:r>
            <a:endParaRPr lang="ru-RU" sz="9600" b="1" dirty="0">
              <a:solidFill>
                <a:srgbClr val="00909B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62088" y="5101389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909B"/>
                </a:solidFill>
              </a:rPr>
              <a:t>?</a:t>
            </a:r>
            <a:endParaRPr lang="ru-RU" sz="9600" b="1" dirty="0">
              <a:solidFill>
                <a:srgbClr val="00909B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95624" y="5101389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909B"/>
                </a:solidFill>
              </a:rPr>
              <a:t>?</a:t>
            </a:r>
            <a:endParaRPr lang="ru-RU" sz="9600" b="1" dirty="0">
              <a:solidFill>
                <a:srgbClr val="00909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902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БАНКИ: ЧТО ОНИ ДЕЛАЮТ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0"/>
          </p:nvPr>
        </p:nvSpPr>
        <p:spPr>
          <a:xfrm>
            <a:off x="534432" y="1668380"/>
            <a:ext cx="9680736" cy="529388"/>
          </a:xfrm>
        </p:spPr>
        <p:txBody>
          <a:bodyPr/>
          <a:lstStyle/>
          <a:p>
            <a:r>
              <a:rPr lang="ru-RU" dirty="0" smtClean="0"/>
              <a:t>С КАКОГО ВОЗРАСТА МОЖНО ПОЛЬЗОВАТЬСЯ УСЛУГАМИ БАНКОВ?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8" name="Picture 6" descr="Фото подростка с деньгам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61" r="15105"/>
          <a:stretch/>
        </p:blipFill>
        <p:spPr bwMode="auto">
          <a:xfrm>
            <a:off x="4324129" y="3456137"/>
            <a:ext cx="2066795" cy="1777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Фото ребенка с мам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28" y="3456137"/>
            <a:ext cx="2493036" cy="1653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умная девуш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90" y="3101370"/>
            <a:ext cx="1425919" cy="2131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одержимое 2"/>
          <p:cNvSpPr>
            <a:spLocks noGrp="1"/>
          </p:cNvSpPr>
          <p:nvPr>
            <p:ph sz="half" idx="4294967295"/>
          </p:nvPr>
        </p:nvSpPr>
        <p:spPr>
          <a:xfrm>
            <a:off x="1143744" y="2464855"/>
            <a:ext cx="1447056" cy="592317"/>
          </a:xfrm>
          <a:prstGeom prst="ellipse">
            <a:avLst/>
          </a:prstGeom>
          <a:ln w="38100">
            <a:solidFill>
              <a:srgbClr val="00909B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909B"/>
                </a:solidFill>
              </a:rPr>
              <a:t>6+</a:t>
            </a:r>
            <a:endParaRPr lang="ru-RU" sz="2000" b="1" dirty="0">
              <a:solidFill>
                <a:srgbClr val="00909B"/>
              </a:solidFill>
            </a:endParaRPr>
          </a:p>
        </p:txBody>
      </p:sp>
      <p:sp>
        <p:nvSpPr>
          <p:cNvPr id="22" name="Содержимое 2"/>
          <p:cNvSpPr>
            <a:spLocks noGrp="1"/>
          </p:cNvSpPr>
          <p:nvPr>
            <p:ph sz="half" idx="4294967295"/>
          </p:nvPr>
        </p:nvSpPr>
        <p:spPr>
          <a:xfrm>
            <a:off x="4324129" y="5490553"/>
            <a:ext cx="1921656" cy="12011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Clr>
                <a:srgbClr val="00909B"/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личная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дебетовая карта</a:t>
            </a:r>
          </a:p>
          <a:p>
            <a:pPr marL="342900" indent="-342900">
              <a:buClr>
                <a:srgbClr val="00909B"/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вклады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48928" y="5490553"/>
            <a:ext cx="2493036" cy="12011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Clr>
                <a:srgbClr val="00909B"/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карта, дополнительная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родительской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Содержимое 2"/>
          <p:cNvSpPr>
            <a:spLocks noGrp="1"/>
          </p:cNvSpPr>
          <p:nvPr>
            <p:ph sz="half" idx="4294967295"/>
          </p:nvPr>
        </p:nvSpPr>
        <p:spPr>
          <a:xfrm>
            <a:off x="7756964" y="5490553"/>
            <a:ext cx="2110936" cy="12011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Clr>
                <a:srgbClr val="00909B"/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кредиты</a:t>
            </a:r>
          </a:p>
          <a:p>
            <a:pPr marL="342900" indent="-342900">
              <a:buClr>
                <a:srgbClr val="00909B"/>
              </a:buClr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личная кредитная карта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52950" y="2464855"/>
            <a:ext cx="1447800" cy="592317"/>
          </a:xfrm>
          <a:prstGeom prst="ellipse">
            <a:avLst/>
          </a:prstGeom>
          <a:ln w="38100">
            <a:solidFill>
              <a:srgbClr val="00909B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909B"/>
                </a:solidFill>
              </a:rPr>
              <a:t>14+</a:t>
            </a:r>
            <a:endParaRPr lang="ru-RU" sz="2000" b="1" dirty="0">
              <a:solidFill>
                <a:srgbClr val="00909B"/>
              </a:solidFill>
            </a:endParaRPr>
          </a:p>
        </p:txBody>
      </p:sp>
      <p:sp>
        <p:nvSpPr>
          <p:cNvPr id="26" name="Содержимое 2"/>
          <p:cNvSpPr>
            <a:spLocks noGrp="1"/>
          </p:cNvSpPr>
          <p:nvPr>
            <p:ph sz="half" idx="4294967295"/>
          </p:nvPr>
        </p:nvSpPr>
        <p:spPr>
          <a:xfrm>
            <a:off x="7756964" y="2464855"/>
            <a:ext cx="1471345" cy="592317"/>
          </a:xfrm>
          <a:prstGeom prst="ellipse">
            <a:avLst/>
          </a:prstGeom>
          <a:ln w="38100">
            <a:solidFill>
              <a:srgbClr val="00909B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909B"/>
                </a:solidFill>
              </a:rPr>
              <a:t>18+</a:t>
            </a:r>
            <a:endParaRPr lang="ru-RU" sz="2000" b="1" dirty="0">
              <a:solidFill>
                <a:srgbClr val="00909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902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ВКЛАДЫ: ЧТО ОНИ ДАЮТ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0"/>
          </p:nvPr>
        </p:nvSpPr>
        <p:spPr>
          <a:xfrm>
            <a:off x="534432" y="1668380"/>
            <a:ext cx="9680736" cy="529388"/>
          </a:xfrm>
        </p:spPr>
        <p:txBody>
          <a:bodyPr/>
          <a:lstStyle/>
          <a:p>
            <a:r>
              <a:rPr lang="ru-RU" dirty="0" smtClean="0"/>
              <a:t>ЗАЧЕМ ДЕЛАТЬ ВКЛАДЫ ?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9" name="Содержимое 2"/>
          <p:cNvSpPr>
            <a:spLocks noGrp="1"/>
          </p:cNvSpPr>
          <p:nvPr>
            <p:ph sz="half" idx="4294967295"/>
          </p:nvPr>
        </p:nvSpPr>
        <p:spPr>
          <a:xfrm>
            <a:off x="6273800" y="2272243"/>
            <a:ext cx="3605696" cy="368829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0909B"/>
              </a:buClr>
            </a:pPr>
            <a:r>
              <a:rPr lang="ru-RU" sz="2000" b="1" dirty="0">
                <a:solidFill>
                  <a:srgbClr val="00909B"/>
                </a:solidFill>
              </a:rPr>
              <a:t>Вклад</a:t>
            </a:r>
            <a:r>
              <a:rPr lang="ru-RU" sz="2000" dirty="0">
                <a:solidFill>
                  <a:srgbClr val="00909B"/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деньги, которые вкладчик временно передает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банку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909B"/>
              </a:buClr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909B"/>
              </a:buClr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Часто </a:t>
            </a:r>
            <a:r>
              <a:rPr lang="ru-RU" sz="2000" b="1" dirty="0">
                <a:solidFill>
                  <a:srgbClr val="00909B"/>
                </a:solidFill>
              </a:rPr>
              <a:t>удобнее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держать деньги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банке,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чем в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кошельке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909B"/>
              </a:buClr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909B"/>
              </a:buClr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использование денег вкладчика банк платит ему</a:t>
            </a:r>
            <a:r>
              <a:rPr lang="ru-RU" sz="2000" dirty="0">
                <a:solidFill>
                  <a:srgbClr val="00909B"/>
                </a:solidFill>
              </a:rPr>
              <a:t> </a:t>
            </a:r>
            <a:r>
              <a:rPr lang="ru-RU" sz="2000" b="1" dirty="0" smtClean="0">
                <a:solidFill>
                  <a:srgbClr val="00909B"/>
                </a:solidFill>
              </a:rPr>
              <a:t>проценты</a:t>
            </a:r>
            <a:endParaRPr lang="ru-RU" sz="2000" dirty="0">
              <a:solidFill>
                <a:srgbClr val="00909B"/>
              </a:solidFill>
            </a:endParaRPr>
          </a:p>
        </p:txBody>
      </p:sp>
      <p:sp>
        <p:nvSpPr>
          <p:cNvPr id="50" name="Содержимое 6"/>
          <p:cNvSpPr>
            <a:spLocks noGrp="1"/>
          </p:cNvSpPr>
          <p:nvPr>
            <p:ph sz="half" idx="4294967295"/>
          </p:nvPr>
        </p:nvSpPr>
        <p:spPr>
          <a:xfrm>
            <a:off x="482600" y="5960533"/>
            <a:ext cx="5791200" cy="75831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0909B"/>
              </a:buClr>
            </a:pPr>
            <a:endParaRPr lang="ru-RU" sz="20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00909B"/>
              </a:buClr>
              <a:buNone/>
            </a:pP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Найдите на рисунке одну большую ошибку</a:t>
            </a:r>
            <a:endParaRPr lang="ru-RU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7" r="2117"/>
          <a:stretch>
            <a:fillRect/>
          </a:stretch>
        </p:blipFill>
        <p:spPr>
          <a:xfrm>
            <a:off x="482600" y="2272243"/>
            <a:ext cx="5308600" cy="3688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902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ВКЛАДЫ: ЧТО ОНИ ДАЮТ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0"/>
          </p:nvPr>
        </p:nvSpPr>
        <p:spPr>
          <a:xfrm>
            <a:off x="534432" y="1668380"/>
            <a:ext cx="9680736" cy="529388"/>
          </a:xfrm>
        </p:spPr>
        <p:txBody>
          <a:bodyPr/>
          <a:lstStyle/>
          <a:p>
            <a:r>
              <a:rPr lang="ru-RU" dirty="0" smtClean="0"/>
              <a:t>ЗАЧЕМ ДЕЛАЮТ ВКЛАДЫ: УДОБСТВО</a:t>
            </a:r>
          </a:p>
          <a:p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sz="half" idx="4294967295"/>
          </p:nvPr>
        </p:nvSpPr>
        <p:spPr>
          <a:xfrm>
            <a:off x="4895850" y="2231186"/>
            <a:ext cx="4522750" cy="13142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Clr>
                <a:srgbClr val="00909B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их нельзя потерять или где-то забыть;</a:t>
            </a:r>
          </a:p>
          <a:p>
            <a:pPr marL="342900" indent="-342900">
              <a:buClr>
                <a:srgbClr val="00909B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их не могут украсть или отнять;</a:t>
            </a:r>
          </a:p>
          <a:p>
            <a:pPr marL="342900" indent="-342900">
              <a:buClr>
                <a:srgbClr val="00909B"/>
              </a:buCl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им не страшны ни пожары, ни наводнения, ни ураганы…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одержимое 5"/>
          <p:cNvSpPr>
            <a:spLocks noGrp="1"/>
          </p:cNvSpPr>
          <p:nvPr>
            <p:ph sz="half" idx="4294967295"/>
          </p:nvPr>
        </p:nvSpPr>
        <p:spPr>
          <a:xfrm>
            <a:off x="959062" y="2231187"/>
            <a:ext cx="3212888" cy="13142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00909B"/>
              </a:buClr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Деньги в банке – совсем не то, что наличные: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http://cashgo.ru/content/personal/214/images/%D0%92%D0%B8%D0%B4%D1%8B%20%D0%B4%D0%B5%D0%BD%D0%B5%D0%B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741" y="4333404"/>
            <a:ext cx="6099781" cy="2393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902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ВКЛАДЫ: ЧТО ОНИ ДАЮТ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0"/>
          </p:nvPr>
        </p:nvSpPr>
        <p:spPr>
          <a:xfrm>
            <a:off x="534432" y="1726666"/>
            <a:ext cx="9680736" cy="529388"/>
          </a:xfrm>
        </p:spPr>
        <p:txBody>
          <a:bodyPr/>
          <a:lstStyle/>
          <a:p>
            <a:r>
              <a:rPr lang="ru-RU" dirty="0" smtClean="0"/>
              <a:t>ЗАЧЕМ ДЕЛАЮТ ВКЛАДЫ: ПРОЦЕНТЫ</a:t>
            </a:r>
          </a:p>
          <a:p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3" name="Содержимое 5"/>
          <p:cNvSpPr>
            <a:spLocks noGrp="1"/>
          </p:cNvSpPr>
          <p:nvPr>
            <p:ph sz="half" idx="4294967295"/>
          </p:nvPr>
        </p:nvSpPr>
        <p:spPr>
          <a:xfrm>
            <a:off x="6057150" y="3031455"/>
            <a:ext cx="4097056" cy="92529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0909B"/>
              </a:buClr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Деньги в банке растут!</a:t>
            </a:r>
          </a:p>
        </p:txBody>
      </p:sp>
      <p:pic>
        <p:nvPicPr>
          <p:cNvPr id="14" name="Picture 4" descr="Опыт поколений по банковским вклад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54" y="2264044"/>
            <a:ext cx="3865302" cy="21849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одержимое 5"/>
          <p:cNvSpPr>
            <a:spLocks noGrp="1"/>
          </p:cNvSpPr>
          <p:nvPr>
            <p:ph sz="half" idx="4294967295"/>
          </p:nvPr>
        </p:nvSpPr>
        <p:spPr>
          <a:xfrm>
            <a:off x="505693" y="5101728"/>
            <a:ext cx="4051793" cy="92529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0909B"/>
              </a:buClr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Чем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больше вклад, тем больше проценты</a:t>
            </a:r>
          </a:p>
        </p:txBody>
      </p:sp>
      <p:pic>
        <p:nvPicPr>
          <p:cNvPr id="16" name="Picture 6" descr="http://reliableplan.narod.ru/image/moneytree.gif">
            <a:hlinkClick r:id="rId3" tooltip="Как заработать деньги в интернете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55" y="4449014"/>
            <a:ext cx="1424540" cy="2136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Блок-схема: альтернативный процесс 16"/>
          <p:cNvSpPr/>
          <p:nvPr/>
        </p:nvSpPr>
        <p:spPr>
          <a:xfrm>
            <a:off x="6027067" y="5445953"/>
            <a:ext cx="850811" cy="868867"/>
          </a:xfrm>
          <a:prstGeom prst="flowChartAlternateProcess">
            <a:avLst/>
          </a:prstGeom>
          <a:solidFill>
            <a:srgbClr val="349737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 млн </a:t>
            </a:r>
            <a:r>
              <a:rPr lang="ru-RU" dirty="0" err="1" smtClean="0"/>
              <a:t>руб</a:t>
            </a:r>
            <a:endParaRPr lang="ru-RU" dirty="0"/>
          </a:p>
        </p:txBody>
      </p:sp>
      <p:sp>
        <p:nvSpPr>
          <p:cNvPr id="18" name="Содержимое 5"/>
          <p:cNvSpPr>
            <a:spLocks noGrp="1"/>
          </p:cNvSpPr>
          <p:nvPr>
            <p:ph sz="half" idx="4294967295"/>
          </p:nvPr>
        </p:nvSpPr>
        <p:spPr>
          <a:xfrm>
            <a:off x="7368642" y="5154448"/>
            <a:ext cx="2785564" cy="72593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00909B"/>
              </a:buClr>
              <a:buNone/>
            </a:pPr>
            <a:r>
              <a:rPr lang="ru-RU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10% годовых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7200" y="4289630"/>
            <a:ext cx="9397006" cy="45719"/>
          </a:xfrm>
          <a:prstGeom prst="rect">
            <a:avLst/>
          </a:prstGeom>
          <a:solidFill>
            <a:srgbClr val="00909B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902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звание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ВКЛАДЫ: ЧТО ОНИ ДАЮТ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0"/>
          </p:nvPr>
        </p:nvSpPr>
        <p:spPr>
          <a:xfrm>
            <a:off x="534432" y="1726666"/>
            <a:ext cx="9680736" cy="529388"/>
          </a:xfrm>
        </p:spPr>
        <p:txBody>
          <a:bodyPr/>
          <a:lstStyle/>
          <a:p>
            <a:r>
              <a:rPr lang="ru-RU" dirty="0" smtClean="0"/>
              <a:t>ЗАЧЕМ ДЕЛАЮТ ВКЛАДЫ:ПРОЦЕНТЫ</a:t>
            </a:r>
          </a:p>
          <a:p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1" name="Содержимое 5"/>
          <p:cNvSpPr>
            <a:spLocks noGrp="1"/>
          </p:cNvSpPr>
          <p:nvPr>
            <p:ph sz="half" idx="4294967295"/>
          </p:nvPr>
        </p:nvSpPr>
        <p:spPr>
          <a:xfrm>
            <a:off x="278296" y="2256054"/>
            <a:ext cx="7050302" cy="80887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Кот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Матроскин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пёс Шарик поспорили, кто из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них первый купит </a:t>
            </a:r>
            <a:r>
              <a:rPr lang="ru-RU" sz="2000" b="1" dirty="0" smtClean="0">
                <a:solidFill>
                  <a:srgbClr val="00909B"/>
                </a:solidFill>
              </a:rPr>
              <a:t>корову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за </a:t>
            </a:r>
            <a:r>
              <a:rPr lang="ru-RU" sz="2000" b="1" dirty="0" smtClean="0">
                <a:solidFill>
                  <a:srgbClr val="00909B"/>
                </a:solidFill>
              </a:rPr>
              <a:t>50 тысяч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</a:t>
            </a:r>
          </a:p>
        </p:txBody>
      </p:sp>
      <p:pic>
        <p:nvPicPr>
          <p:cNvPr id="12" name="Picture 2" descr="http://planetaua.net/uploads/posts/2013-03/1363530711_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40" t="53438" r="25231" b="12227"/>
          <a:stretch/>
        </p:blipFill>
        <p:spPr bwMode="auto">
          <a:xfrm>
            <a:off x="7118955" y="1991360"/>
            <a:ext cx="2299645" cy="1429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одержимое 2"/>
          <p:cNvSpPr>
            <a:spLocks noGrp="1"/>
          </p:cNvSpPr>
          <p:nvPr>
            <p:ph sz="half" idx="4294967295"/>
          </p:nvPr>
        </p:nvSpPr>
        <p:spPr>
          <a:xfrm>
            <a:off x="278296" y="4003616"/>
            <a:ext cx="3533741" cy="233679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909B"/>
                </a:solidFill>
              </a:rPr>
              <a:t>     Шарик</a:t>
            </a:r>
            <a:r>
              <a:rPr lang="ru-RU" sz="2000" dirty="0" smtClean="0">
                <a:solidFill>
                  <a:srgbClr val="00909B"/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откладывает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месяц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</a:t>
            </a:r>
            <a:r>
              <a:rPr lang="en-US" sz="2000" b="1" dirty="0">
                <a:solidFill>
                  <a:srgbClr val="00909B"/>
                </a:solidFill>
              </a:rPr>
              <a:t>1</a:t>
            </a:r>
            <a:r>
              <a:rPr lang="ru-RU" sz="2000" b="1" dirty="0" smtClean="0">
                <a:solidFill>
                  <a:srgbClr val="00909B"/>
                </a:solidFill>
              </a:rPr>
              <a:t>100</a:t>
            </a:r>
            <a:r>
              <a:rPr lang="ru-RU" sz="2000" dirty="0" smtClean="0">
                <a:solidFill>
                  <a:srgbClr val="00909B"/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рублей и хранит их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дома</a:t>
            </a:r>
          </a:p>
          <a:p>
            <a:pPr>
              <a:buNone/>
            </a:pPr>
            <a:r>
              <a:rPr lang="ru-RU" sz="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____________________________________________________________</a:t>
            </a:r>
            <a:endParaRPr lang="en-US" sz="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Шарику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понадобилось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копить </a:t>
            </a:r>
            <a:r>
              <a:rPr lang="en-US" sz="2000" b="1" dirty="0">
                <a:solidFill>
                  <a:srgbClr val="FF0000"/>
                </a:solidFill>
              </a:rPr>
              <a:t>3 </a:t>
            </a:r>
            <a:r>
              <a:rPr lang="ru-RU" sz="2000" b="1" dirty="0">
                <a:solidFill>
                  <a:srgbClr val="FF0000"/>
                </a:solidFill>
              </a:rPr>
              <a:t>года и 10 </a:t>
            </a:r>
            <a:r>
              <a:rPr lang="ru-RU" sz="2000" b="1" dirty="0" smtClean="0">
                <a:solidFill>
                  <a:srgbClr val="FF0000"/>
                </a:solidFill>
              </a:rPr>
              <a:t>месяцев.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6480313" y="4138862"/>
            <a:ext cx="3542576" cy="22015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1pPr>
            <a:lvl2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2pPr>
            <a:lvl3pPr marL="720000" indent="-36000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3pPr>
            <a:lvl4pPr marL="1440000" indent="-36000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+mj-lt"/>
              <a:buAutoNum type="arabicPeriod"/>
              <a:defRPr sz="16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4pPr>
            <a:lvl5pPr marL="1440000" indent="-36000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Lucida Grande"/>
              <a:buChar char="&gt;"/>
              <a:defRPr sz="16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err="1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Матроскин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откладывает в месяц по </a:t>
            </a:r>
            <a:r>
              <a:rPr lang="en-US" sz="1800" b="1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1800" b="1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000</a:t>
            </a:r>
            <a:r>
              <a:rPr lang="ru-RU" sz="1800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рублей и кладет их на банковский вклад. Ставка по его вкладу – </a:t>
            </a:r>
            <a:r>
              <a:rPr lang="ru-RU" sz="1800" b="1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10% годовых</a:t>
            </a:r>
            <a:r>
              <a:rPr lang="ru-RU" sz="1800" dirty="0" smtClean="0">
                <a:solidFill>
                  <a:srgbClr val="00909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r>
              <a:rPr lang="ru-RU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____________________________________________________________________</a:t>
            </a: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Матроскин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купил корову через</a:t>
            </a:r>
          </a:p>
          <a:p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ru-RU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 и 6</a:t>
            </a:r>
            <a:r>
              <a:rPr lang="ru-RU" sz="18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месяцев.</a:t>
            </a:r>
            <a:endParaRPr lang="ru-RU" sz="1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21" name="Picture 4" descr="http://dro1d.ru/files/sources/24/src_5338183d1673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350" t="28762" r="17655" b="5759"/>
          <a:stretch/>
        </p:blipFill>
        <p:spPr bwMode="auto">
          <a:xfrm>
            <a:off x="4070456" y="4138862"/>
            <a:ext cx="2086946" cy="23162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 flipV="1">
            <a:off x="876300" y="3724611"/>
            <a:ext cx="8890452" cy="45719"/>
          </a:xfrm>
          <a:prstGeom prst="rect">
            <a:avLst/>
          </a:prstGeom>
          <a:solidFill>
            <a:srgbClr val="00909B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9022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1419</Words>
  <Application>Microsoft Office PowerPoint</Application>
  <PresentationFormat>Произвольный</PresentationFormat>
  <Paragraphs>293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БАНКИ : ВКЛАДЫ И КРЕДИТЫ</vt:lpstr>
      <vt:lpstr>БАНКИ: ЧТО ОНИ ДЕЛАЮТ</vt:lpstr>
      <vt:lpstr>БАНКИ: ЧТО ОНИ ДЕЛАЮТ</vt:lpstr>
      <vt:lpstr>БАНКИ: ЧТО ОНИ ДЕЛАЮТ</vt:lpstr>
      <vt:lpstr>БАНКИ: ЧТО ОНИ ДЕЛАЮТ</vt:lpstr>
      <vt:lpstr>ВКЛАДЫ: ЧТО ОНИ ДАЮТ</vt:lpstr>
      <vt:lpstr>ВКЛАДЫ: ЧТО ОНИ ДАЮТ</vt:lpstr>
      <vt:lpstr>ВКЛАДЫ: ЧТО ОНИ ДАЮТ</vt:lpstr>
      <vt:lpstr>ВКЛАДЫ: ЧТО ОНИ ДАЮТ</vt:lpstr>
      <vt:lpstr>ВКЛАДЫ: ЧТО ОНИ ДАЮТ</vt:lpstr>
      <vt:lpstr>ВКЛАДЫ: КАК НЕ ПРОИГРАТЬ</vt:lpstr>
      <vt:lpstr>ВКЛАДЫ: КАК НЕ ПРОИГРАТЬ</vt:lpstr>
      <vt:lpstr>ВКЛАДЫ: КАК НЕ ПРОИГРАТЬ</vt:lpstr>
      <vt:lpstr>ИГРА «БАНКОВСКИЕ ВКЛАДЫ»</vt:lpstr>
      <vt:lpstr>         ЧЕМ БАНКОВСКИЕ УСЛУГИ МОГУТ БЫТЬ НАМ ПОЛЕЗНЫ?</vt:lpstr>
      <vt:lpstr>КРЕДИТЫ: В ЧЕМ СУТЬ </vt:lpstr>
      <vt:lpstr>КРЕДИТЫ: В ЧЕМ СУТЬ </vt:lpstr>
      <vt:lpstr>КРЕДИТЫ В ЧЕМ СУТЬ</vt:lpstr>
      <vt:lpstr>КРЕДИТЫ В ЧЕМ СУТЬ</vt:lpstr>
      <vt:lpstr>КРЕДИТЫ: КАК ПОЛЬЗОВАТЬСЯ</vt:lpstr>
      <vt:lpstr>КРЕДИТЫ: КАК ПОЛЬЗОВАТЬСЯ</vt:lpstr>
      <vt:lpstr>КРЕДИТЫ: КАК ПОЛЬЗОВАТЬСЯ</vt:lpstr>
      <vt:lpstr>КРЕДИТЫ: КАК ПОЛЬЗОВАТЬСЯ</vt:lpstr>
      <vt:lpstr>КРЕДИТЫ: КАК ПОЛЬЗОВАТЬСЯ</vt:lpstr>
      <vt:lpstr>КРЕДИТЫ: КАК ПОЛЬЗОВАТЬСЯ</vt:lpstr>
      <vt:lpstr>БАНКИ: КАК ВЫБРАТЬ НАДЕЖНЫЙ </vt:lpstr>
      <vt:lpstr>ФИНАНСОВАЯ ГРАМОТНОСТЬ </vt:lpstr>
      <vt:lpstr>ФИНАНСОВАЯ ГРАМОТНОСТЬ </vt:lpstr>
      <vt:lpstr>ИГРА «БАНКОВСКИЕ УСЛУГИ» </vt:lpstr>
      <vt:lpstr>Слайд 30</vt:lpstr>
    </vt:vector>
  </TitlesOfParts>
  <Company>spn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Мария</cp:lastModifiedBy>
  <cp:revision>112</cp:revision>
  <dcterms:created xsi:type="dcterms:W3CDTF">2015-08-28T08:18:34Z</dcterms:created>
  <dcterms:modified xsi:type="dcterms:W3CDTF">2018-03-07T09:24:24Z</dcterms:modified>
</cp:coreProperties>
</file>