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18288000" cy="10287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sz="quarter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0" name="Уровень текста 1…"/>
          <p:cNvSpPr txBox="1"/>
          <p:nvPr>
            <p:ph type="body" sz="quarter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9" name="Уровень текста 1…"/>
          <p:cNvSpPr txBox="1"/>
          <p:nvPr>
            <p:ph type="body" sz="quarter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8" name="Уровень текста 1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4645025" y="1535111"/>
            <a:ext cx="4041775" cy="639765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/>
          <p:nvPr>
            <p:ph type="title"/>
          </p:nvPr>
        </p:nvSpPr>
        <p:spPr>
          <a:xfrm>
            <a:off x="457200" y="273050"/>
            <a:ext cx="3008315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sz="quarter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457198" y="1435100"/>
            <a:ext cx="3008316" cy="469106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/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83" name="Picture Placeholder 2"/>
          <p:cNvSpPr/>
          <p:nvPr>
            <p:ph type="pic" sz="quarter" idx="21"/>
          </p:nvPr>
        </p:nvSpPr>
        <p:spPr>
          <a:xfrm>
            <a:off x="1792288" y="612775"/>
            <a:ext cx="5486402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Уровень текста 1…"/>
          <p:cNvSpPr txBox="1"/>
          <p:nvPr>
            <p:ph type="body" sz="quarter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10207625" y="3657600"/>
            <a:ext cx="7162800" cy="662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8428178" y="6414761"/>
            <a:ext cx="258623" cy="24830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A4DB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60927" y="1028700"/>
            <a:ext cx="2500409" cy="4586734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AutoShape 3"/>
          <p:cNvSpPr/>
          <p:nvPr/>
        </p:nvSpPr>
        <p:spPr>
          <a:xfrm>
            <a:off x="0" y="7867652"/>
            <a:ext cx="18288000" cy="24193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96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92" y="5615432"/>
            <a:ext cx="4586736" cy="3642868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436725" y="3322065"/>
            <a:ext cx="2148682" cy="2097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398460" y="2109122"/>
            <a:ext cx="2656625" cy="3506312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TextBox 8"/>
          <p:cNvSpPr txBox="1"/>
          <p:nvPr/>
        </p:nvSpPr>
        <p:spPr>
          <a:xfrm>
            <a:off x="675305" y="2452758"/>
            <a:ext cx="11394242" cy="5381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ts val="10800"/>
              </a:lnSpc>
              <a:defRPr sz="10800">
                <a:latin typeface="Peace Sans"/>
                <a:ea typeface="Peace Sans"/>
                <a:cs typeface="Peace Sans"/>
                <a:sym typeface="Peace Sans"/>
              </a:defRPr>
            </a:pPr>
            <a:r>
              <a:t>Финансовое</a:t>
            </a:r>
          </a:p>
          <a:p>
            <a:pPr>
              <a:lnSpc>
                <a:spcPts val="10800"/>
              </a:lnSpc>
              <a:defRPr sz="10800">
                <a:latin typeface="Peace Sans"/>
                <a:ea typeface="Peace Sans"/>
                <a:cs typeface="Peace Sans"/>
                <a:sym typeface="Peace Sans"/>
              </a:defRPr>
            </a:pPr>
            <a:r>
              <a:t>мошенничество </a:t>
            </a:r>
          </a:p>
          <a:p>
            <a:pPr>
              <a:lnSpc>
                <a:spcPts val="10800"/>
              </a:lnSpc>
              <a:defRPr sz="10800">
                <a:latin typeface="Peace Sans"/>
                <a:ea typeface="Peace Sans"/>
                <a:cs typeface="Peace Sans"/>
                <a:sym typeface="Peace Sans"/>
              </a:defRPr>
            </a:pPr>
          </a:p>
          <a:p>
            <a:pPr>
              <a:lnSpc>
                <a:spcPts val="10800"/>
              </a:lnSpc>
              <a:defRPr sz="5800">
                <a:latin typeface="Peace Sans"/>
                <a:ea typeface="Peace Sans"/>
                <a:cs typeface="Peace Sans"/>
                <a:sym typeface="Peace Sans"/>
              </a:defRPr>
            </a:pPr>
            <a:r>
              <a:t>Янкина М.П. МАОУ СОШ № 50</a:t>
            </a:r>
          </a:p>
        </p:txBody>
      </p:sp>
      <p:pic>
        <p:nvPicPr>
          <p:cNvPr id="100" name="Picture 10" descr="Picture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792710" y="6181021"/>
            <a:ext cx="1798234" cy="5885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Picture 11" descr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298650" y="2797506"/>
            <a:ext cx="524561" cy="5245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9C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Group 2"/>
          <p:cNvGrpSpPr/>
          <p:nvPr/>
        </p:nvGrpSpPr>
        <p:grpSpPr>
          <a:xfrm>
            <a:off x="3844718" y="1178711"/>
            <a:ext cx="10884318" cy="8389851"/>
            <a:chOff x="0" y="0"/>
            <a:chExt cx="10884317" cy="8389850"/>
          </a:xfrm>
        </p:grpSpPr>
        <p:grpSp>
          <p:nvGrpSpPr>
            <p:cNvPr id="173" name="Group 3"/>
            <p:cNvGrpSpPr/>
            <p:nvPr/>
          </p:nvGrpSpPr>
          <p:grpSpPr>
            <a:xfrm>
              <a:off x="285750" y="310259"/>
              <a:ext cx="10598568" cy="8079592"/>
              <a:chOff x="0" y="0"/>
              <a:chExt cx="10598567" cy="8079591"/>
            </a:xfrm>
          </p:grpSpPr>
          <p:sp>
            <p:nvSpPr>
              <p:cNvPr id="171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2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6" name="Group 6"/>
            <p:cNvGrpSpPr/>
            <p:nvPr/>
          </p:nvGrpSpPr>
          <p:grpSpPr>
            <a:xfrm>
              <a:off x="0" y="0"/>
              <a:ext cx="10598568" cy="8079592"/>
              <a:chOff x="0" y="0"/>
              <a:chExt cx="10598567" cy="8079591"/>
            </a:xfrm>
          </p:grpSpPr>
          <p:sp>
            <p:nvSpPr>
              <p:cNvPr id="174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5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8" name="TextBox 9"/>
          <p:cNvSpPr txBox="1"/>
          <p:nvPr/>
        </p:nvSpPr>
        <p:spPr>
          <a:xfrm>
            <a:off x="4264113" y="3644019"/>
            <a:ext cx="9759774" cy="3195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ts val="4200"/>
              </a:lnSpc>
              <a:defRPr sz="3500">
                <a:latin typeface="Prosto Bold"/>
                <a:ea typeface="Prosto Bold"/>
                <a:cs typeface="Prosto Bold"/>
                <a:sym typeface="Prosto Bold"/>
              </a:defRPr>
            </a:lvl1pPr>
          </a:lstStyle>
          <a:p>
            <a:pPr/>
            <a:r>
              <a:t> Прежде чем вводить где бы то ни было персонaльные дaнные, пaроли, коды или реквизиты бaнковской кaрты, удостоверьтесь, что это не мошенническaя стрaницa.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Ситуация 2.png" descr="Ситуация 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2797" y="1384155"/>
            <a:ext cx="15842406" cy="70620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2"/>
          <p:cNvGrpSpPr/>
          <p:nvPr/>
        </p:nvGrpSpPr>
        <p:grpSpPr>
          <a:xfrm>
            <a:off x="3844717" y="1178711"/>
            <a:ext cx="10884318" cy="8389851"/>
            <a:chOff x="0" y="0"/>
            <a:chExt cx="10884317" cy="8389850"/>
          </a:xfrm>
        </p:grpSpPr>
        <p:grpSp>
          <p:nvGrpSpPr>
            <p:cNvPr id="184" name="Group 3"/>
            <p:cNvGrpSpPr/>
            <p:nvPr/>
          </p:nvGrpSpPr>
          <p:grpSpPr>
            <a:xfrm>
              <a:off x="285749" y="310259"/>
              <a:ext cx="10598568" cy="8079592"/>
              <a:chOff x="0" y="0"/>
              <a:chExt cx="10598567" cy="8079591"/>
            </a:xfrm>
          </p:grpSpPr>
          <p:sp>
            <p:nvSpPr>
              <p:cNvPr id="182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3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87" name="Group 6"/>
            <p:cNvGrpSpPr/>
            <p:nvPr/>
          </p:nvGrpSpPr>
          <p:grpSpPr>
            <a:xfrm>
              <a:off x="-1" y="0"/>
              <a:ext cx="10598568" cy="8079592"/>
              <a:chOff x="0" y="0"/>
              <a:chExt cx="10598567" cy="8079591"/>
            </a:xfrm>
          </p:grpSpPr>
          <p:sp>
            <p:nvSpPr>
              <p:cNvPr id="185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86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89" name="TextBox 9"/>
          <p:cNvSpPr txBox="1"/>
          <p:nvPr/>
        </p:nvSpPr>
        <p:spPr>
          <a:xfrm>
            <a:off x="4406990" y="3074629"/>
            <a:ext cx="9759773" cy="532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4200"/>
              </a:lnSpc>
              <a:defRPr sz="3500">
                <a:latin typeface="Prosto Bold"/>
                <a:ea typeface="Prosto Bold"/>
                <a:cs typeface="Prosto Bold"/>
                <a:sym typeface="Prosto Bold"/>
              </a:defRPr>
            </a:pPr>
            <a:r>
              <a:t> Если подростку не хвaтaет кaрманных денег нa модный телефон и терпения, чтобы нa него нaкопить, мошенники с рaдостью ему «помогут». Они рaзмещaют в интернете множество объявлений о быстром и легком зaрaботке. Но зaчaстую в тaких случaях внезaпно рaзбогaтеть удaется только сaмим мaхинaторaм.</a:t>
            </a:r>
          </a:p>
          <a:p>
            <a:pPr algn="ctr">
              <a:lnSpc>
                <a:spcPts val="4200"/>
              </a:lnSpc>
            </a:pPr>
            <a:endParaRPr sz="3500">
              <a:latin typeface="Prosto Bold"/>
              <a:ea typeface="Prosto Bold"/>
              <a:cs typeface="Prosto Bold"/>
              <a:sym typeface="Prosto Bold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9C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roup 2"/>
          <p:cNvGrpSpPr/>
          <p:nvPr/>
        </p:nvGrpSpPr>
        <p:grpSpPr>
          <a:xfrm>
            <a:off x="3844718" y="1178711"/>
            <a:ext cx="10884318" cy="8389851"/>
            <a:chOff x="0" y="0"/>
            <a:chExt cx="10884317" cy="8389850"/>
          </a:xfrm>
        </p:grpSpPr>
        <p:grpSp>
          <p:nvGrpSpPr>
            <p:cNvPr id="193" name="Group 3"/>
            <p:cNvGrpSpPr/>
            <p:nvPr/>
          </p:nvGrpSpPr>
          <p:grpSpPr>
            <a:xfrm>
              <a:off x="285750" y="310259"/>
              <a:ext cx="10598568" cy="8079592"/>
              <a:chOff x="0" y="0"/>
              <a:chExt cx="10598567" cy="8079591"/>
            </a:xfrm>
          </p:grpSpPr>
          <p:sp>
            <p:nvSpPr>
              <p:cNvPr id="191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2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96" name="Group 6"/>
            <p:cNvGrpSpPr/>
            <p:nvPr/>
          </p:nvGrpSpPr>
          <p:grpSpPr>
            <a:xfrm>
              <a:off x="0" y="0"/>
              <a:ext cx="10598568" cy="8079592"/>
              <a:chOff x="0" y="0"/>
              <a:chExt cx="10598567" cy="8079591"/>
            </a:xfrm>
          </p:grpSpPr>
          <p:sp>
            <p:nvSpPr>
              <p:cNvPr id="194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5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98" name="TextBox 9"/>
          <p:cNvSpPr txBox="1"/>
          <p:nvPr/>
        </p:nvSpPr>
        <p:spPr>
          <a:xfrm>
            <a:off x="4264113" y="3679008"/>
            <a:ext cx="9759774" cy="4796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4200"/>
              </a:lnSpc>
              <a:defRPr sz="3500">
                <a:latin typeface="Prosto Bold"/>
                <a:ea typeface="Prosto Bold"/>
                <a:cs typeface="Prosto Bold"/>
                <a:sym typeface="Prosto Bold"/>
              </a:defRPr>
            </a:pPr>
            <a:r>
              <a:t>  Мошенники могут убедить подросткa вложить деньги в «сверхприбыльный проект» (спойлер — в финaнсовую пирамиду). До выплaт вклaдчикам дело обычно не доходит. Собрaв деньги кaк можно большего числa людей, оргaнизaторы исчезaют.</a:t>
            </a:r>
          </a:p>
          <a:p>
            <a:pPr algn="ctr">
              <a:lnSpc>
                <a:spcPts val="4200"/>
              </a:lnSpc>
            </a:pPr>
            <a:endParaRPr sz="3500">
              <a:latin typeface="Prosto Bold"/>
              <a:ea typeface="Prosto Bold"/>
              <a:cs typeface="Prosto Bold"/>
              <a:sym typeface="Prosto Bold"/>
            </a:endParaRPr>
          </a:p>
          <a:p>
            <a:pPr algn="ctr">
              <a:lnSpc>
                <a:spcPts val="4200"/>
              </a:lnSpc>
            </a:pPr>
            <a:endParaRPr sz="3500">
              <a:latin typeface="Prosto Bold"/>
              <a:ea typeface="Prosto Bold"/>
              <a:cs typeface="Prosto Bold"/>
              <a:sym typeface="Prosto Bold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Ситуация 3.png" descr="Ситуация 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65508" y="344462"/>
            <a:ext cx="10411329" cy="92452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"/>
          <p:cNvGrpSpPr/>
          <p:nvPr/>
        </p:nvGrpSpPr>
        <p:grpSpPr>
          <a:xfrm>
            <a:off x="3844717" y="1178711"/>
            <a:ext cx="10884318" cy="8389851"/>
            <a:chOff x="0" y="0"/>
            <a:chExt cx="10884317" cy="8389850"/>
          </a:xfrm>
        </p:grpSpPr>
        <p:grpSp>
          <p:nvGrpSpPr>
            <p:cNvPr id="204" name="Group 3"/>
            <p:cNvGrpSpPr/>
            <p:nvPr/>
          </p:nvGrpSpPr>
          <p:grpSpPr>
            <a:xfrm>
              <a:off x="285749" y="310259"/>
              <a:ext cx="10598568" cy="8079592"/>
              <a:chOff x="0" y="0"/>
              <a:chExt cx="10598567" cy="8079591"/>
            </a:xfrm>
          </p:grpSpPr>
          <p:sp>
            <p:nvSpPr>
              <p:cNvPr id="202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3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07" name="Group 6"/>
            <p:cNvGrpSpPr/>
            <p:nvPr/>
          </p:nvGrpSpPr>
          <p:grpSpPr>
            <a:xfrm>
              <a:off x="-1" y="0"/>
              <a:ext cx="10598568" cy="8079592"/>
              <a:chOff x="0" y="0"/>
              <a:chExt cx="10598567" cy="8079591"/>
            </a:xfrm>
          </p:grpSpPr>
          <p:sp>
            <p:nvSpPr>
              <p:cNvPr id="205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06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09" name="TextBox 9"/>
          <p:cNvSpPr txBox="1"/>
          <p:nvPr/>
        </p:nvSpPr>
        <p:spPr>
          <a:xfrm>
            <a:off x="4884626" y="2606216"/>
            <a:ext cx="8518748" cy="6396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3600"/>
              </a:lnSpc>
              <a:defRPr sz="3000">
                <a:latin typeface="Prosto Bold"/>
                <a:ea typeface="Prosto Bold"/>
                <a:cs typeface="Prosto Bold"/>
                <a:sym typeface="Prosto Bold"/>
              </a:defRPr>
            </a:pPr>
            <a:r>
              <a:t>  Нередко мошенники рассылают письма и сообщения, в которых обещают нежданный выигрыш, или от имени популярных блогеров запускают рекламу «беспроигрышных лотерей». Но затем за доставку «приза» или какие-то другие дополнительные услуги просят оплатить небольшую комиссию. Для этого надо пройти по ссылке и ввести данные банковской карты. Но на самом деле ссылка ведет на фишинговый сайт, и вместо призов доверчивый пользователь получает убытки</a:t>
            </a:r>
          </a:p>
          <a:p>
            <a:pPr algn="ctr">
              <a:lnSpc>
                <a:spcPts val="3600"/>
              </a:lnSpc>
            </a:pPr>
            <a:endParaRPr sz="3000">
              <a:latin typeface="Prosto Bold"/>
              <a:ea typeface="Prosto Bold"/>
              <a:cs typeface="Prosto Bold"/>
              <a:sym typeface="Prosto Bold"/>
            </a:endParaRPr>
          </a:p>
          <a:p>
            <a:pPr algn="ctr">
              <a:lnSpc>
                <a:spcPts val="3600"/>
              </a:lnSpc>
            </a:pPr>
            <a:endParaRPr sz="3000">
              <a:latin typeface="Prosto Bold"/>
              <a:ea typeface="Prosto Bold"/>
              <a:cs typeface="Prosto Bold"/>
              <a:sym typeface="Prosto Bold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9C74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" name="Group 2"/>
          <p:cNvGrpSpPr/>
          <p:nvPr/>
        </p:nvGrpSpPr>
        <p:grpSpPr>
          <a:xfrm>
            <a:off x="3844718" y="1178711"/>
            <a:ext cx="10884318" cy="8389851"/>
            <a:chOff x="0" y="0"/>
            <a:chExt cx="10884317" cy="8389850"/>
          </a:xfrm>
        </p:grpSpPr>
        <p:grpSp>
          <p:nvGrpSpPr>
            <p:cNvPr id="213" name="Group 3"/>
            <p:cNvGrpSpPr/>
            <p:nvPr/>
          </p:nvGrpSpPr>
          <p:grpSpPr>
            <a:xfrm>
              <a:off x="285750" y="310259"/>
              <a:ext cx="10598568" cy="8079592"/>
              <a:chOff x="0" y="0"/>
              <a:chExt cx="10598567" cy="8079591"/>
            </a:xfrm>
          </p:grpSpPr>
          <p:sp>
            <p:nvSpPr>
              <p:cNvPr id="211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2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16" name="Group 6"/>
            <p:cNvGrpSpPr/>
            <p:nvPr/>
          </p:nvGrpSpPr>
          <p:grpSpPr>
            <a:xfrm>
              <a:off x="0" y="0"/>
              <a:ext cx="10598568" cy="8079592"/>
              <a:chOff x="0" y="0"/>
              <a:chExt cx="10598567" cy="8079591"/>
            </a:xfrm>
          </p:grpSpPr>
          <p:sp>
            <p:nvSpPr>
              <p:cNvPr id="214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5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18" name="TextBox 9"/>
          <p:cNvSpPr txBox="1"/>
          <p:nvPr/>
        </p:nvSpPr>
        <p:spPr>
          <a:xfrm>
            <a:off x="5027503" y="2804234"/>
            <a:ext cx="8518747" cy="639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3600"/>
              </a:lnSpc>
              <a:defRPr sz="3000">
                <a:latin typeface="Prosto Bold"/>
                <a:ea typeface="Prosto Bold"/>
                <a:cs typeface="Prosto Bold"/>
                <a:sym typeface="Prosto Bold"/>
              </a:defRPr>
            </a:pPr>
            <a:r>
              <a:t> Если организаторы конкурса просят что-либо оплатить, это повод насторожиться. Прежде чем пытать удачу в онлайн-розыгрышах, надо убедиться, что организаторы — не мошенники: почитать отзывы в интернете, новости (вдруг они уже замечены в скандалах). Стоит проверить на официальной странице блогера, действительно ли он рекламирует этот конкурс, или он тоже стал жертвой мошенников.</a:t>
            </a:r>
          </a:p>
          <a:p>
            <a:pPr algn="ctr">
              <a:lnSpc>
                <a:spcPts val="3600"/>
              </a:lnSpc>
            </a:pPr>
            <a:endParaRPr sz="3000">
              <a:latin typeface="Prosto Bold"/>
              <a:ea typeface="Prosto Bold"/>
              <a:cs typeface="Prosto Bold"/>
              <a:sym typeface="Prosto Bold"/>
            </a:endParaRPr>
          </a:p>
          <a:p>
            <a:pPr algn="ctr">
              <a:lnSpc>
                <a:spcPts val="3600"/>
              </a:lnSpc>
            </a:pPr>
            <a:endParaRPr sz="3000">
              <a:latin typeface="Prosto Bold"/>
              <a:ea typeface="Prosto Bold"/>
              <a:cs typeface="Prosto Bold"/>
              <a:sym typeface="Prosto Bold"/>
            </a:endParaRPr>
          </a:p>
          <a:p>
            <a:pPr algn="ctr">
              <a:lnSpc>
                <a:spcPts val="3600"/>
              </a:lnSpc>
            </a:pPr>
            <a:endParaRPr sz="3000">
              <a:latin typeface="Prosto Bold"/>
              <a:ea typeface="Prosto Bold"/>
              <a:cs typeface="Prosto Bold"/>
              <a:sym typeface="Prosto Bold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3A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roup 2"/>
          <p:cNvGrpSpPr/>
          <p:nvPr/>
        </p:nvGrpSpPr>
        <p:grpSpPr>
          <a:xfrm>
            <a:off x="3844718" y="1178711"/>
            <a:ext cx="10884318" cy="8389851"/>
            <a:chOff x="0" y="0"/>
            <a:chExt cx="10884317" cy="8389850"/>
          </a:xfrm>
        </p:grpSpPr>
        <p:grpSp>
          <p:nvGrpSpPr>
            <p:cNvPr id="222" name="Group 3"/>
            <p:cNvGrpSpPr/>
            <p:nvPr/>
          </p:nvGrpSpPr>
          <p:grpSpPr>
            <a:xfrm>
              <a:off x="285750" y="310259"/>
              <a:ext cx="10598568" cy="8079592"/>
              <a:chOff x="0" y="0"/>
              <a:chExt cx="10598567" cy="8079591"/>
            </a:xfrm>
          </p:grpSpPr>
          <p:sp>
            <p:nvSpPr>
              <p:cNvPr id="220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21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225" name="Group 6"/>
            <p:cNvGrpSpPr/>
            <p:nvPr/>
          </p:nvGrpSpPr>
          <p:grpSpPr>
            <a:xfrm>
              <a:off x="0" y="0"/>
              <a:ext cx="10598568" cy="8079592"/>
              <a:chOff x="0" y="0"/>
              <a:chExt cx="10598567" cy="8079591"/>
            </a:xfrm>
          </p:grpSpPr>
          <p:sp>
            <p:nvSpPr>
              <p:cNvPr id="223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24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7" name="TextBox 10"/>
          <p:cNvSpPr txBox="1"/>
          <p:nvPr/>
        </p:nvSpPr>
        <p:spPr>
          <a:xfrm>
            <a:off x="4780920" y="2251967"/>
            <a:ext cx="8726160" cy="6227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3500"/>
              </a:lnSpc>
              <a:defRPr spc="64" sz="3200">
                <a:latin typeface="TT Masters"/>
                <a:ea typeface="TT Masters"/>
                <a:cs typeface="TT Masters"/>
                <a:sym typeface="TT Masters"/>
              </a:defRPr>
            </a:pPr>
            <a:r>
              <a:t> Выводы:</a:t>
            </a: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  <a:r>
              <a:t> 1. Не вводить персональные данные в играх.</a:t>
            </a: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  <a:r>
              <a:t> 2. Необходимо отличать фейковый сайт от оригинального.</a:t>
            </a: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  <a:r>
              <a:t> 3. Давать детям карманные деньги, чтобы они не пытались их найти в интернете.</a:t>
            </a: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</a:p>
          <a:p>
            <a:pPr algn="ctr">
              <a:lnSpc>
                <a:spcPts val="3500"/>
              </a:lnSpc>
              <a:defRPr spc="64" sz="3200">
                <a:latin typeface="Arimo"/>
                <a:ea typeface="Arimo"/>
                <a:cs typeface="Arimo"/>
                <a:sym typeface="Arimo"/>
              </a:defRPr>
            </a:pPr>
            <a:r>
              <a:t> 4. Можно установить «Родительский контроль» на телефон, если нет возможности контролировать деятельность ребёнка в сети.</a:t>
            </a:r>
          </a:p>
        </p:txBody>
      </p:sp>
      <p:pic>
        <p:nvPicPr>
          <p:cNvPr id="228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72027" y="766065"/>
            <a:ext cx="5343946" cy="13505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A4DB8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60927" y="1028700"/>
            <a:ext cx="2500409" cy="4586734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AutoShape 3"/>
          <p:cNvSpPr/>
          <p:nvPr/>
        </p:nvSpPr>
        <p:spPr>
          <a:xfrm>
            <a:off x="0" y="7867652"/>
            <a:ext cx="18288000" cy="24193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0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05092" y="5615432"/>
            <a:ext cx="4586736" cy="36428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436725" y="3322065"/>
            <a:ext cx="2148682" cy="2097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398460" y="2109122"/>
            <a:ext cx="2656625" cy="350631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extBox 8"/>
          <p:cNvSpPr txBox="1"/>
          <p:nvPr/>
        </p:nvSpPr>
        <p:spPr>
          <a:xfrm>
            <a:off x="710851" y="2733543"/>
            <a:ext cx="11394241" cy="415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10800"/>
              </a:lnSpc>
              <a:defRPr sz="10800">
                <a:latin typeface="Peace Sans"/>
                <a:ea typeface="Peace Sans"/>
                <a:cs typeface="Peace Sans"/>
                <a:sym typeface="Peace Sans"/>
              </a:defRPr>
            </a:lvl1pPr>
          </a:lstStyle>
          <a:p>
            <a:pPr/>
            <a:r>
              <a:t>ИГРА «ВПУСТИ МЕНЯ В СВОЙ ДОМ»</a:t>
            </a:r>
          </a:p>
        </p:txBody>
      </p:sp>
      <p:pic>
        <p:nvPicPr>
          <p:cNvPr id="109" name="Picture 10" descr="Picture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792710" y="6181021"/>
            <a:ext cx="1798234" cy="5885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Picture 11" descr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298650" y="2797506"/>
            <a:ext cx="524561" cy="5245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3"/>
          <p:cNvSpPr txBox="1"/>
          <p:nvPr/>
        </p:nvSpPr>
        <p:spPr>
          <a:xfrm>
            <a:off x="1028700" y="1908961"/>
            <a:ext cx="7867916" cy="2676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7000"/>
              </a:lnSpc>
              <a:defRPr sz="6400">
                <a:latin typeface="Peace Sans"/>
                <a:ea typeface="Peace Sans"/>
                <a:cs typeface="Peace Sans"/>
                <a:sym typeface="Peace Sans"/>
              </a:defRPr>
            </a:lvl1pPr>
          </a:lstStyle>
          <a:p>
            <a:pPr/>
            <a:r>
              <a:t>ИГРА «ВПУСТИ МЕНЯ В СВОЙ ДОМ»</a:t>
            </a:r>
          </a:p>
        </p:txBody>
      </p:sp>
      <p:sp>
        <p:nvSpPr>
          <p:cNvPr id="113" name="AutoShape 5"/>
          <p:cNvSpPr/>
          <p:nvPr/>
        </p:nvSpPr>
        <p:spPr>
          <a:xfrm>
            <a:off x="9830306" y="1028698"/>
            <a:ext cx="7428995" cy="2537667"/>
          </a:xfrm>
          <a:prstGeom prst="rect">
            <a:avLst/>
          </a:prstGeom>
          <a:solidFill>
            <a:srgbClr val="7DEFF6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4" name="TextBox 6"/>
          <p:cNvSpPr txBox="1"/>
          <p:nvPr/>
        </p:nvSpPr>
        <p:spPr>
          <a:xfrm>
            <a:off x="10076766" y="1686163"/>
            <a:ext cx="8619048" cy="116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4600"/>
              </a:lnSpc>
              <a:defRPr sz="39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lvl1pPr>
          </a:lstStyle>
          <a:p>
            <a:pPr/>
            <a:r>
              <a:t>ЦЕЛЬ ХОЗЯИНА: ОТЛИЧИТЬ ГОСТЕЙ И ПРОХОЖИХ.</a:t>
            </a:r>
          </a:p>
        </p:txBody>
      </p:sp>
      <p:pic>
        <p:nvPicPr>
          <p:cNvPr id="115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53676" y="6768859"/>
            <a:ext cx="2906581" cy="3460217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AutoShape 8"/>
          <p:cNvSpPr/>
          <p:nvPr/>
        </p:nvSpPr>
        <p:spPr>
          <a:xfrm>
            <a:off x="9830306" y="6720637"/>
            <a:ext cx="7428995" cy="2537665"/>
          </a:xfrm>
          <a:prstGeom prst="rect">
            <a:avLst/>
          </a:prstGeom>
          <a:solidFill>
            <a:srgbClr val="7DEFF6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7" name="TextBox 9"/>
          <p:cNvSpPr txBox="1"/>
          <p:nvPr/>
        </p:nvSpPr>
        <p:spPr>
          <a:xfrm>
            <a:off x="10076767" y="7109093"/>
            <a:ext cx="6852082" cy="175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4600"/>
              </a:lnSpc>
              <a:defRPr sz="42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lvl1pPr>
          </a:lstStyle>
          <a:p>
            <a:pPr/>
            <a:r>
              <a:t>ЦЕЛЬ ПРОХОЖЕГО: ЧТОБЫ ЕГО ПРИНЯЛИ ЗА ГОСТЯ.</a:t>
            </a:r>
          </a:p>
        </p:txBody>
      </p:sp>
      <p:sp>
        <p:nvSpPr>
          <p:cNvPr id="118" name="AutoShape 10"/>
          <p:cNvSpPr/>
          <p:nvPr/>
        </p:nvSpPr>
        <p:spPr>
          <a:xfrm>
            <a:off x="9830306" y="3874668"/>
            <a:ext cx="7428995" cy="2537665"/>
          </a:xfrm>
          <a:prstGeom prst="rect">
            <a:avLst/>
          </a:prstGeom>
          <a:solidFill>
            <a:srgbClr val="7DEFF6"/>
          </a:solidFill>
          <a:ln w="12700"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9" name="TextBox 11"/>
          <p:cNvSpPr txBox="1"/>
          <p:nvPr/>
        </p:nvSpPr>
        <p:spPr>
          <a:xfrm>
            <a:off x="10083875" y="4074545"/>
            <a:ext cx="6837866" cy="2137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4200"/>
              </a:lnSpc>
              <a:defRPr sz="38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lvl1pPr>
          </a:lstStyle>
          <a:p>
            <a:pPr/>
            <a:r>
              <a:t>ЦЕЛЬ ГОСТЯ: ЧТОБЫ ЕГО РАСПОЗНАЛИ ПРАВИЛЬНО И НЕ ПРИНЯЛИ ЗА ПРОХОЖЕГО.</a:t>
            </a:r>
          </a:p>
        </p:txBody>
      </p:sp>
      <p:pic>
        <p:nvPicPr>
          <p:cNvPr id="120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8700" y="7509554"/>
            <a:ext cx="2777446" cy="2777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Picture 13" descr="Picture 1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48831" y="6012040"/>
            <a:ext cx="1526375" cy="15263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Picture 14" descr="Picture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8559444">
            <a:off x="5883140" y="7636487"/>
            <a:ext cx="2096381" cy="686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Picture 15" descr="Picture 1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44686" y="6012040"/>
            <a:ext cx="524561" cy="5245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9C97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9091961">
            <a:off x="8839913" y="5601649"/>
            <a:ext cx="2096381" cy="686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140" y="766419"/>
            <a:ext cx="524560" cy="5245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>
            <a:off x="619895" y="7934128"/>
            <a:ext cx="2417628" cy="2457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Picture 5" descr="Picture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85422" y="2941328"/>
            <a:ext cx="1923841" cy="1878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Picture 6" descr="Picture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390890" y="2603892"/>
            <a:ext cx="8218373" cy="6681604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extBox 7"/>
          <p:cNvSpPr txBox="1"/>
          <p:nvPr/>
        </p:nvSpPr>
        <p:spPr>
          <a:xfrm>
            <a:off x="1028699" y="2515188"/>
            <a:ext cx="8517026" cy="3360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6600"/>
              </a:lnSpc>
              <a:defRPr sz="6000">
                <a:solidFill>
                  <a:srgbClr val="FFFFFF"/>
                </a:solidFill>
                <a:latin typeface="Peace Sans"/>
                <a:ea typeface="Peace Sans"/>
                <a:cs typeface="Peace Sans"/>
                <a:sym typeface="Peace Sans"/>
              </a:defRPr>
            </a:lvl1pPr>
          </a:lstStyle>
          <a:p>
            <a:pPr/>
            <a:r>
              <a:t>КАК НЕ СТАТЬ ЖЕРТВОЙ ФИНАНСОВОГО МОШЕННИЧЕСТВА.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6F6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964" y="0"/>
            <a:ext cx="18249036" cy="10309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AE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Box 2"/>
          <p:cNvSpPr txBox="1"/>
          <p:nvPr/>
        </p:nvSpPr>
        <p:spPr>
          <a:xfrm>
            <a:off x="9976597" y="3914774"/>
            <a:ext cx="982471" cy="75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6000"/>
              </a:lnSpc>
              <a:defRPr sz="50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135" name="TextBox 3"/>
          <p:cNvSpPr txBox="1"/>
          <p:nvPr/>
        </p:nvSpPr>
        <p:spPr>
          <a:xfrm>
            <a:off x="11614676" y="1614608"/>
            <a:ext cx="4289562" cy="1252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3300"/>
              </a:lnSpc>
              <a:defRPr sz="2700">
                <a:latin typeface="Clear Sans Regular"/>
                <a:ea typeface="Clear Sans Regular"/>
                <a:cs typeface="Clear Sans Regular"/>
                <a:sym typeface="Clear Sans Regular"/>
              </a:defRPr>
            </a:lvl1pPr>
          </a:lstStyle>
          <a:p>
            <a:pPr/>
            <a:r>
              <a:t>Если у вас украли карту, немедленно заблокируйте ее.</a:t>
            </a:r>
          </a:p>
        </p:txBody>
      </p:sp>
      <p:sp>
        <p:nvSpPr>
          <p:cNvPr id="136" name="TextBox 4"/>
          <p:cNvSpPr txBox="1"/>
          <p:nvPr/>
        </p:nvSpPr>
        <p:spPr>
          <a:xfrm>
            <a:off x="9976597" y="5343524"/>
            <a:ext cx="982471" cy="755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6000"/>
              </a:lnSpc>
              <a:defRPr sz="50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lvl1pPr>
          </a:lstStyle>
          <a:p>
            <a:pPr/>
            <a:r>
              <a:t>02</a:t>
            </a:r>
          </a:p>
        </p:txBody>
      </p:sp>
      <p:grpSp>
        <p:nvGrpSpPr>
          <p:cNvPr id="143" name="Group 5"/>
          <p:cNvGrpSpPr/>
          <p:nvPr/>
        </p:nvGrpSpPr>
        <p:grpSpPr>
          <a:xfrm>
            <a:off x="1162307" y="1238247"/>
            <a:ext cx="7479609" cy="8229606"/>
            <a:chOff x="-1" y="-1"/>
            <a:chExt cx="7479607" cy="8229604"/>
          </a:xfrm>
        </p:grpSpPr>
        <p:grpSp>
          <p:nvGrpSpPr>
            <p:cNvPr id="139" name="Group 6"/>
            <p:cNvGrpSpPr/>
            <p:nvPr/>
          </p:nvGrpSpPr>
          <p:grpSpPr>
            <a:xfrm>
              <a:off x="421904" y="304798"/>
              <a:ext cx="7057703" cy="7924806"/>
              <a:chOff x="-1" y="0"/>
              <a:chExt cx="7057701" cy="7924804"/>
            </a:xfrm>
          </p:grpSpPr>
          <p:sp>
            <p:nvSpPr>
              <p:cNvPr id="137" name="Freeform 7"/>
              <p:cNvSpPr/>
              <p:nvPr/>
            </p:nvSpPr>
            <p:spPr>
              <a:xfrm rot="5400000">
                <a:off x="-395749" y="469934"/>
                <a:ext cx="7849198" cy="69835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21302" y="21600"/>
                    </a:moveTo>
                    <a:lnTo>
                      <a:pt x="298" y="21600"/>
                    </a:lnTo>
                    <a:cubicBezTo>
                      <a:pt x="135" y="21600"/>
                      <a:pt x="0" y="21449"/>
                      <a:pt x="0" y="21265"/>
                    </a:cubicBezTo>
                    <a:lnTo>
                      <a:pt x="0" y="335"/>
                    </a:lnTo>
                    <a:cubicBezTo>
                      <a:pt x="0" y="151"/>
                      <a:pt x="135" y="0"/>
                      <a:pt x="298" y="0"/>
                    </a:cubicBezTo>
                    <a:lnTo>
                      <a:pt x="21298" y="0"/>
                    </a:lnTo>
                    <a:cubicBezTo>
                      <a:pt x="21461" y="0"/>
                      <a:pt x="21596" y="151"/>
                      <a:pt x="21596" y="335"/>
                    </a:cubicBezTo>
                    <a:lnTo>
                      <a:pt x="21596" y="21260"/>
                    </a:lnTo>
                    <a:cubicBezTo>
                      <a:pt x="21600" y="21449"/>
                      <a:pt x="21465" y="21600"/>
                      <a:pt x="21302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8" name="Freeform 8"/>
              <p:cNvSpPr/>
              <p:nvPr/>
            </p:nvSpPr>
            <p:spPr>
              <a:xfrm rot="5400000">
                <a:off x="-433553" y="433551"/>
                <a:ext cx="7924805" cy="7057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4" y="213"/>
                    </a:moveTo>
                    <a:cubicBezTo>
                      <a:pt x="21317" y="213"/>
                      <a:pt x="21410" y="318"/>
                      <a:pt x="21410" y="445"/>
                    </a:cubicBezTo>
                    <a:lnTo>
                      <a:pt x="21410" y="21155"/>
                    </a:lnTo>
                    <a:cubicBezTo>
                      <a:pt x="21410" y="21282"/>
                      <a:pt x="21317" y="21387"/>
                      <a:pt x="21204" y="21387"/>
                    </a:cubicBezTo>
                    <a:lnTo>
                      <a:pt x="396" y="21387"/>
                    </a:lnTo>
                    <a:cubicBezTo>
                      <a:pt x="283" y="21387"/>
                      <a:pt x="190" y="21282"/>
                      <a:pt x="190" y="21155"/>
                    </a:cubicBezTo>
                    <a:lnTo>
                      <a:pt x="190" y="445"/>
                    </a:lnTo>
                    <a:cubicBezTo>
                      <a:pt x="190" y="318"/>
                      <a:pt x="283" y="213"/>
                      <a:pt x="396" y="213"/>
                    </a:cubicBezTo>
                    <a:lnTo>
                      <a:pt x="21204" y="213"/>
                    </a:lnTo>
                    <a:moveTo>
                      <a:pt x="21204" y="0"/>
                    </a:moveTo>
                    <a:lnTo>
                      <a:pt x="396" y="0"/>
                    </a:lnTo>
                    <a:cubicBezTo>
                      <a:pt x="178" y="0"/>
                      <a:pt x="0" y="200"/>
                      <a:pt x="0" y="445"/>
                    </a:cubicBezTo>
                    <a:lnTo>
                      <a:pt x="0" y="21155"/>
                    </a:lnTo>
                    <a:cubicBezTo>
                      <a:pt x="0" y="21400"/>
                      <a:pt x="178" y="21600"/>
                      <a:pt x="396" y="21600"/>
                    </a:cubicBezTo>
                    <a:lnTo>
                      <a:pt x="21204" y="21600"/>
                    </a:lnTo>
                    <a:cubicBezTo>
                      <a:pt x="21422" y="21600"/>
                      <a:pt x="21600" y="21400"/>
                      <a:pt x="21600" y="21155"/>
                    </a:cubicBezTo>
                    <a:lnTo>
                      <a:pt x="21600" y="445"/>
                    </a:lnTo>
                    <a:cubicBezTo>
                      <a:pt x="21600" y="200"/>
                      <a:pt x="21422" y="0"/>
                      <a:pt x="212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42" name="Group 9"/>
            <p:cNvGrpSpPr/>
            <p:nvPr/>
          </p:nvGrpSpPr>
          <p:grpSpPr>
            <a:xfrm>
              <a:off x="-2" y="-2"/>
              <a:ext cx="7200663" cy="7952386"/>
              <a:chOff x="0" y="0"/>
              <a:chExt cx="7200661" cy="7952385"/>
            </a:xfrm>
          </p:grpSpPr>
          <p:sp>
            <p:nvSpPr>
              <p:cNvPr id="140" name="Freeform 10"/>
              <p:cNvSpPr/>
              <p:nvPr/>
            </p:nvSpPr>
            <p:spPr>
              <a:xfrm rot="5400000">
                <a:off x="-338059" y="412245"/>
                <a:ext cx="7876781" cy="7126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21303" y="21600"/>
                    </a:moveTo>
                    <a:lnTo>
                      <a:pt x="297" y="21600"/>
                    </a:lnTo>
                    <a:cubicBezTo>
                      <a:pt x="134" y="21600"/>
                      <a:pt x="0" y="21452"/>
                      <a:pt x="0" y="21272"/>
                    </a:cubicBezTo>
                    <a:lnTo>
                      <a:pt x="0" y="328"/>
                    </a:lnTo>
                    <a:cubicBezTo>
                      <a:pt x="0" y="148"/>
                      <a:pt x="134" y="0"/>
                      <a:pt x="297" y="0"/>
                    </a:cubicBezTo>
                    <a:lnTo>
                      <a:pt x="21299" y="0"/>
                    </a:lnTo>
                    <a:cubicBezTo>
                      <a:pt x="21462" y="0"/>
                      <a:pt x="21596" y="148"/>
                      <a:pt x="21596" y="328"/>
                    </a:cubicBezTo>
                    <a:lnTo>
                      <a:pt x="21596" y="21267"/>
                    </a:lnTo>
                    <a:cubicBezTo>
                      <a:pt x="21600" y="21452"/>
                      <a:pt x="21466" y="21600"/>
                      <a:pt x="21303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1" name="Freeform 11"/>
              <p:cNvSpPr/>
              <p:nvPr/>
            </p:nvSpPr>
            <p:spPr>
              <a:xfrm rot="5400000">
                <a:off x="-375862" y="375861"/>
                <a:ext cx="7952385" cy="7200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5" y="209"/>
                    </a:moveTo>
                    <a:cubicBezTo>
                      <a:pt x="21318" y="209"/>
                      <a:pt x="21411" y="312"/>
                      <a:pt x="21411" y="436"/>
                    </a:cubicBezTo>
                    <a:lnTo>
                      <a:pt x="21411" y="21164"/>
                    </a:lnTo>
                    <a:cubicBezTo>
                      <a:pt x="21411" y="21288"/>
                      <a:pt x="21318" y="21391"/>
                      <a:pt x="21205" y="21391"/>
                    </a:cubicBezTo>
                    <a:lnTo>
                      <a:pt x="395" y="21391"/>
                    </a:lnTo>
                    <a:cubicBezTo>
                      <a:pt x="282" y="21391"/>
                      <a:pt x="189" y="21288"/>
                      <a:pt x="189" y="21164"/>
                    </a:cubicBezTo>
                    <a:lnTo>
                      <a:pt x="189" y="436"/>
                    </a:lnTo>
                    <a:cubicBezTo>
                      <a:pt x="189" y="312"/>
                      <a:pt x="282" y="209"/>
                      <a:pt x="395" y="209"/>
                    </a:cubicBezTo>
                    <a:lnTo>
                      <a:pt x="21205" y="209"/>
                    </a:lnTo>
                    <a:moveTo>
                      <a:pt x="21205" y="0"/>
                    </a:moveTo>
                    <a:lnTo>
                      <a:pt x="395" y="0"/>
                    </a:lnTo>
                    <a:cubicBezTo>
                      <a:pt x="177" y="0"/>
                      <a:pt x="0" y="196"/>
                      <a:pt x="0" y="436"/>
                    </a:cubicBezTo>
                    <a:lnTo>
                      <a:pt x="0" y="21164"/>
                    </a:lnTo>
                    <a:cubicBezTo>
                      <a:pt x="0" y="21404"/>
                      <a:pt x="177" y="21600"/>
                      <a:pt x="395" y="21600"/>
                    </a:cubicBezTo>
                    <a:lnTo>
                      <a:pt x="21205" y="21600"/>
                    </a:lnTo>
                    <a:cubicBezTo>
                      <a:pt x="21423" y="21600"/>
                      <a:pt x="21600" y="21404"/>
                      <a:pt x="21600" y="21164"/>
                    </a:cubicBezTo>
                    <a:lnTo>
                      <a:pt x="21600" y="436"/>
                    </a:lnTo>
                    <a:cubicBezTo>
                      <a:pt x="21600" y="196"/>
                      <a:pt x="21423" y="0"/>
                      <a:pt x="212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4" name="TextBox 12"/>
          <p:cNvSpPr txBox="1"/>
          <p:nvPr/>
        </p:nvSpPr>
        <p:spPr>
          <a:xfrm>
            <a:off x="2206897" y="4305299"/>
            <a:ext cx="5390432" cy="8312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ts val="6600"/>
              </a:lnSpc>
              <a:defRPr sz="5500">
                <a:latin typeface="TT Masters"/>
                <a:ea typeface="TT Masters"/>
                <a:cs typeface="TT Masters"/>
                <a:sym typeface="TT Masters"/>
              </a:defRPr>
            </a:lvl1pPr>
          </a:lstStyle>
          <a:p>
            <a:pPr/>
            <a:r>
              <a:t>КРАЖА КАРТЫ</a:t>
            </a:r>
          </a:p>
        </p:txBody>
      </p:sp>
      <p:pic>
        <p:nvPicPr>
          <p:cNvPr id="145" name="Picture 13" descr="Picture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4326990">
            <a:off x="1066051" y="1158631"/>
            <a:ext cx="2281691" cy="1057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Picture 14" descr="Picture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158246">
            <a:off x="6085718" y="1085672"/>
            <a:ext cx="2281691" cy="1057875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TextBox 15"/>
          <p:cNvSpPr txBox="1"/>
          <p:nvPr/>
        </p:nvSpPr>
        <p:spPr>
          <a:xfrm>
            <a:off x="11172579" y="3461210"/>
            <a:ext cx="6772324" cy="4351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ts val="4900"/>
              </a:lnSpc>
              <a:defRPr sz="41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pPr>
            <a:r>
              <a:t>Как предотвратить кражу:</a:t>
            </a:r>
          </a:p>
          <a:p>
            <a:pPr>
              <a:lnSpc>
                <a:spcPts val="4900"/>
              </a:lnSpc>
              <a:defRPr sz="41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pPr>
            <a:r>
              <a:t>— не храните ПИН-код  рядом с картой;</a:t>
            </a:r>
          </a:p>
          <a:p>
            <a:pPr>
              <a:lnSpc>
                <a:spcPts val="4900"/>
              </a:lnSpc>
              <a:defRPr sz="4100">
                <a:latin typeface="Clear Sans Regular Bold"/>
                <a:ea typeface="Clear Sans Regular Bold"/>
                <a:cs typeface="Clear Sans Regular Bold"/>
                <a:sym typeface="Clear Sans Regular Bold"/>
              </a:defRPr>
            </a:pPr>
            <a:r>
              <a:t>— установите ограничение на максимальную сумму снятия наличных с карты в сутки/месяц.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AE7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2"/>
          <p:cNvGrpSpPr/>
          <p:nvPr/>
        </p:nvGrpSpPr>
        <p:grpSpPr>
          <a:xfrm>
            <a:off x="11258807" y="1162047"/>
            <a:ext cx="6241358" cy="8229606"/>
            <a:chOff x="-1" y="-1"/>
            <a:chExt cx="6241356" cy="8229604"/>
          </a:xfrm>
        </p:grpSpPr>
        <p:grpSp>
          <p:nvGrpSpPr>
            <p:cNvPr id="151" name="Group 3"/>
            <p:cNvGrpSpPr/>
            <p:nvPr/>
          </p:nvGrpSpPr>
          <p:grpSpPr>
            <a:xfrm>
              <a:off x="474206" y="304798"/>
              <a:ext cx="5767150" cy="7924806"/>
              <a:chOff x="0" y="0"/>
              <a:chExt cx="5767148" cy="7924804"/>
            </a:xfrm>
          </p:grpSpPr>
          <p:sp>
            <p:nvSpPr>
              <p:cNvPr id="149" name="Freeform 4"/>
              <p:cNvSpPr/>
              <p:nvPr/>
            </p:nvSpPr>
            <p:spPr>
              <a:xfrm rot="5400000">
                <a:off x="-1041025" y="1115210"/>
                <a:ext cx="7849199" cy="5692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21302" y="21600"/>
                    </a:moveTo>
                    <a:lnTo>
                      <a:pt x="298" y="21600"/>
                    </a:lnTo>
                    <a:cubicBezTo>
                      <a:pt x="135" y="21600"/>
                      <a:pt x="0" y="21414"/>
                      <a:pt x="0" y="21189"/>
                    </a:cubicBezTo>
                    <a:lnTo>
                      <a:pt x="0" y="411"/>
                    </a:lnTo>
                    <a:cubicBezTo>
                      <a:pt x="0" y="186"/>
                      <a:pt x="135" y="0"/>
                      <a:pt x="298" y="0"/>
                    </a:cubicBezTo>
                    <a:lnTo>
                      <a:pt x="21298" y="0"/>
                    </a:lnTo>
                    <a:cubicBezTo>
                      <a:pt x="21461" y="0"/>
                      <a:pt x="21596" y="186"/>
                      <a:pt x="21596" y="411"/>
                    </a:cubicBezTo>
                    <a:lnTo>
                      <a:pt x="21596" y="21183"/>
                    </a:lnTo>
                    <a:cubicBezTo>
                      <a:pt x="21600" y="21414"/>
                      <a:pt x="21465" y="21600"/>
                      <a:pt x="21302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0" name="Freeform 5"/>
              <p:cNvSpPr/>
              <p:nvPr/>
            </p:nvSpPr>
            <p:spPr>
              <a:xfrm rot="5400000">
                <a:off x="-1078829" y="1078827"/>
                <a:ext cx="7924806" cy="57671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4" y="261"/>
                    </a:moveTo>
                    <a:cubicBezTo>
                      <a:pt x="21317" y="261"/>
                      <a:pt x="21410" y="389"/>
                      <a:pt x="21410" y="545"/>
                    </a:cubicBezTo>
                    <a:lnTo>
                      <a:pt x="21410" y="21055"/>
                    </a:lnTo>
                    <a:cubicBezTo>
                      <a:pt x="21410" y="21211"/>
                      <a:pt x="21317" y="21339"/>
                      <a:pt x="21204" y="21339"/>
                    </a:cubicBezTo>
                    <a:lnTo>
                      <a:pt x="396" y="21339"/>
                    </a:lnTo>
                    <a:cubicBezTo>
                      <a:pt x="283" y="21339"/>
                      <a:pt x="190" y="21211"/>
                      <a:pt x="190" y="21055"/>
                    </a:cubicBezTo>
                    <a:lnTo>
                      <a:pt x="190" y="545"/>
                    </a:lnTo>
                    <a:cubicBezTo>
                      <a:pt x="190" y="389"/>
                      <a:pt x="283" y="261"/>
                      <a:pt x="396" y="261"/>
                    </a:cubicBezTo>
                    <a:lnTo>
                      <a:pt x="21204" y="261"/>
                    </a:lnTo>
                    <a:moveTo>
                      <a:pt x="21204" y="0"/>
                    </a:moveTo>
                    <a:lnTo>
                      <a:pt x="396" y="0"/>
                    </a:lnTo>
                    <a:cubicBezTo>
                      <a:pt x="178" y="0"/>
                      <a:pt x="0" y="245"/>
                      <a:pt x="0" y="545"/>
                    </a:cubicBezTo>
                    <a:lnTo>
                      <a:pt x="0" y="21055"/>
                    </a:lnTo>
                    <a:cubicBezTo>
                      <a:pt x="0" y="21355"/>
                      <a:pt x="178" y="21600"/>
                      <a:pt x="396" y="21600"/>
                    </a:cubicBezTo>
                    <a:lnTo>
                      <a:pt x="21204" y="21600"/>
                    </a:lnTo>
                    <a:cubicBezTo>
                      <a:pt x="21422" y="21600"/>
                      <a:pt x="21600" y="21355"/>
                      <a:pt x="21600" y="21055"/>
                    </a:cubicBezTo>
                    <a:lnTo>
                      <a:pt x="21600" y="545"/>
                    </a:lnTo>
                    <a:cubicBezTo>
                      <a:pt x="21600" y="245"/>
                      <a:pt x="21422" y="0"/>
                      <a:pt x="212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4" name="Group 6"/>
            <p:cNvGrpSpPr/>
            <p:nvPr/>
          </p:nvGrpSpPr>
          <p:grpSpPr>
            <a:xfrm>
              <a:off x="-2" y="-2"/>
              <a:ext cx="5962414" cy="7952385"/>
              <a:chOff x="0" y="0"/>
              <a:chExt cx="5962412" cy="7952383"/>
            </a:xfrm>
          </p:grpSpPr>
          <p:sp>
            <p:nvSpPr>
              <p:cNvPr id="152" name="Freeform 7"/>
              <p:cNvSpPr/>
              <p:nvPr/>
            </p:nvSpPr>
            <p:spPr>
              <a:xfrm rot="5400000">
                <a:off x="-957185" y="1031370"/>
                <a:ext cx="7876782" cy="5888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21303" y="21600"/>
                    </a:moveTo>
                    <a:lnTo>
                      <a:pt x="297" y="21600"/>
                    </a:lnTo>
                    <a:cubicBezTo>
                      <a:pt x="134" y="21600"/>
                      <a:pt x="0" y="21420"/>
                      <a:pt x="0" y="21203"/>
                    </a:cubicBezTo>
                    <a:lnTo>
                      <a:pt x="0" y="397"/>
                    </a:lnTo>
                    <a:cubicBezTo>
                      <a:pt x="0" y="180"/>
                      <a:pt x="134" y="0"/>
                      <a:pt x="297" y="0"/>
                    </a:cubicBezTo>
                    <a:lnTo>
                      <a:pt x="21299" y="0"/>
                    </a:lnTo>
                    <a:cubicBezTo>
                      <a:pt x="21462" y="0"/>
                      <a:pt x="21596" y="180"/>
                      <a:pt x="21596" y="397"/>
                    </a:cubicBezTo>
                    <a:lnTo>
                      <a:pt x="21596" y="21197"/>
                    </a:lnTo>
                    <a:cubicBezTo>
                      <a:pt x="21600" y="21420"/>
                      <a:pt x="21466" y="21600"/>
                      <a:pt x="21303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3" name="Freeform 8"/>
              <p:cNvSpPr/>
              <p:nvPr/>
            </p:nvSpPr>
            <p:spPr>
              <a:xfrm rot="5400000">
                <a:off x="-994986" y="994984"/>
                <a:ext cx="7952384" cy="5962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205" y="253"/>
                    </a:moveTo>
                    <a:cubicBezTo>
                      <a:pt x="21318" y="253"/>
                      <a:pt x="21411" y="376"/>
                      <a:pt x="21411" y="527"/>
                    </a:cubicBezTo>
                    <a:lnTo>
                      <a:pt x="21411" y="21073"/>
                    </a:lnTo>
                    <a:cubicBezTo>
                      <a:pt x="21411" y="21224"/>
                      <a:pt x="21318" y="21347"/>
                      <a:pt x="21205" y="21347"/>
                    </a:cubicBezTo>
                    <a:lnTo>
                      <a:pt x="395" y="21347"/>
                    </a:lnTo>
                    <a:cubicBezTo>
                      <a:pt x="282" y="21347"/>
                      <a:pt x="189" y="21224"/>
                      <a:pt x="189" y="21073"/>
                    </a:cubicBezTo>
                    <a:lnTo>
                      <a:pt x="189" y="527"/>
                    </a:lnTo>
                    <a:cubicBezTo>
                      <a:pt x="189" y="376"/>
                      <a:pt x="282" y="253"/>
                      <a:pt x="395" y="253"/>
                    </a:cubicBezTo>
                    <a:lnTo>
                      <a:pt x="21205" y="253"/>
                    </a:lnTo>
                    <a:moveTo>
                      <a:pt x="21205" y="0"/>
                    </a:moveTo>
                    <a:lnTo>
                      <a:pt x="395" y="0"/>
                    </a:lnTo>
                    <a:cubicBezTo>
                      <a:pt x="177" y="0"/>
                      <a:pt x="0" y="237"/>
                      <a:pt x="0" y="527"/>
                    </a:cubicBezTo>
                    <a:lnTo>
                      <a:pt x="0" y="21073"/>
                    </a:lnTo>
                    <a:cubicBezTo>
                      <a:pt x="0" y="21363"/>
                      <a:pt x="177" y="21600"/>
                      <a:pt x="395" y="21600"/>
                    </a:cubicBezTo>
                    <a:lnTo>
                      <a:pt x="21205" y="21600"/>
                    </a:lnTo>
                    <a:cubicBezTo>
                      <a:pt x="21423" y="21600"/>
                      <a:pt x="21600" y="21363"/>
                      <a:pt x="21600" y="21073"/>
                    </a:cubicBezTo>
                    <a:lnTo>
                      <a:pt x="21600" y="527"/>
                    </a:lnTo>
                    <a:cubicBezTo>
                      <a:pt x="21600" y="237"/>
                      <a:pt x="21423" y="0"/>
                      <a:pt x="2120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pic>
        <p:nvPicPr>
          <p:cNvPr id="156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20911" y="-274073"/>
            <a:ext cx="1317155" cy="18816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80102" y="1162050"/>
            <a:ext cx="5179198" cy="7710963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extBox 12"/>
          <p:cNvSpPr txBox="1"/>
          <p:nvPr/>
        </p:nvSpPr>
        <p:spPr>
          <a:xfrm>
            <a:off x="1722617" y="4358547"/>
            <a:ext cx="8633785" cy="19471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7700"/>
              </a:lnSpc>
              <a:defRPr sz="6400">
                <a:latin typeface="TT Masters"/>
                <a:ea typeface="TT Masters"/>
                <a:cs typeface="TT Masters"/>
                <a:sym typeface="TT Masters"/>
              </a:defRPr>
            </a:lvl1pPr>
          </a:lstStyle>
          <a:p>
            <a:pPr/>
            <a:r>
              <a:t>РАЗБЕРЕМ СИТУАЦИИ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Ситуация 1.png" descr="Ситуация 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08569" y="1983239"/>
            <a:ext cx="20105138" cy="60593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CFEBC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2"/>
          <p:cNvGrpSpPr/>
          <p:nvPr/>
        </p:nvGrpSpPr>
        <p:grpSpPr>
          <a:xfrm>
            <a:off x="3844717" y="1178711"/>
            <a:ext cx="10884318" cy="8389851"/>
            <a:chOff x="0" y="0"/>
            <a:chExt cx="10884317" cy="8389850"/>
          </a:xfrm>
        </p:grpSpPr>
        <p:grpSp>
          <p:nvGrpSpPr>
            <p:cNvPr id="164" name="Group 3"/>
            <p:cNvGrpSpPr/>
            <p:nvPr/>
          </p:nvGrpSpPr>
          <p:grpSpPr>
            <a:xfrm>
              <a:off x="285749" y="310259"/>
              <a:ext cx="10598568" cy="8079592"/>
              <a:chOff x="0" y="0"/>
              <a:chExt cx="10598567" cy="8079591"/>
            </a:xfrm>
          </p:grpSpPr>
          <p:sp>
            <p:nvSpPr>
              <p:cNvPr id="162" name="Freeform 4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3" name="Freeform 5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7" name="Group 6"/>
            <p:cNvGrpSpPr/>
            <p:nvPr/>
          </p:nvGrpSpPr>
          <p:grpSpPr>
            <a:xfrm>
              <a:off x="-1" y="0"/>
              <a:ext cx="10598568" cy="8079592"/>
              <a:chOff x="0" y="0"/>
              <a:chExt cx="10598567" cy="8079591"/>
            </a:xfrm>
          </p:grpSpPr>
          <p:sp>
            <p:nvSpPr>
              <p:cNvPr id="165" name="Freeform 7"/>
              <p:cNvSpPr/>
              <p:nvPr/>
            </p:nvSpPr>
            <p:spPr>
              <a:xfrm>
                <a:off x="37092" y="37092"/>
                <a:ext cx="10522964" cy="8005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21378" y="21600"/>
                    </a:moveTo>
                    <a:lnTo>
                      <a:pt x="222" y="21600"/>
                    </a:lnTo>
                    <a:cubicBezTo>
                      <a:pt x="100" y="21600"/>
                      <a:pt x="0" y="21468"/>
                      <a:pt x="0" y="21308"/>
                    </a:cubicBezTo>
                    <a:lnTo>
                      <a:pt x="0" y="292"/>
                    </a:lnTo>
                    <a:cubicBezTo>
                      <a:pt x="0" y="132"/>
                      <a:pt x="100" y="0"/>
                      <a:pt x="222" y="0"/>
                    </a:cubicBezTo>
                    <a:lnTo>
                      <a:pt x="21375" y="0"/>
                    </a:lnTo>
                    <a:cubicBezTo>
                      <a:pt x="21496" y="0"/>
                      <a:pt x="21597" y="132"/>
                      <a:pt x="21597" y="292"/>
                    </a:cubicBezTo>
                    <a:lnTo>
                      <a:pt x="21597" y="21304"/>
                    </a:lnTo>
                    <a:cubicBezTo>
                      <a:pt x="21600" y="21468"/>
                      <a:pt x="21500" y="21600"/>
                      <a:pt x="21378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" name="Freeform 8"/>
              <p:cNvSpPr/>
              <p:nvPr/>
            </p:nvSpPr>
            <p:spPr>
              <a:xfrm>
                <a:off x="0" y="0"/>
                <a:ext cx="10598568" cy="8079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04" y="186"/>
                    </a:moveTo>
                    <a:cubicBezTo>
                      <a:pt x="21388" y="186"/>
                      <a:pt x="21458" y="278"/>
                      <a:pt x="21458" y="389"/>
                    </a:cubicBezTo>
                    <a:lnTo>
                      <a:pt x="21458" y="21211"/>
                    </a:lnTo>
                    <a:cubicBezTo>
                      <a:pt x="21458" y="21322"/>
                      <a:pt x="21388" y="21414"/>
                      <a:pt x="21304" y="21414"/>
                    </a:cubicBezTo>
                    <a:lnTo>
                      <a:pt x="296" y="21414"/>
                    </a:lnTo>
                    <a:cubicBezTo>
                      <a:pt x="212" y="21414"/>
                      <a:pt x="142" y="21322"/>
                      <a:pt x="142" y="21211"/>
                    </a:cubicBezTo>
                    <a:lnTo>
                      <a:pt x="142" y="389"/>
                    </a:lnTo>
                    <a:cubicBezTo>
                      <a:pt x="142" y="278"/>
                      <a:pt x="212" y="186"/>
                      <a:pt x="296" y="186"/>
                    </a:cubicBezTo>
                    <a:lnTo>
                      <a:pt x="21304" y="186"/>
                    </a:lnTo>
                    <a:moveTo>
                      <a:pt x="21304" y="0"/>
                    </a:moveTo>
                    <a:lnTo>
                      <a:pt x="296" y="0"/>
                    </a:lnTo>
                    <a:cubicBezTo>
                      <a:pt x="133" y="0"/>
                      <a:pt x="0" y="175"/>
                      <a:pt x="0" y="389"/>
                    </a:cubicBezTo>
                    <a:lnTo>
                      <a:pt x="0" y="21211"/>
                    </a:lnTo>
                    <a:cubicBezTo>
                      <a:pt x="0" y="21425"/>
                      <a:pt x="133" y="21600"/>
                      <a:pt x="296" y="21600"/>
                    </a:cubicBezTo>
                    <a:lnTo>
                      <a:pt x="21304" y="21600"/>
                    </a:lnTo>
                    <a:cubicBezTo>
                      <a:pt x="21467" y="21600"/>
                      <a:pt x="21600" y="21425"/>
                      <a:pt x="21600" y="21211"/>
                    </a:cubicBezTo>
                    <a:lnTo>
                      <a:pt x="21600" y="389"/>
                    </a:lnTo>
                    <a:cubicBezTo>
                      <a:pt x="21600" y="175"/>
                      <a:pt x="21467" y="0"/>
                      <a:pt x="2130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69" name="TextBox 9"/>
          <p:cNvSpPr txBox="1"/>
          <p:nvPr/>
        </p:nvSpPr>
        <p:spPr>
          <a:xfrm>
            <a:off x="4264113" y="1777118"/>
            <a:ext cx="9759774" cy="58629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ts val="4200"/>
              </a:lnSpc>
              <a:defRPr sz="3500">
                <a:latin typeface="Prosto Bold"/>
                <a:ea typeface="Prosto Bold"/>
                <a:cs typeface="Prosto Bold"/>
                <a:sym typeface="Prosto Bold"/>
              </a:defRPr>
            </a:lvl1pPr>
          </a:lstStyle>
          <a:p>
            <a:pPr/>
            <a:r>
              <a:t>Хaкеры любят онлaйн-игры не меньше, чем дети, но у них нa это свои причины. В виртуaльном мире бдительность ослaбевает, и игроки могут не зaметить обмaнa и клюнуть нa уловки мошенников. Нaпример, нa предложение «выгодно купить» объекты для игры нa фейковом сaйте. Игроков зaмaнивaют низкими ценaми и «уникaльными aкциями». И не стоит зaблуждaться, в подобные ловушки могут попaсть не только дети, но и взрослые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