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12" name="Уровень текста 1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21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Текст заголовка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30" name="Уровень текста 1…"/>
          <p:cNvSpPr txBox="1"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39" name="Уровень текста 1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Текст заголовка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48" name="Уровень текста 1…"/>
          <p:cNvSpPr txBox="1"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9" name="Текст 4"/>
          <p:cNvSpPr/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5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5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Текст заголовка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73" name="Уровень текста 1…"/>
          <p:cNvSpPr txBox="1"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4" name="Текст 3"/>
          <p:cNvSpPr/>
          <p:nvPr>
            <p:ph type="body" sz="quarter" idx="2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Текст заголовка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83" name="Рисунок 2"/>
          <p:cNvSpPr/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Уровень текста 1…"/>
          <p:cNvSpPr txBox="1"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3" name="Уровень текста 1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"/><Relationship Id="rId3" Type="http://schemas.openxmlformats.org/officeDocument/2006/relationships/hyperlink" Target="https://www.youtube.com/playlist?list=PLdfibXRdj0U6lZecl2PhrELO0hd9Lp5EL" TargetMode="External"/><Relationship Id="rId4" Type="http://schemas.openxmlformats.org/officeDocument/2006/relationships/hyperlink" Target="https://fmc.hse.ru" TargetMode="External"/><Relationship Id="rId5" Type="http://schemas.openxmlformats.org/officeDocument/2006/relationships/hyperlink" Target="https://www.storyboardthat.com" TargetMode="Externa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Подзаголовок 2"/>
          <p:cNvSpPr txBox="1"/>
          <p:nvPr>
            <p:ph type="subTitle" sz="half" idx="1"/>
          </p:nvPr>
        </p:nvSpPr>
        <p:spPr>
          <a:xfrm>
            <a:off x="346364" y="1551309"/>
            <a:ext cx="11699572" cy="2531593"/>
          </a:xfrm>
          <a:prstGeom prst="rect">
            <a:avLst/>
          </a:prstGeom>
          <a:solidFill>
            <a:srgbClr val="2CAC8C"/>
          </a:solidFill>
        </p:spPr>
        <p:txBody>
          <a:bodyPr/>
          <a:lstStyle/>
          <a:p>
            <a:pPr>
              <a:defRPr b="1" sz="2800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pPr>
          </a:p>
          <a:p>
            <a:pPr>
              <a:defRPr b="1" sz="2800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pPr>
            <a:r>
              <a:t>«Финансовая грамотность в образовательных учреждениях»</a:t>
            </a:r>
          </a:p>
          <a:p>
            <a:pPr>
              <a:defRPr b="1" sz="280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r>
              <a:t>«Финансовое мошенничество»</a:t>
            </a:r>
          </a:p>
          <a:p>
            <a:pPr>
              <a:defRPr b="1" sz="2800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pPr>
            <a:r>
              <a:t>4 класс </a:t>
            </a:r>
          </a:p>
        </p:txBody>
      </p:sp>
      <p:pic>
        <p:nvPicPr>
          <p:cNvPr id="95" name="Рисунок 7" descr="Рисунок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58403" y="171490"/>
            <a:ext cx="2709562" cy="869486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TextBox 5"/>
          <p:cNvSpPr txBox="1"/>
          <p:nvPr/>
        </p:nvSpPr>
        <p:spPr>
          <a:xfrm>
            <a:off x="865608" y="71014"/>
            <a:ext cx="7353484" cy="876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 sz="2800">
                <a:solidFill>
                  <a:srgbClr val="24886E"/>
                </a:solidFill>
              </a:defRPr>
            </a:pPr>
            <a:r>
              <a:t>Региональный центр финансовой грамотности</a:t>
            </a:r>
          </a:p>
          <a:p>
            <a:pPr algn="ctr">
              <a:defRPr b="1" sz="2800">
                <a:solidFill>
                  <a:srgbClr val="24886E"/>
                </a:solidFill>
              </a:defRPr>
            </a:pPr>
            <a:r>
              <a:t> Калининградской области (РЦФГ)</a:t>
            </a:r>
          </a:p>
        </p:txBody>
      </p:sp>
      <p:sp>
        <p:nvSpPr>
          <p:cNvPr id="97" name="TextBox 4"/>
          <p:cNvSpPr txBox="1"/>
          <p:nvPr/>
        </p:nvSpPr>
        <p:spPr>
          <a:xfrm>
            <a:off x="392084" y="4521860"/>
            <a:ext cx="11530160" cy="1138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i="1" sz="3600">
                <a:solidFill>
                  <a:srgbClr val="548235"/>
                </a:solidFill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Янкина М.П., МАОУ СОШ № 50,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defRPr b="1" i="1" sz="3600">
                <a:solidFill>
                  <a:srgbClr val="548235"/>
                </a:solidFill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учитель начальных классов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TextBox 3"/>
          <p:cNvGrpSpPr/>
          <p:nvPr/>
        </p:nvGrpSpPr>
        <p:grpSpPr>
          <a:xfrm>
            <a:off x="1136591" y="78222"/>
            <a:ext cx="9729883" cy="948144"/>
            <a:chOff x="0" y="0"/>
            <a:chExt cx="9729882" cy="948142"/>
          </a:xfrm>
        </p:grpSpPr>
        <p:sp>
          <p:nvSpPr>
            <p:cNvPr id="157" name="Прямоугольник"/>
            <p:cNvSpPr/>
            <p:nvPr/>
          </p:nvSpPr>
          <p:spPr>
            <a:xfrm>
              <a:off x="0" y="0"/>
              <a:ext cx="9729883" cy="948143"/>
            </a:xfrm>
            <a:prstGeom prst="rect">
              <a:avLst/>
            </a:prstGeom>
            <a:solidFill>
              <a:srgbClr val="2CAC8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</a:p>
          </p:txBody>
        </p:sp>
        <p:sp>
          <p:nvSpPr>
            <p:cNvPr id="158" name="Источники  и заимствования"/>
            <p:cNvSpPr txBox="1"/>
            <p:nvPr/>
          </p:nvSpPr>
          <p:spPr>
            <a:xfrm>
              <a:off x="45720" y="187051"/>
              <a:ext cx="9638443" cy="574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>
                  <a:solidFill>
                    <a:srgbClr val="FFFFFF"/>
                  </a:solid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/>
              <a:r>
                <a:t>Источники  и заимствования</a:t>
              </a:r>
            </a:p>
          </p:txBody>
        </p:sp>
      </p:grpSp>
      <p:pic>
        <p:nvPicPr>
          <p:cNvPr id="160" name="Рисунок 12" descr="Рисунок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496" y="78221"/>
            <a:ext cx="926097" cy="948147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TextBox 1"/>
          <p:cNvSpPr txBox="1"/>
          <p:nvPr/>
        </p:nvSpPr>
        <p:spPr>
          <a:xfrm>
            <a:off x="10945154" y="229127"/>
            <a:ext cx="1164988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600">
                <a:solidFill>
                  <a:srgbClr val="24886E"/>
                </a:solidFill>
              </a:defRPr>
            </a:lvl1pPr>
          </a:lstStyle>
          <a:p>
            <a:pPr/>
            <a:r>
              <a:t>РЦФГ</a:t>
            </a:r>
          </a:p>
        </p:txBody>
      </p:sp>
      <p:sp>
        <p:nvSpPr>
          <p:cNvPr id="162" name="Ю.Корлюгова, Е.Гоппе «Финансовая грамотность: материалы для учащихся. 4 класс общеобразовательной организации»…"/>
          <p:cNvSpPr txBox="1"/>
          <p:nvPr/>
        </p:nvSpPr>
        <p:spPr>
          <a:xfrm>
            <a:off x="566882" y="1513087"/>
            <a:ext cx="11442858" cy="2848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67368" indent="-267368" defTabSz="449580">
              <a:buSzPct val="100000"/>
              <a:buAutoNum type="arabicPeriod" startAt="1"/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Ю.Корлюгова, Е.Гоппе «Финансовая грамотность: материалы для учащихся. 4 класс общеобразовательной организации»</a:t>
            </a:r>
          </a:p>
          <a:p>
            <a:pPr marL="267368" indent="-267368" defTabSz="449580">
              <a:buSzPct val="100000"/>
              <a:buAutoNum type="arabicPeriod" startAt="1"/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3" invalidUrl="" action="" tgtFrame="" tooltip="" history="1" highlightClick="0" endSnd="0"/>
              </a:rPr>
              <a:t>https://www.youtube.com/playlist?list=PLdfibXRdj0U6lZecl2PhrELO0hd9Lp5EL</a:t>
            </a:r>
          </a:p>
          <a:p>
            <a:pPr marL="267368" indent="-267368" defTabSz="449580">
              <a:buSzPct val="100000"/>
              <a:buAutoNum type="arabicPeriod" startAt="1"/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 invalidUrl="" action="" tgtFrame="" tooltip="" history="1" highlightClick="0" endSnd="0"/>
              </a:rPr>
              <a:t>https://fmc.hse.ru</a:t>
            </a:r>
          </a:p>
          <a:p>
            <a:pPr marL="267368" indent="-267368" defTabSz="449580">
              <a:buSzPct val="100000"/>
              <a:buAutoNum type="arabicPeriod" startAt="1"/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5" invalidUrl="" action="" tgtFrame="" tooltip="" history="1" highlightClick="0" endSnd="0"/>
              </a:rPr>
              <a:t>https://www.storyboardthat.com</a:t>
            </a:r>
            <a:r>
              <a:t> (сервис использовался для создания карточек с ситуациями)</a:t>
            </a:r>
          </a:p>
          <a:p>
            <a:pPr marL="267368" indent="-267368" defTabSz="449580">
              <a:buSzPct val="100000"/>
              <a:buAutoNum type="arabicPeriod" startAt="1"/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marL="267368" indent="-267368" defTabSz="449580">
              <a:buSzPct val="100000"/>
              <a:buAutoNum type="arabicPeriod" startAt="6"/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/>
          </a:p>
          <a:p>
            <a:pPr defTabSz="449580">
              <a:defRPr sz="19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>
              <a:lnSpc>
                <a:spcPct val="90000"/>
              </a:lnSpc>
              <a:spcBef>
                <a:spcPts val="1000"/>
              </a:spcBef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TextBox 3"/>
          <p:cNvGrpSpPr/>
          <p:nvPr/>
        </p:nvGrpSpPr>
        <p:grpSpPr>
          <a:xfrm>
            <a:off x="1136590" y="78222"/>
            <a:ext cx="9850064" cy="948144"/>
            <a:chOff x="0" y="0"/>
            <a:chExt cx="9850062" cy="948142"/>
          </a:xfrm>
        </p:grpSpPr>
        <p:sp>
          <p:nvSpPr>
            <p:cNvPr id="99" name="Прямоугольник"/>
            <p:cNvSpPr/>
            <p:nvPr/>
          </p:nvSpPr>
          <p:spPr>
            <a:xfrm>
              <a:off x="-1" y="0"/>
              <a:ext cx="9850064" cy="948143"/>
            </a:xfrm>
            <a:prstGeom prst="rect">
              <a:avLst/>
            </a:prstGeom>
            <a:solidFill>
              <a:srgbClr val="2CAC8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</a:p>
          </p:txBody>
        </p:sp>
        <p:sp>
          <p:nvSpPr>
            <p:cNvPr id="100" name="Целевой  блок"/>
            <p:cNvSpPr txBox="1"/>
            <p:nvPr/>
          </p:nvSpPr>
          <p:spPr>
            <a:xfrm>
              <a:off x="45719" y="187051"/>
              <a:ext cx="9758624" cy="574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 sz="3200">
                  <a:solidFill>
                    <a:srgbClr val="FFFFFF"/>
                  </a:solid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/>
              <a:r>
                <a:t> Целевой  блок</a:t>
              </a:r>
            </a:p>
          </p:txBody>
        </p:sp>
      </p:grpSp>
      <p:pic>
        <p:nvPicPr>
          <p:cNvPr id="102" name="Рисунок 12" descr="Рисунок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496" y="78221"/>
            <a:ext cx="926097" cy="948147"/>
          </a:xfrm>
          <a:prstGeom prst="rect">
            <a:avLst/>
          </a:prstGeom>
          <a:ln w="12700">
            <a:miter lim="400000"/>
          </a:ln>
        </p:spPr>
      </p:pic>
      <p:sp>
        <p:nvSpPr>
          <p:cNvPr id="103" name="TextBox 2"/>
          <p:cNvSpPr txBox="1"/>
          <p:nvPr/>
        </p:nvSpPr>
        <p:spPr>
          <a:xfrm>
            <a:off x="11032372" y="229127"/>
            <a:ext cx="1164988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600">
                <a:solidFill>
                  <a:srgbClr val="24886E"/>
                </a:solidFill>
              </a:defRPr>
            </a:lvl1pPr>
          </a:lstStyle>
          <a:p>
            <a:pPr/>
            <a:r>
              <a:t>РЦФГ</a:t>
            </a:r>
          </a:p>
        </p:txBody>
      </p:sp>
      <p:sp>
        <p:nvSpPr>
          <p:cNvPr id="104" name="TextBox 1"/>
          <p:cNvSpPr txBox="1"/>
          <p:nvPr/>
        </p:nvSpPr>
        <p:spPr>
          <a:xfrm>
            <a:off x="1182311" y="1343891"/>
            <a:ext cx="9639070" cy="41098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/>
              <a:t>Цель занятия:</a:t>
            </a:r>
            <a:r>
              <a:t> сформировать у обучающихся умения распознавать финансовое мошенничество и находить способы грамотного поведения для их предотвращения. </a:t>
            </a:r>
          </a:p>
          <a:p>
            <a:pPr>
              <a:lnSpc>
                <a:spcPct val="90000"/>
              </a:lnSpc>
              <a:spcBef>
                <a:spcPts val="1000"/>
              </a:spcBef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Мотивировать обучающихся на выработку личной стратегии грамотного поведения в ситуациях растущих финансовых рисков.</a:t>
            </a:r>
          </a:p>
          <a:p>
            <a:pPr>
              <a:defRPr b="1" sz="2400"/>
            </a:pPr>
          </a:p>
          <a:p>
            <a:pPr>
              <a:lnSpc>
                <a:spcPct val="90000"/>
              </a:lnSpc>
              <a:spcBef>
                <a:spcPts val="1000"/>
              </a:spcBef>
              <a:defRPr b="1"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Применяемые технологии:</a:t>
            </a:r>
          </a:p>
          <a:p>
            <a:pPr marL="321309" indent="-321309">
              <a:lnSpc>
                <a:spcPct val="90000"/>
              </a:lnSpc>
              <a:spcBef>
                <a:spcPts val="1000"/>
              </a:spcBef>
              <a:buSzPct val="100000"/>
              <a:buAutoNum type="arabicPeriod" startAt="1"/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Технология развития критического мышления</a:t>
            </a:r>
          </a:p>
          <a:p>
            <a:pPr marL="321309" indent="-321309">
              <a:lnSpc>
                <a:spcPct val="90000"/>
              </a:lnSpc>
              <a:spcBef>
                <a:spcPts val="1000"/>
              </a:spcBef>
              <a:buSzPct val="100000"/>
              <a:buAutoNum type="arabicPeriod" startAt="1"/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Информационно – коммуникационная технология</a:t>
            </a:r>
          </a:p>
          <a:p>
            <a:pPr marL="321309" indent="-321309">
              <a:lnSpc>
                <a:spcPct val="90000"/>
              </a:lnSpc>
              <a:spcBef>
                <a:spcPts val="1000"/>
              </a:spcBef>
              <a:buSzPct val="100000"/>
              <a:buAutoNum type="arabicPeriod" startAt="1"/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Технология проблемного обучения</a:t>
            </a:r>
          </a:p>
          <a:p>
            <a:pPr marL="321309" indent="-321309">
              <a:lnSpc>
                <a:spcPct val="90000"/>
              </a:lnSpc>
              <a:spcBef>
                <a:spcPts val="1000"/>
              </a:spcBef>
              <a:buSzPct val="100000"/>
              <a:buAutoNum type="arabicPeriod" startAt="1"/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Кейс-технология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TextBox 3"/>
          <p:cNvGrpSpPr/>
          <p:nvPr/>
        </p:nvGrpSpPr>
        <p:grpSpPr>
          <a:xfrm>
            <a:off x="1136590" y="78222"/>
            <a:ext cx="9850064" cy="948144"/>
            <a:chOff x="0" y="0"/>
            <a:chExt cx="9850062" cy="948142"/>
          </a:xfrm>
        </p:grpSpPr>
        <p:sp>
          <p:nvSpPr>
            <p:cNvPr id="106" name="Прямоугольник"/>
            <p:cNvSpPr/>
            <p:nvPr/>
          </p:nvSpPr>
          <p:spPr>
            <a:xfrm>
              <a:off x="-1" y="0"/>
              <a:ext cx="9850064" cy="948143"/>
            </a:xfrm>
            <a:prstGeom prst="rect">
              <a:avLst/>
            </a:prstGeom>
            <a:solidFill>
              <a:srgbClr val="2CAC8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</a:p>
          </p:txBody>
        </p:sp>
        <p:sp>
          <p:nvSpPr>
            <p:cNvPr id="107" name="Целевой  блок"/>
            <p:cNvSpPr txBox="1"/>
            <p:nvPr/>
          </p:nvSpPr>
          <p:spPr>
            <a:xfrm>
              <a:off x="45719" y="187051"/>
              <a:ext cx="9758624" cy="574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 sz="3200">
                  <a:solidFill>
                    <a:srgbClr val="FFFFFF"/>
                  </a:solid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/>
              <a:r>
                <a:t> Целевой  блок</a:t>
              </a:r>
            </a:p>
          </p:txBody>
        </p:sp>
      </p:grpSp>
      <p:pic>
        <p:nvPicPr>
          <p:cNvPr id="109" name="Рисунок 12" descr="Рисунок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496" y="78221"/>
            <a:ext cx="926097" cy="948147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TextBox 2"/>
          <p:cNvSpPr txBox="1"/>
          <p:nvPr/>
        </p:nvSpPr>
        <p:spPr>
          <a:xfrm>
            <a:off x="11032372" y="229127"/>
            <a:ext cx="1164988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600">
                <a:solidFill>
                  <a:srgbClr val="24886E"/>
                </a:solidFill>
              </a:defRPr>
            </a:lvl1pPr>
          </a:lstStyle>
          <a:p>
            <a:pPr/>
            <a:r>
              <a:t>РЦФГ</a:t>
            </a:r>
          </a:p>
        </p:txBody>
      </p:sp>
      <p:sp>
        <p:nvSpPr>
          <p:cNvPr id="111" name="TextBox 1"/>
          <p:cNvSpPr txBox="1"/>
          <p:nvPr/>
        </p:nvSpPr>
        <p:spPr>
          <a:xfrm>
            <a:off x="632748" y="-364310"/>
            <a:ext cx="9639070" cy="3200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defTabSz="457200">
              <a:defRPr sz="1500"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graphicFrame>
        <p:nvGraphicFramePr>
          <p:cNvPr id="112" name="Таблица 4"/>
          <p:cNvGraphicFramePr/>
          <p:nvPr/>
        </p:nvGraphicFramePr>
        <p:xfrm>
          <a:off x="1196367" y="1429508"/>
          <a:ext cx="9730510" cy="4281826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835891"/>
                <a:gridCol w="2549237"/>
                <a:gridCol w="1399309"/>
                <a:gridCol w="2313709"/>
                <a:gridCol w="2632364"/>
              </a:tblGrid>
              <a:tr h="856365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№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Этап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Тайминг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Задача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Формы и методы работы на этапе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856365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Целеполагание 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3 мин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Мотивация к учебной деятельности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Игра</a:t>
                      </a:r>
                    </a:p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«Впусти меня в свой дом»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856365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Проблематизации и актуализации опорных знаний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5 мин 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Понимание цели своих действий; планирование действий с помощью учителя и самостоятельно; проявление познавательной инициативы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Фронтальный опрос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856365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Открытия нового знания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9 мин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Освоение способов решения проблем поискового характера; использование различных способов поиска и анализа информации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Работа с анимированной презентацией 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856365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Физминутка 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 мин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Организация отдыха 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 Повторяют слова и движения.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TextBox 3"/>
          <p:cNvGrpSpPr/>
          <p:nvPr/>
        </p:nvGrpSpPr>
        <p:grpSpPr>
          <a:xfrm>
            <a:off x="1136590" y="78222"/>
            <a:ext cx="9850064" cy="948144"/>
            <a:chOff x="0" y="0"/>
            <a:chExt cx="9850062" cy="948142"/>
          </a:xfrm>
        </p:grpSpPr>
        <p:sp>
          <p:nvSpPr>
            <p:cNvPr id="114" name="Прямоугольник"/>
            <p:cNvSpPr/>
            <p:nvPr/>
          </p:nvSpPr>
          <p:spPr>
            <a:xfrm>
              <a:off x="-1" y="0"/>
              <a:ext cx="9850064" cy="948143"/>
            </a:xfrm>
            <a:prstGeom prst="rect">
              <a:avLst/>
            </a:prstGeom>
            <a:solidFill>
              <a:srgbClr val="2CAC8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</a:p>
          </p:txBody>
        </p:sp>
        <p:sp>
          <p:nvSpPr>
            <p:cNvPr id="115" name="Целевой  блок"/>
            <p:cNvSpPr txBox="1"/>
            <p:nvPr/>
          </p:nvSpPr>
          <p:spPr>
            <a:xfrm>
              <a:off x="45719" y="187051"/>
              <a:ext cx="9758624" cy="574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 sz="3200">
                  <a:solidFill>
                    <a:srgbClr val="FFFFFF"/>
                  </a:solid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/>
              <a:r>
                <a:t> Целевой  блок</a:t>
              </a:r>
            </a:p>
          </p:txBody>
        </p:sp>
      </p:grpSp>
      <p:pic>
        <p:nvPicPr>
          <p:cNvPr id="117" name="Рисунок 12" descr="Рисунок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496" y="78221"/>
            <a:ext cx="926097" cy="948147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TextBox 2"/>
          <p:cNvSpPr txBox="1"/>
          <p:nvPr/>
        </p:nvSpPr>
        <p:spPr>
          <a:xfrm>
            <a:off x="11032372" y="229127"/>
            <a:ext cx="1164988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600">
                <a:solidFill>
                  <a:srgbClr val="24886E"/>
                </a:solidFill>
              </a:defRPr>
            </a:lvl1pPr>
          </a:lstStyle>
          <a:p>
            <a:pPr/>
            <a:r>
              <a:t>РЦФГ</a:t>
            </a:r>
          </a:p>
        </p:txBody>
      </p:sp>
      <p:sp>
        <p:nvSpPr>
          <p:cNvPr id="119" name="TextBox 1"/>
          <p:cNvSpPr txBox="1"/>
          <p:nvPr/>
        </p:nvSpPr>
        <p:spPr>
          <a:xfrm>
            <a:off x="632748" y="-364310"/>
            <a:ext cx="9639070" cy="3200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defTabSz="457200">
              <a:defRPr sz="1500"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graphicFrame>
        <p:nvGraphicFramePr>
          <p:cNvPr id="120" name="Таблица 4"/>
          <p:cNvGraphicFramePr/>
          <p:nvPr/>
        </p:nvGraphicFramePr>
        <p:xfrm>
          <a:off x="1196366" y="1429508"/>
          <a:ext cx="9730511" cy="4281826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835891"/>
                <a:gridCol w="2549237"/>
                <a:gridCol w="1399309"/>
                <a:gridCol w="2313709"/>
                <a:gridCol w="2632364"/>
              </a:tblGrid>
              <a:tr h="856365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№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Этап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Тайминг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Задача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ctr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Формы и методы работы на этапе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856365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Практическое применение полученных знаний для решения проблемной задачи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 мин 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Умение извлекать информацию из представленной жизненной </a:t>
                      </a:r>
                    </a:p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ситуации, делать собственный </a:t>
                      </a:r>
                    </a:p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вывод.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Проблемная ситуация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856365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Обобщение и систематизация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 мин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Овладение основными</a:t>
                      </a:r>
                    </a:p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логическими действиями.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Работа с раздаточным материалом. Заполнение плаката.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856365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Рефлексия 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14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 мин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 defTabSz="449580">
                        <a:defRPr sz="140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Проявление интереса к новой области знаний.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TextBox 3"/>
          <p:cNvGrpSpPr/>
          <p:nvPr/>
        </p:nvGrpSpPr>
        <p:grpSpPr>
          <a:xfrm>
            <a:off x="1136591" y="78222"/>
            <a:ext cx="9729883" cy="948144"/>
            <a:chOff x="0" y="0"/>
            <a:chExt cx="9729882" cy="948142"/>
          </a:xfrm>
        </p:grpSpPr>
        <p:sp>
          <p:nvSpPr>
            <p:cNvPr id="122" name="Прямоугольник"/>
            <p:cNvSpPr/>
            <p:nvPr/>
          </p:nvSpPr>
          <p:spPr>
            <a:xfrm>
              <a:off x="0" y="0"/>
              <a:ext cx="9729883" cy="948143"/>
            </a:xfrm>
            <a:prstGeom prst="rect">
              <a:avLst/>
            </a:prstGeom>
            <a:solidFill>
              <a:srgbClr val="2CAC8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</a:p>
          </p:txBody>
        </p:sp>
        <p:sp>
          <p:nvSpPr>
            <p:cNvPr id="123" name="Описание 1 этапа"/>
            <p:cNvSpPr txBox="1"/>
            <p:nvPr/>
          </p:nvSpPr>
          <p:spPr>
            <a:xfrm>
              <a:off x="45720" y="187051"/>
              <a:ext cx="9638443" cy="574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>
                  <a:solidFill>
                    <a:srgbClr val="FFFFFF"/>
                  </a:solid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/>
              <a:r>
                <a:t>Описание 1 этапа</a:t>
              </a:r>
            </a:p>
          </p:txBody>
        </p:sp>
      </p:grpSp>
      <p:pic>
        <p:nvPicPr>
          <p:cNvPr id="125" name="Рисунок 12" descr="Рисунок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496" y="78221"/>
            <a:ext cx="926097" cy="948147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extBox 1"/>
          <p:cNvSpPr txBox="1"/>
          <p:nvPr/>
        </p:nvSpPr>
        <p:spPr>
          <a:xfrm>
            <a:off x="10945154" y="229127"/>
            <a:ext cx="1164988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600">
                <a:solidFill>
                  <a:srgbClr val="24886E"/>
                </a:solidFill>
              </a:defRPr>
            </a:lvl1pPr>
          </a:lstStyle>
          <a:p>
            <a:pPr/>
            <a:r>
              <a:t>РЦФГ</a:t>
            </a:r>
          </a:p>
        </p:txBody>
      </p:sp>
      <p:sp>
        <p:nvSpPr>
          <p:cNvPr id="127" name="Целеполагание. Введение в тему. Игра «Впусти меня в свой дом».…"/>
          <p:cNvSpPr txBox="1"/>
          <p:nvPr/>
        </p:nvSpPr>
        <p:spPr>
          <a:xfrm>
            <a:off x="566882" y="1513087"/>
            <a:ext cx="11442858" cy="5103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/>
              <a:t>Целеполагание. Введение в тему. Игра «Впусти меня в свой дом».</a:t>
            </a:r>
            <a:endParaRPr b="1"/>
          </a:p>
          <a:p>
            <a:pPr algn="ctr">
              <a:lnSpc>
                <a:spcPct val="90000"/>
              </a:lnSpc>
              <a:spcBef>
                <a:spcPts val="1000"/>
              </a:spcBef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/>
          </a:p>
          <a:p>
            <a:pPr>
              <a:lnSpc>
                <a:spcPct val="90000"/>
              </a:lnSpc>
              <a:spcBef>
                <a:spcPts val="1000"/>
              </a:spcBef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Для реализации данного этапа необходимо разделиться на две команды по 8 человек.</a:t>
            </a:r>
            <a:endParaRPr b="1"/>
          </a:p>
          <a:p>
            <a:pPr>
              <a:lnSpc>
                <a:spcPct val="90000"/>
              </a:lnSpc>
              <a:spcBef>
                <a:spcPts val="1000"/>
              </a:spcBef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/>
          </a:p>
          <a:p>
            <a:pPr defTabSz="449580">
              <a:defRPr sz="19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Каждому участнику игры раздается </a:t>
            </a:r>
            <a:r>
              <a:rPr u="sng"/>
              <a:t>карточка с ролью: </a:t>
            </a:r>
            <a:r>
              <a:rPr i="1"/>
              <a:t>хозяина дома — именинника, гостя или прохожего.</a:t>
            </a:r>
            <a:r>
              <a:t> Именинник приготовил праздничный ужин в день своего рождения и ждет в гости друга. Случайный прохожий, заглянув в окно дома, видит красиво накрытый стол, и ему тоже хочется попасть на праздник, попробовать угощение. В каждой команде будет по 4 хозяина, 2 гостя и 2 прохожих. Участники, получившие карточки именинников, ожидают прихода гостей. Участники — гости и прохожие не раскрывают свою роль, их задача — убедить хозяина дома, что они гости, которых ждут на ужин. Каждый из гостей и прохожих по очереди подходит к одному хозяину и, представляясь гостем, убеждает в 3–4 предложениях пустить его в дом. Прослушав их, участник-хозяин должен принять решение: согласиться или отказать. Если он впустит прохожего или не поверит гостю, то выбывает из</a:t>
            </a:r>
          </a:p>
          <a:p>
            <a:pPr defTabSz="449580">
              <a:defRPr sz="19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игры. Если впустит гостя, то побеждают сразу оба участника. Таким образом, победителем игры в каждой паре станет участник, реализовавший свою цель. </a:t>
            </a:r>
          </a:p>
          <a:p>
            <a:pPr>
              <a:lnSpc>
                <a:spcPct val="90000"/>
              </a:lnSpc>
              <a:spcBef>
                <a:spcPts val="1000"/>
              </a:spcBef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TextBox 3"/>
          <p:cNvGrpSpPr/>
          <p:nvPr/>
        </p:nvGrpSpPr>
        <p:grpSpPr>
          <a:xfrm>
            <a:off x="1136591" y="78222"/>
            <a:ext cx="9729883" cy="948144"/>
            <a:chOff x="0" y="0"/>
            <a:chExt cx="9729882" cy="948142"/>
          </a:xfrm>
        </p:grpSpPr>
        <p:sp>
          <p:nvSpPr>
            <p:cNvPr id="129" name="Прямоугольник"/>
            <p:cNvSpPr/>
            <p:nvPr/>
          </p:nvSpPr>
          <p:spPr>
            <a:xfrm>
              <a:off x="0" y="0"/>
              <a:ext cx="9729883" cy="948143"/>
            </a:xfrm>
            <a:prstGeom prst="rect">
              <a:avLst/>
            </a:prstGeom>
            <a:solidFill>
              <a:srgbClr val="2CAC8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</a:p>
          </p:txBody>
        </p:sp>
        <p:sp>
          <p:nvSpPr>
            <p:cNvPr id="130" name="Описание 2 этапа"/>
            <p:cNvSpPr txBox="1"/>
            <p:nvPr/>
          </p:nvSpPr>
          <p:spPr>
            <a:xfrm>
              <a:off x="45720" y="187051"/>
              <a:ext cx="9638443" cy="574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>
                  <a:solidFill>
                    <a:srgbClr val="FFFFFF"/>
                  </a:solid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/>
              <a:r>
                <a:t>Описание 2 этапа</a:t>
              </a:r>
            </a:p>
          </p:txBody>
        </p:sp>
      </p:grpSp>
      <p:pic>
        <p:nvPicPr>
          <p:cNvPr id="132" name="Рисунок 12" descr="Рисунок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496" y="78221"/>
            <a:ext cx="926097" cy="948147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TextBox 1"/>
          <p:cNvSpPr txBox="1"/>
          <p:nvPr/>
        </p:nvSpPr>
        <p:spPr>
          <a:xfrm>
            <a:off x="10945154" y="229127"/>
            <a:ext cx="1164988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600">
                <a:solidFill>
                  <a:srgbClr val="24886E"/>
                </a:solidFill>
              </a:defRPr>
            </a:lvl1pPr>
          </a:lstStyle>
          <a:p>
            <a:pPr/>
            <a:r>
              <a:t>РЦФГ</a:t>
            </a:r>
          </a:p>
        </p:txBody>
      </p:sp>
      <p:sp>
        <p:nvSpPr>
          <p:cNvPr id="134" name="Актуализация новых знаний. Лекция-беседа.…"/>
          <p:cNvSpPr txBox="1"/>
          <p:nvPr/>
        </p:nvSpPr>
        <p:spPr>
          <a:xfrm>
            <a:off x="566882" y="1513087"/>
            <a:ext cx="11442858" cy="56903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/>
              <a:t>Актуализация новых знаний. Лекция-беседа.</a:t>
            </a:r>
            <a:endParaRPr b="1"/>
          </a:p>
          <a:p>
            <a:pPr algn="ctr">
              <a:lnSpc>
                <a:spcPct val="90000"/>
              </a:lnSpc>
              <a:spcBef>
                <a:spcPts val="1000"/>
              </a:spcBef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/>
          </a:p>
          <a:p>
            <a:pPr marL="267368" indent="-267368">
              <a:lnSpc>
                <a:spcPct val="90000"/>
              </a:lnSpc>
              <a:spcBef>
                <a:spcPts val="1000"/>
              </a:spcBef>
              <a:buSzPct val="100000"/>
              <a:buAutoNum type="arabicPeriod" startAt="1"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Разбор понятий «Мошеничество» «Мошенник».</a:t>
            </a:r>
          </a:p>
          <a:p>
            <a:pPr marL="267368" indent="-267368">
              <a:lnSpc>
                <a:spcPct val="90000"/>
              </a:lnSpc>
              <a:spcBef>
                <a:spcPts val="1000"/>
              </a:spcBef>
              <a:buSzPct val="100000"/>
              <a:buAutoNum type="arabicPeriod" startAt="1"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Обобщение полученных знаний.</a:t>
            </a:r>
          </a:p>
          <a:p>
            <a:pPr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Лекция-беседа о рисках в мире денег, видах мошенничества, ответственности за совершенное финансовое преступление и мерах безопасности, формирование понятий: фальшивые деньги.</a:t>
            </a:r>
          </a:p>
          <a:p>
            <a:pPr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- Как отличить фальшивые деньги от подлинных?</a:t>
            </a:r>
          </a:p>
          <a:p>
            <a:pPr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- Стоит ли следовать рекламным предложениям?</a:t>
            </a:r>
          </a:p>
          <a:p>
            <a:pPr defTabSz="449580">
              <a:defRPr sz="2000" u="sng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u="none"/>
              <a:t>- Как защитить свою персональную информацию о своей банковской карты? </a:t>
            </a:r>
          </a:p>
          <a:p>
            <a:pPr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- Куда обращаться в случае потери денег и финансовых документов, карты?</a:t>
            </a:r>
          </a:p>
          <a:p>
            <a:pPr marL="200526" indent="-200526" defTabSz="449580">
              <a:buSzPct val="100000"/>
              <a:buChar char="-"/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Что делать, если вы стали жертвой финансового мошенничества</a:t>
            </a:r>
          </a:p>
          <a:p>
            <a:pPr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3. </a:t>
            </a:r>
            <a:r>
              <a:t>Организация работы в группах. Разбор ситуаций.Учащиеся делятся </a:t>
            </a:r>
            <a:r>
              <a:t>на пары и им предлагаются ситуационные карточки.</a:t>
            </a:r>
          </a:p>
          <a:p>
            <a:pPr marL="160421" indent="-160421" defTabSz="449580">
              <a:buSzPct val="100000"/>
              <a:buAutoNum type="arabicPeriod" startAt="3"/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/>
          </a:p>
          <a:p>
            <a:pPr defTabSz="449580">
              <a:defRPr sz="19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>
              <a:lnSpc>
                <a:spcPct val="90000"/>
              </a:lnSpc>
              <a:spcBef>
                <a:spcPts val="1000"/>
              </a:spcBef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TextBox 3"/>
          <p:cNvGrpSpPr/>
          <p:nvPr/>
        </p:nvGrpSpPr>
        <p:grpSpPr>
          <a:xfrm>
            <a:off x="1136591" y="78222"/>
            <a:ext cx="9729883" cy="948144"/>
            <a:chOff x="0" y="0"/>
            <a:chExt cx="9729882" cy="948142"/>
          </a:xfrm>
        </p:grpSpPr>
        <p:sp>
          <p:nvSpPr>
            <p:cNvPr id="136" name="Прямоугольник"/>
            <p:cNvSpPr/>
            <p:nvPr/>
          </p:nvSpPr>
          <p:spPr>
            <a:xfrm>
              <a:off x="0" y="0"/>
              <a:ext cx="9729883" cy="948143"/>
            </a:xfrm>
            <a:prstGeom prst="rect">
              <a:avLst/>
            </a:prstGeom>
            <a:solidFill>
              <a:srgbClr val="2CAC8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</a:p>
          </p:txBody>
        </p:sp>
        <p:sp>
          <p:nvSpPr>
            <p:cNvPr id="137" name="Описание 3 этапа"/>
            <p:cNvSpPr txBox="1"/>
            <p:nvPr/>
          </p:nvSpPr>
          <p:spPr>
            <a:xfrm>
              <a:off x="45720" y="187051"/>
              <a:ext cx="9638443" cy="574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>
                  <a:solidFill>
                    <a:srgbClr val="FFFFFF"/>
                  </a:solid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/>
              <a:r>
                <a:t>Описание 3 этапа</a:t>
              </a:r>
            </a:p>
          </p:txBody>
        </p:sp>
      </p:grpSp>
      <p:pic>
        <p:nvPicPr>
          <p:cNvPr id="139" name="Рисунок 12" descr="Рисунок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496" y="78221"/>
            <a:ext cx="926097" cy="948147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extBox 1"/>
          <p:cNvSpPr txBox="1"/>
          <p:nvPr/>
        </p:nvSpPr>
        <p:spPr>
          <a:xfrm>
            <a:off x="10945154" y="229127"/>
            <a:ext cx="1164988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600">
                <a:solidFill>
                  <a:srgbClr val="24886E"/>
                </a:solidFill>
              </a:defRPr>
            </a:lvl1pPr>
          </a:lstStyle>
          <a:p>
            <a:pPr/>
            <a:r>
              <a:t>РЦФГ</a:t>
            </a:r>
          </a:p>
        </p:txBody>
      </p:sp>
      <p:sp>
        <p:nvSpPr>
          <p:cNvPr id="141" name="Физминутка.…"/>
          <p:cNvSpPr txBox="1"/>
          <p:nvPr/>
        </p:nvSpPr>
        <p:spPr>
          <a:xfrm>
            <a:off x="566882" y="1513087"/>
            <a:ext cx="11442858" cy="6076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/>
              <a:t>Физминутка. </a:t>
            </a:r>
            <a:endParaRPr b="1"/>
          </a:p>
          <a:p>
            <a:pPr algn="ctr">
              <a:lnSpc>
                <a:spcPct val="90000"/>
              </a:lnSpc>
              <a:spcBef>
                <a:spcPts val="1000"/>
              </a:spcBef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/>
          </a:p>
          <a:p>
            <a:pPr algn="just"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«Магазин»</a:t>
            </a:r>
          </a:p>
          <a:p>
            <a:pPr algn="just"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Продаются в магазине (вытянуть руки перед собой, ладонями вверх)</a:t>
            </a:r>
          </a:p>
          <a:p>
            <a:pPr algn="just"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Йогурт, молоко, кефир, (соединять пальчики левой и правой руки</a:t>
            </a:r>
          </a:p>
          <a:p>
            <a:pPr algn="just"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Ряженка, сметана, сыр, поочередно начиная с мизинцев, на слове «сыр»</a:t>
            </a:r>
          </a:p>
          <a:p>
            <a:pPr algn="just"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соединить ладошки хлопком)</a:t>
            </a:r>
          </a:p>
          <a:p>
            <a:pPr algn="just"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Чай, конфеты, шоколад, (разъединяем пальчики поочередно начиная с</a:t>
            </a:r>
          </a:p>
          <a:p>
            <a:pPr algn="just"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Яблоки и виноград. больших пальчиков, при этом запястья обеих</a:t>
            </a:r>
          </a:p>
          <a:p>
            <a:pPr algn="just"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рук плотно прикасаются друг к другу)</a:t>
            </a:r>
          </a:p>
          <a:p>
            <a:pPr algn="just"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Детский мячик в магазине (крутят руки влево вправо упр. «цветок» -</a:t>
            </a:r>
          </a:p>
          <a:p>
            <a:pPr algn="just"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запястья вместе, ладони вверх, пальцы широко расставлены)</a:t>
            </a:r>
          </a:p>
          <a:p>
            <a:pPr algn="just"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Продают в большой корзине. (пальцы в замок и вытянуть перед собой)</a:t>
            </a:r>
          </a:p>
          <a:p>
            <a:pPr algn="just"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Нужно важное купить, (хлопнуть ладонью левой руки о правую и</a:t>
            </a:r>
          </a:p>
          <a:p>
            <a:pPr algn="just"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наоборот 4 раза в ритм)</a:t>
            </a:r>
          </a:p>
          <a:p>
            <a:pPr algn="just"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Чтобы экономным быть! (потереть большим пальчиком другие</a:t>
            </a:r>
          </a:p>
          <a:p>
            <a:pPr algn="just" defTabSz="449580">
              <a:defRPr sz="2000">
                <a:uFill>
                  <a:solidFill>
                    <a:srgbClr val="000000"/>
                  </a:solidFill>
                </a:uFill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пальцы, обеими руками одновременно).</a:t>
            </a:r>
          </a:p>
          <a:p>
            <a:pPr marL="160421" indent="-160421" defTabSz="449580">
              <a:buSzPct val="100000"/>
              <a:buAutoNum type="arabicPeriod" startAt="1"/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/>
          </a:p>
          <a:p>
            <a:pPr defTabSz="449580">
              <a:defRPr sz="19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>
              <a:lnSpc>
                <a:spcPct val="90000"/>
              </a:lnSpc>
              <a:spcBef>
                <a:spcPts val="1000"/>
              </a:spcBef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TextBox 3"/>
          <p:cNvGrpSpPr/>
          <p:nvPr/>
        </p:nvGrpSpPr>
        <p:grpSpPr>
          <a:xfrm>
            <a:off x="1136591" y="78222"/>
            <a:ext cx="9729883" cy="948144"/>
            <a:chOff x="0" y="0"/>
            <a:chExt cx="9729882" cy="948142"/>
          </a:xfrm>
        </p:grpSpPr>
        <p:sp>
          <p:nvSpPr>
            <p:cNvPr id="143" name="Прямоугольник"/>
            <p:cNvSpPr/>
            <p:nvPr/>
          </p:nvSpPr>
          <p:spPr>
            <a:xfrm>
              <a:off x="0" y="0"/>
              <a:ext cx="9729883" cy="948143"/>
            </a:xfrm>
            <a:prstGeom prst="rect">
              <a:avLst/>
            </a:prstGeom>
            <a:solidFill>
              <a:srgbClr val="2CAC8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</a:p>
          </p:txBody>
        </p:sp>
        <p:sp>
          <p:nvSpPr>
            <p:cNvPr id="144" name="Описание 4 этапа (рефлексия)"/>
            <p:cNvSpPr txBox="1"/>
            <p:nvPr/>
          </p:nvSpPr>
          <p:spPr>
            <a:xfrm>
              <a:off x="45720" y="187051"/>
              <a:ext cx="9638443" cy="574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>
                  <a:solidFill>
                    <a:srgbClr val="FFFFFF"/>
                  </a:solid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/>
              <a:r>
                <a:t>Описание 4 этапа (рефлексия)</a:t>
              </a:r>
            </a:p>
          </p:txBody>
        </p:sp>
      </p:grpSp>
      <p:pic>
        <p:nvPicPr>
          <p:cNvPr id="146" name="Рисунок 12" descr="Рисунок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496" y="78221"/>
            <a:ext cx="926097" cy="948147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TextBox 1"/>
          <p:cNvSpPr txBox="1"/>
          <p:nvPr/>
        </p:nvSpPr>
        <p:spPr>
          <a:xfrm>
            <a:off x="10945154" y="229127"/>
            <a:ext cx="1164988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600">
                <a:solidFill>
                  <a:srgbClr val="24886E"/>
                </a:solidFill>
              </a:defRPr>
            </a:lvl1pPr>
          </a:lstStyle>
          <a:p>
            <a:pPr/>
            <a:r>
              <a:t>РЦФГ</a:t>
            </a:r>
          </a:p>
        </p:txBody>
      </p:sp>
      <p:sp>
        <p:nvSpPr>
          <p:cNvPr id="148" name="Составление памятки. «Как не попасть в руки мошенникам»…"/>
          <p:cNvSpPr txBox="1"/>
          <p:nvPr/>
        </p:nvSpPr>
        <p:spPr>
          <a:xfrm>
            <a:off x="566882" y="1513087"/>
            <a:ext cx="11442858" cy="25715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defRPr b="1"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Составление памятки. «Как не попасть в руки мошенникам» 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/>
          </a:p>
          <a:p>
            <a:pPr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Учащимся предлагается </a:t>
            </a:r>
            <a:r>
              <a:t>составить памятку- «Как не стать жертвой финансового мошенничества».</a:t>
            </a:r>
          </a:p>
          <a:p>
            <a:pPr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Организуются обсуждение результатов работы по памятке, фиксируются ответы детей, на ватмане, обобщение результатов. </a:t>
            </a:r>
          </a:p>
          <a:p>
            <a:pPr marL="160421" indent="-160421" defTabSz="449580">
              <a:buSzPct val="100000"/>
              <a:buAutoNum type="arabicPeriod" startAt="1"/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/>
          </a:p>
          <a:p>
            <a:pPr defTabSz="449580">
              <a:defRPr sz="19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>
              <a:lnSpc>
                <a:spcPct val="90000"/>
              </a:lnSpc>
              <a:spcBef>
                <a:spcPts val="1000"/>
              </a:spcBef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TextBox 3"/>
          <p:cNvGrpSpPr/>
          <p:nvPr/>
        </p:nvGrpSpPr>
        <p:grpSpPr>
          <a:xfrm>
            <a:off x="1136591" y="78222"/>
            <a:ext cx="9729883" cy="948144"/>
            <a:chOff x="0" y="0"/>
            <a:chExt cx="9729882" cy="948142"/>
          </a:xfrm>
        </p:grpSpPr>
        <p:sp>
          <p:nvSpPr>
            <p:cNvPr id="150" name="Прямоугольник"/>
            <p:cNvSpPr/>
            <p:nvPr/>
          </p:nvSpPr>
          <p:spPr>
            <a:xfrm>
              <a:off x="0" y="0"/>
              <a:ext cx="9729883" cy="948143"/>
            </a:xfrm>
            <a:prstGeom prst="rect">
              <a:avLst/>
            </a:prstGeom>
            <a:solidFill>
              <a:srgbClr val="2CAC8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</a:p>
          </p:txBody>
        </p:sp>
        <p:sp>
          <p:nvSpPr>
            <p:cNvPr id="151" name="Результат (достижение цели занятия)"/>
            <p:cNvSpPr txBox="1"/>
            <p:nvPr/>
          </p:nvSpPr>
          <p:spPr>
            <a:xfrm>
              <a:off x="45720" y="187051"/>
              <a:ext cx="9638443" cy="574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>
                  <a:solidFill>
                    <a:srgbClr val="FFFFFF"/>
                  </a:solid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/>
              <a:r>
                <a:t>Результат (достижение цели занятия)</a:t>
              </a:r>
            </a:p>
          </p:txBody>
        </p:sp>
      </p:grpSp>
      <p:pic>
        <p:nvPicPr>
          <p:cNvPr id="153" name="Рисунок 12" descr="Рисунок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496" y="78221"/>
            <a:ext cx="926097" cy="948147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TextBox 1"/>
          <p:cNvSpPr txBox="1"/>
          <p:nvPr/>
        </p:nvSpPr>
        <p:spPr>
          <a:xfrm>
            <a:off x="10945154" y="229127"/>
            <a:ext cx="1164988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600">
                <a:solidFill>
                  <a:srgbClr val="24886E"/>
                </a:solidFill>
              </a:defRPr>
            </a:lvl1pPr>
          </a:lstStyle>
          <a:p>
            <a:pPr/>
            <a:r>
              <a:t>РЦФГ</a:t>
            </a:r>
          </a:p>
        </p:txBody>
      </p:sp>
      <p:sp>
        <p:nvSpPr>
          <p:cNvPr id="155" name="Игра «Кошелёк».…"/>
          <p:cNvSpPr txBox="1"/>
          <p:nvPr/>
        </p:nvSpPr>
        <p:spPr>
          <a:xfrm>
            <a:off x="566882" y="1513087"/>
            <a:ext cx="11442858" cy="26731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defRPr b="1"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Игра «Кошелёк».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/>
          </a:p>
          <a:p>
            <a:pPr defTabSz="449580"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После того как,  дети выполнили работу</a:t>
            </a:r>
            <a:r>
              <a:rPr b="1"/>
              <a:t> </a:t>
            </a:r>
            <a:r>
              <a:t>педагог просит  каждую команду сделать вывод,  об увиденном,  как надо поступить в данных ситуациях.  Сначала каждая команда высказывает свое мнение. Затем вместе с педагогом обобщают и формулируют «облако» понятий. </a:t>
            </a:r>
          </a:p>
          <a:p>
            <a:pPr marL="160421" indent="-160421" defTabSz="449580">
              <a:buSzPct val="100000"/>
              <a:buAutoNum type="arabicPeriod" startAt="1"/>
              <a:defRPr sz="20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1"/>
          </a:p>
          <a:p>
            <a:pPr defTabSz="449580">
              <a:defRPr sz="19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>
              <a:lnSpc>
                <a:spcPct val="90000"/>
              </a:lnSpc>
              <a:spcBef>
                <a:spcPts val="1000"/>
              </a:spcBef>
              <a:defRPr sz="2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