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6" r:id="rId5"/>
    <p:sldId id="278" r:id="rId6"/>
    <p:sldId id="267" r:id="rId7"/>
    <p:sldId id="279" r:id="rId8"/>
    <p:sldId id="269" r:id="rId9"/>
    <p:sldId id="281" r:id="rId10"/>
    <p:sldId id="272" r:id="rId11"/>
    <p:sldId id="282" r:id="rId12"/>
    <p:sldId id="283" r:id="rId13"/>
    <p:sldId id="277" r:id="rId14"/>
    <p:sldId id="265" r:id="rId15"/>
  </p:sldIdLst>
  <p:sldSz cx="10680700" cy="7556500"/>
  <p:notesSz cx="6858000" cy="9947275"/>
  <p:defaultTextStyle>
    <a:defPPr>
      <a:defRPr lang="ru-RU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1pPr>
    <a:lvl2pPr indent="496888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2pPr>
    <a:lvl3pPr indent="995363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3pPr>
    <a:lvl4pPr indent="1492250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4pPr>
    <a:lvl5pPr indent="1990725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5AF"/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24" y="630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 hangingPunct="0">
              <a:spcBef>
                <a:spcPts val="0"/>
              </a:spcBef>
              <a:spcAft>
                <a:spcPts val="0"/>
              </a:spcAft>
              <a:defRPr sz="1200" ker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 hangingPunct="0">
              <a:spcBef>
                <a:spcPts val="0"/>
              </a:spcBef>
              <a:spcAft>
                <a:spcPts val="0"/>
              </a:spcAft>
              <a:defRPr sz="1200" kern="0" smtClea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fld id="{B1205753-CFFF-4D35-B8CE-1CEAC27821E8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 hangingPunct="0">
              <a:spcBef>
                <a:spcPts val="0"/>
              </a:spcBef>
              <a:spcAft>
                <a:spcPts val="0"/>
              </a:spcAft>
              <a:defRPr sz="1200" ker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7754" fontAlgn="auto" hangingPunct="0">
              <a:spcBef>
                <a:spcPts val="0"/>
              </a:spcBef>
              <a:spcAft>
                <a:spcPts val="0"/>
              </a:spcAft>
              <a:defRPr sz="1200" kern="0" smtClea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fld id="{4EA19036-2A32-4077-8233-7EF35DF69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9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793750" y="746125"/>
            <a:ext cx="5270500" cy="3730625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724400"/>
            <a:ext cx="5029200" cy="447675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Shape 15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3" cstate="print"/>
          <a:srcRect t="5254" b="2423"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45889" y="2831049"/>
            <a:ext cx="3933546" cy="2484367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" name="Shap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5BE20-266C-4446-8DF0-194B8D068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26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6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3712471" y="1991360"/>
            <a:ext cx="6442573" cy="510636"/>
          </a:xfrm>
          <a:prstGeom prst="rect">
            <a:avLst/>
          </a:prstGeom>
        </p:spPr>
        <p:txBody>
          <a:bodyPr lIns="49774" tIns="49774" rIns="49774" bIns="49774"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2pPr>
            <a:lvl3pPr marL="1148662" indent="-153155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3pPr>
            <a:lvl4pPr marL="1674262" indent="-181001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4pPr>
            <a:lvl5pPr marL="2172015" indent="-181001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29"/>
          <p:cNvSpPr>
            <a:spLocks noGrp="1"/>
          </p:cNvSpPr>
          <p:nvPr>
            <p:ph type="sldNum" sz="quarter" idx="10"/>
          </p:nvPr>
        </p:nvSpPr>
        <p:spPr>
          <a:xfrm>
            <a:off x="9921875" y="7054850"/>
            <a:ext cx="293688" cy="303213"/>
          </a:xfrm>
        </p:spPr>
        <p:txBody>
          <a:bodyPr/>
          <a:lstStyle>
            <a:lvl1pPr>
              <a:defRPr/>
            </a:lvl1pPr>
          </a:lstStyle>
          <a:p>
            <a:fld id="{BAA2C701-2519-4499-98E5-2319BFDD9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37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6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34432" y="2501993"/>
            <a:ext cx="9619775" cy="4225909"/>
          </a:xfrm>
          <a:prstGeom prst="rect">
            <a:avLst/>
          </a:prstGeom>
        </p:spPr>
        <p:txBody>
          <a:bodyPr lIns="49774" tIns="49774" rIns="49774" bIns="49774">
            <a:normAutofit/>
          </a:bodyPr>
          <a:lstStyle>
            <a:lvl1pPr marL="169862" indent="-169862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1pPr>
            <a:lvl2pPr marL="622192" indent="-124438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2pPr>
            <a:lvl3pPr marL="1110373" indent="-114866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3pPr>
            <a:lvl4pPr marL="1629012" indent="-135751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4pPr>
            <a:lvl5pPr marL="2126765" indent="-135751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40"/>
          <p:cNvSpPr>
            <a:spLocks noGrp="1"/>
          </p:cNvSpPr>
          <p:nvPr>
            <p:ph type="sldNum" sz="quarter" idx="10"/>
          </p:nvPr>
        </p:nvSpPr>
        <p:spPr>
          <a:xfrm>
            <a:off x="9921875" y="7054850"/>
            <a:ext cx="293688" cy="303213"/>
          </a:xfrm>
        </p:spPr>
        <p:txBody>
          <a:bodyPr/>
          <a:lstStyle>
            <a:lvl1pPr>
              <a:defRPr/>
            </a:lvl1pPr>
          </a:lstStyle>
          <a:p>
            <a:fld id="{64DDCFB0-33A8-430C-BC52-69BE6A2FD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Shape 60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5" name="image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091293" y="3150672"/>
            <a:ext cx="6060142" cy="1800470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" name="Shape 6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F5125-DBDD-4BD1-B9AD-95EF82A31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1EF2D-D791-4FB8-8FA8-BDAC97BD6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1028" name="image4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688638" cy="7550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9" name="Shape 5"/>
          <p:cNvSpPr>
            <a:spLocks noGrp="1"/>
          </p:cNvSpPr>
          <p:nvPr>
            <p:ph type="title"/>
          </p:nvPr>
        </p:nvSpPr>
        <p:spPr bwMode="auto">
          <a:xfrm>
            <a:off x="533400" y="101600"/>
            <a:ext cx="9613900" cy="1662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Tahoma" pitchFamily="34" charset="0"/>
              </a:rPr>
              <a:t>Текст заголовка</a:t>
            </a:r>
          </a:p>
        </p:txBody>
      </p:sp>
      <p:sp>
        <p:nvSpPr>
          <p:cNvPr id="1030" name="Shape 6"/>
          <p:cNvSpPr>
            <a:spLocks noGrp="1"/>
          </p:cNvSpPr>
          <p:nvPr>
            <p:ph type="body" idx="1"/>
          </p:nvPr>
        </p:nvSpPr>
        <p:spPr bwMode="auto">
          <a:xfrm>
            <a:off x="533400" y="1763713"/>
            <a:ext cx="9613900" cy="5792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Tahoma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Tahoma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Tahoma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Tahoma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Tahoma" pitchFamily="34" charset="0"/>
              </a:rPr>
              <a:t>Уровень текста 5</a:t>
            </a:r>
          </a:p>
        </p:txBody>
      </p:sp>
      <p:sp>
        <p:nvSpPr>
          <p:cNvPr id="1031" name="Shape 7"/>
          <p:cNvSpPr>
            <a:spLocks noGrp="1"/>
          </p:cNvSpPr>
          <p:nvPr>
            <p:ph type="sldNum" sz="quarter" idx="2"/>
          </p:nvPr>
        </p:nvSpPr>
        <p:spPr bwMode="auto">
          <a:xfrm>
            <a:off x="5162550" y="6800850"/>
            <a:ext cx="2492375" cy="406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9774" tIns="49774" rIns="49774" bIns="49774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300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B20C22F4-A635-45FB-B3F3-236DEF6395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3" r:id="rId5"/>
  </p:sldLayoutIdLst>
  <p:transition spd="med"/>
  <p:hf hd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5pPr>
      <a:lvl6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73063" indent="-373063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1pPr>
      <a:lvl2pPr marL="860425" indent="-361950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–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2pPr>
      <a:lvl3pPr marL="1330325" indent="-334963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3pPr>
      <a:lvl4pPr marL="1889125" indent="-395288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–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4pPr>
      <a:lvl5pPr marL="2386013" indent="-395288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»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5pPr>
      <a:lvl6pPr marL="2884708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382462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880215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377969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9775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95506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49326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99101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488768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986521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48427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982029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4;&#1072;&#1096;&#1080;&#1092;&#1080;&#1085;&#1072;&#1085;&#1089;&#1099;.&#1088;&#1092;/week2018/concurses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79"/>
          <p:cNvSpPr>
            <a:spLocks noGrp="1"/>
          </p:cNvSpPr>
          <p:nvPr>
            <p:ph type="title"/>
          </p:nvPr>
        </p:nvSpPr>
        <p:spPr>
          <a:xfrm>
            <a:off x="636588" y="2765425"/>
            <a:ext cx="4559746" cy="2520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600" dirty="0" smtClean="0"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cs typeface="Tahoma" pitchFamily="34" charset="0"/>
              </a:rPr>
              <a:t>УСЛУГИ ФИНАНСОВЫХ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ОРГАНИЗАЦИЙ: ИСПОЛЬЗУЙ ГРАМОТНО</a:t>
            </a:r>
            <a:endParaRPr lang="ru-RU" sz="32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87822" y="1185962"/>
            <a:ext cx="9565828" cy="4317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ahoma" pitchFamily="34" charset="0"/>
                <a:cs typeface="Tahoma" pitchFamily="34" charset="0"/>
              </a:rPr>
              <a:t>ЖИЗНЕННАЯ СИТУАЦИЯ №3: ОБМЕН ВАЛЮТ	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22" y="1618010"/>
            <a:ext cx="9565828" cy="547260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Оля Петрова и Таня Иванова играют в одной команде по волейболу. Команда стала показывать хорошие результаты, выиграла всероссийский чемпионат среди девушек 15-16 лет. Команда была приглашена на Европейский кубок в Зальцбург (Австрия). </a:t>
            </a: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До отъезда оставалось 2 дня, все вещи собраны осталось решить вопрос обмена валют. Посоветовавшись, девочки решили с собой взять по 500 евро (купить подарки и сувениры, а также кое что из экипировки).</a:t>
            </a: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Оля по совету своей мамы отправилась в самый ближайший банк, где смогла купить европейскую валюту по 71,93 рубля за 1 евро.</a:t>
            </a: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Таня же вместе с мамой сначала собрали информацию о том, в каких банках какой курс покупки евро, изучили ее, нашли самый дешевый курс, в банке, который находился в соседнем квартале. Таня после уроков вместе с мамой отправились в этот банк. Они купили евро по 69,24 рубля за 1 евро.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 купленные евро девочки заплатили по-разному.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ПОЧЕМУ?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30" y="1041946"/>
            <a:ext cx="9494377" cy="949415"/>
          </a:xfrm>
        </p:spPr>
        <p:txBody>
          <a:bodyPr/>
          <a:lstStyle/>
          <a:p>
            <a:r>
              <a:rPr lang="ru-RU" dirty="0" smtClean="0"/>
              <a:t>ДАВАЙТЕ СРАВНИМ: КТО ДЕЙСТВОВАЛ ФИНАНСОВО ГРАМОТНО?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48109"/>
              </p:ext>
            </p:extLst>
          </p:nvPr>
        </p:nvGraphicFramePr>
        <p:xfrm>
          <a:off x="731839" y="1762025"/>
          <a:ext cx="9361040" cy="5112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3990"/>
                <a:gridCol w="3142633"/>
                <a:gridCol w="3744417"/>
              </a:tblGrid>
              <a:tr h="833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ОЛЯ ПЕТРОВА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ТАНЯ ИВАНОВА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решение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Покупка валюты в ближайшем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банке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Изучение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разных вариантов курсов валют, предлагаемых банками, поиск самого дешевого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5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Затраты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/выгоды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евро =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71,93 рубля,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500 евро = 35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965 рублей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1354 рублей = необоснованные затраты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1 евро = 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69,24 рубля,</a:t>
                      </a:r>
                      <a:endParaRPr kumimoji="0" lang="ru-RU" sz="18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500 евро = 34 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620 рублей</a:t>
                      </a:r>
                      <a:endParaRPr kumimoji="0" lang="ru-RU" sz="18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  <a:p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8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Оценка финансового решения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НЕ ГРАМОТНОЕ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ГРАМОТНОЕ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160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30" y="1041947"/>
            <a:ext cx="9494377" cy="648072"/>
          </a:xfrm>
        </p:spPr>
        <p:txBody>
          <a:bodyPr/>
          <a:lstStyle/>
          <a:p>
            <a:r>
              <a:rPr lang="ru-RU" dirty="0" smtClean="0"/>
              <a:t>КАКИЕ РЕШЕНИЯ МОЖНО НАЗВАТЬ ФИНАНСОВО ГРАМОТНЫМИ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838" y="1618010"/>
            <a:ext cx="9187727" cy="496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Это решения которые основаны на: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188386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Всестороннем изучении жизненной ситуации, где требуется принятие финансового решения.</a:t>
            </a:r>
          </a:p>
          <a:p>
            <a:pPr marL="457200" indent="-457200">
              <a:lnSpc>
                <a:spcPct val="150000"/>
              </a:lnSpc>
              <a:buClr>
                <a:srgbClr val="188386"/>
              </a:buClr>
              <a:buSzPct val="150000"/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Выявлении различных вариантов принятия решения.</a:t>
            </a:r>
          </a:p>
          <a:p>
            <a:pPr marL="457200" indent="-457200">
              <a:lnSpc>
                <a:spcPct val="150000"/>
              </a:lnSpc>
              <a:buClr>
                <a:srgbClr val="188386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Сравнении (в том числе с использованием математических расчетов) различных вариантов решений с позиции выгоды, эффективности, качества.</a:t>
            </a:r>
          </a:p>
          <a:p>
            <a:pPr marL="457200" indent="-457200">
              <a:lnSpc>
                <a:spcPct val="150000"/>
              </a:lnSpc>
              <a:buClr>
                <a:srgbClr val="188386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Выборе наиболее разумного варианта в конкретной ситуации.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346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4988" y="1116013"/>
            <a:ext cx="9618662" cy="5016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ahoma" pitchFamily="34" charset="0"/>
                <a:cs typeface="Tahoma" pitchFamily="34" charset="0"/>
              </a:rPr>
              <a:t>ПОДВЕДЕМ ИТОГ: ОБСУДИМ ВМЕСТЕ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587822" y="1906042"/>
            <a:ext cx="8928992" cy="53292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ВОПРОСЫ:</a:t>
            </a:r>
          </a:p>
          <a:p>
            <a:pPr marL="0" indent="0" eaLnBrk="1" hangingPunct="1">
              <a:buNone/>
            </a:pPr>
            <a:endParaRPr lang="ru-RU" sz="1800" b="1" u="sng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Что Вы узнали сегодня нового?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Что вы расскажете своим родителям об этом уроке?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Есть ли у Вас опыт составления своего финансового плана?</a:t>
            </a:r>
          </a:p>
          <a:p>
            <a:pPr marL="0" indent="0" eaLnBrk="1" hangingPunct="1">
              <a:buNone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ЗАДАНИЕ:</a:t>
            </a:r>
          </a:p>
          <a:p>
            <a:pPr marL="0" indent="0" eaLnBrk="1" hangingPunct="1">
              <a:buNone/>
            </a:pPr>
            <a:endParaRPr lang="ru-RU" sz="1800" b="1" u="sng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Поразмышляйте над услышанным сегодня: напишите эссе по теме финансовой грамотности и примите участие в конкурсе эссе, который проводится в рамках Недели финансовой грамотности </a:t>
            </a:r>
          </a:p>
          <a:p>
            <a:pPr marL="0" indent="0" eaLnBrk="1" hangingPunct="1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детей и молодежи -2018.</a:t>
            </a:r>
          </a:p>
          <a:p>
            <a:pPr marL="0" indent="0" eaLnBrk="1" hangingPunct="1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Вся информация на портале Минфина России: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  <a:hlinkClick r:id="rId2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http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://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вашифинансы.рф/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week2018/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concurses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endParaRPr lang="ru-RU" sz="22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r" eaLnBrk="1" hangingPunct="1">
              <a:buFont typeface="Arial" charset="0"/>
              <a:buNone/>
            </a:pPr>
            <a:r>
              <a:rPr lang="ru-RU" sz="2200" u="sng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eaLnBrk="1" hangingPunct="1">
              <a:buFont typeface="Arial" charset="0"/>
              <a:buNone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171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hape 83"/>
          <p:cNvSpPr>
            <a:spLocks noChangeArrowheads="1"/>
          </p:cNvSpPr>
          <p:nvPr/>
        </p:nvSpPr>
        <p:spPr bwMode="auto">
          <a:xfrm>
            <a:off x="538163" y="1690688"/>
            <a:ext cx="9604375" cy="51101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/>
          <a:lstStyle/>
          <a:p>
            <a:pPr hangingPunct="0">
              <a:spcBef>
                <a:spcPts val="300"/>
              </a:spcBef>
            </a:pPr>
            <a:endParaRPr lang="ru-RU" sz="1800">
              <a:solidFill>
                <a:srgbClr val="595959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>
          <a:xfrm>
            <a:off x="731838" y="1257970"/>
            <a:ext cx="9494375" cy="805398"/>
          </a:xfrm>
        </p:spPr>
        <p:txBody>
          <a:bodyPr/>
          <a:lstStyle/>
          <a:p>
            <a:r>
              <a:rPr lang="ru-RU" dirty="0" smtClean="0"/>
              <a:t>ЗНАКОМЬТЕСЬ, НАШИ ГЕРОИ</a:t>
            </a:r>
            <a:endParaRPr lang="ru-RU" dirty="0"/>
          </a:p>
        </p:txBody>
      </p:sp>
      <p:sp>
        <p:nvSpPr>
          <p:cNvPr id="9" name="Shape 81"/>
          <p:cNvSpPr txBox="1">
            <a:spLocks/>
          </p:cNvSpPr>
          <p:nvPr/>
        </p:nvSpPr>
        <p:spPr>
          <a:xfrm>
            <a:off x="947862" y="4642346"/>
            <a:ext cx="3672408" cy="2232248"/>
          </a:xfrm>
          <a:prstGeom prst="rect">
            <a:avLst/>
          </a:prstGeom>
          <a:extLst>
            <a:ext uri="{C572A759-6A51-4108-AA02-DFA0A04FC94B}"/>
          </a:extLst>
        </p:spPr>
        <p:txBody>
          <a:bodyPr lIns="99551" tIns="49775" rIns="99551" bIns="49775" numCol="2">
            <a:normAutofit/>
          </a:bodyPr>
          <a:lstStyle/>
          <a:p>
            <a:pPr marL="0" marR="0" lvl="0" indent="0" algn="ct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/>
              <a:ea typeface="+mj-ea"/>
              <a:cs typeface="+mj-cs"/>
              <a:sym typeface="Tahoma"/>
            </a:endParaRPr>
          </a:p>
          <a:p>
            <a:pPr marL="0" marR="0" lvl="0" indent="0" algn="ct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ea typeface="+mj-ea"/>
                <a:cs typeface="+mj-cs"/>
                <a:sym typeface="Tahoma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/>
              <a:ea typeface="+mj-ea"/>
              <a:cs typeface="+mj-cs"/>
              <a:sym typeface="Tahom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2398" y="4930378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  <a:t>СЕМЬЯ ИВАНОВЫХ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</a:br>
            <a:r>
              <a:rPr lang="ru-RU" b="1" dirty="0" smtClean="0">
                <a:solidFill>
                  <a:srgbClr val="3795AF"/>
                </a:solidFill>
                <a:latin typeface="Tahoma"/>
                <a:sym typeface="Tahoma"/>
              </a:rPr>
              <a:t/>
            </a:r>
            <a:br>
              <a:rPr lang="ru-RU" b="1" dirty="0" smtClean="0">
                <a:solidFill>
                  <a:srgbClr val="3795AF"/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Дмитрий Иванович,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 Елена Викторовна,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Коля, 14 лет,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Таня, 15 лет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sym typeface="Tahom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1878" y="493037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  <a:t>СЕМЬЯ ПЕТРОВЫХ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Петр Алексеевич,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Мария Фёдоровна,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Саша, 15 лет,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sym typeface="Tahoma"/>
              </a:rPr>
              <a:t>Оля, 14 лет</a:t>
            </a:r>
            <a:endParaRPr lang="ru-RU" dirty="0"/>
          </a:p>
        </p:txBody>
      </p:sp>
      <p:pic>
        <p:nvPicPr>
          <p:cNvPr id="15" name="Рисунок 14" descr="n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871" y="1690018"/>
            <a:ext cx="3506594" cy="316835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2C701-2519-4499-98E5-2319BFDD91E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7" name="Рисунок 16" descr="22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374" y="1906042"/>
            <a:ext cx="4324704" cy="28803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6"/>
          <p:cNvSpPr>
            <a:spLocks noGrp="1"/>
          </p:cNvSpPr>
          <p:nvPr>
            <p:ph type="title"/>
          </p:nvPr>
        </p:nvSpPr>
        <p:spPr>
          <a:xfrm>
            <a:off x="534988" y="969963"/>
            <a:ext cx="9618662" cy="4318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ahoma" pitchFamily="34" charset="0"/>
                <a:cs typeface="Tahoma" pitchFamily="34" charset="0"/>
              </a:rPr>
              <a:t>ЖИЗНЕННАЯ СИТУАЦИЯ №1: ПЛАНИРУЕМ ЛЕТНИЙ ОТДЫХ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15814" y="1618010"/>
            <a:ext cx="6192688" cy="3672408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20000"/>
              </a:lnSpc>
              <a:spcBef>
                <a:spcPts val="400"/>
              </a:spcBef>
              <a:buNone/>
            </a:pPr>
            <a:r>
              <a:rPr lang="ru-RU" sz="1800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Сегодня утром Таня и Оля встретились по дороге в школу. Светило яркое весеннее солнце и девочки разговорились о том, что скоро они отправятся летом на отдых со своими родителями и как им там будет здорово... Таня также рассказала Оле, как они всей семьей планировали свое путешествие и делали расчет его стоимости (билеты на самолет, страховка, проживание и др.) и как создали специальный вклад в банк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еще в сентябре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чтобы накопить на отдых. Каждый месяц папа кладет на этот вклад определенную сумму денег.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sz="1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18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18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18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2518" y="2122066"/>
            <a:ext cx="3528393" cy="2667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3806" y="5290418"/>
            <a:ext cx="9721080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2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Оля была очень удивлена, так как в ее семье принято думать об отдыхе накануне. Оля также рассказала, что сколько она помнит (последние 2-3 года) папа всегда берет кредит на то, чтобы организовать отдых всей семье. Оля также отметила, что ее папа очень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ворчит,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так как весь год приходится расплачиваться за кредит, а потом наступает следующее лето и нужно опять брать кредит, чтобы всем хорошо отдохнуть.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400"/>
              </a:spcBef>
              <a:buFont typeface="Arial" charset="0"/>
              <a:buNone/>
            </a:pPr>
            <a:endParaRPr lang="ru-RU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400"/>
              </a:spcBef>
              <a:buFont typeface="Arial" charset="0"/>
              <a:buNone/>
            </a:pPr>
            <a:endParaRPr lang="ru-RU" sz="16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ts val="400"/>
              </a:spcBef>
              <a:buNone/>
            </a:pPr>
            <a:endParaRPr lang="ru-RU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ЖИЗНЕННАЯ СИТУАЦИЯ №1: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СЕМЬИ ПЕТРОВЫХ И ИВАНОВЫХ ПЛАНИРУЮТ ЛЕТНИЙ ОТДЫХ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17772"/>
              </p:ext>
            </p:extLst>
          </p:nvPr>
        </p:nvGraphicFramePr>
        <p:xfrm>
          <a:off x="587821" y="1774422"/>
          <a:ext cx="9505059" cy="55329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8353"/>
                <a:gridCol w="3168353"/>
                <a:gridCol w="3168353"/>
              </a:tblGrid>
              <a:tr h="910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Вопросы для анализа финансового поведения семей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ИВАНОВЫ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ПЕТРОВЫ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12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Каков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состав семьи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взрослых и 2 ребенка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взрослых и 2 ребенка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7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Когда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ачинают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планировать летний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отдых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10 месяцев до начала летнего отдыха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Накануне (за 1-2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недели до начала летнего отдыха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9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Откуда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берут деньги на оплату летнего отдыха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Оформляют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накопительный вклад и в течение года 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копят на отдых</a:t>
                      </a:r>
                      <a:endParaRPr lang="ru-RU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Оформляют кредит накануне,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следующий год расплачиваются за отдых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Насколько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финансово грамотно планируют летний отдых семьи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2" y="1115665"/>
            <a:ext cx="9566385" cy="875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ДАВАЙТЕ ПОСЧИТАЕМ: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НАКОПЛЕНИЯ НА ЛЕТНИЙ ОТДЫХ СЕМЬЕЙ ИВАНОВЫХ С ПОМОЩЬЮ ВКЛАДА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5814" y="1834039"/>
          <a:ext cx="9577064" cy="5112557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844255"/>
                <a:gridCol w="2455896"/>
                <a:gridCol w="3018235"/>
                <a:gridCol w="2258678"/>
              </a:tblGrid>
              <a:tr h="7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начисленных процентов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Остаток вклада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01.09.2017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01.10.2017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01.10.2017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20 053,42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01.11.2017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30 053,42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01.11.2017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30 146,13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01.12.2017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40 164,13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01.12.2017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161,15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164,15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40 325,28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01.01.2018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50 325,28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01.01.2018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50 547,90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01.02.2018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60 547,90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01.02.2018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60 826,95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01.03.2018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70 826,95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01.03.2018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303,30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303,30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71 130,25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01.04.2018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81 130,25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01.04.2018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392,68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392,68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81 522,93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01.05.2018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91 522,93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01.05.2018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91 958,46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01.06.2018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101 958,46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01.06.2018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507,66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507,66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102 466,12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01.07.2018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547,42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547,42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103 013,54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 выплат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3 013,54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3 013,54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103 013 ,54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850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34988" y="1116012"/>
            <a:ext cx="9618662" cy="71802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ДАВАЙТЕ ПОСЧИТАЕМ: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ОФОРМЛЕНИЕ КРЕДИТА НА ЛЕТНИЙ ОТДЫХ СЕМЬЕЙ ПЕТРОВЫХ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834033"/>
            <a:ext cx="9618662" cy="4893791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ts val="400"/>
              </a:spcBef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/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9830" y="1906042"/>
          <a:ext cx="9001000" cy="5040557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115751"/>
                <a:gridCol w="2154484"/>
                <a:gridCol w="2295347"/>
                <a:gridCol w="1717709"/>
                <a:gridCol w="1717709"/>
              </a:tblGrid>
              <a:tr h="714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платежа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 платежа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платежа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Основной долг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Начисленные проценты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Август,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11 416,67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1 416,67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Сентябрь,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11 275,00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1 275,00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Октябрь,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11 133,33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1 133,33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Ноябрь,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10 991,61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991,67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Декабрь,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10 850,00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Январь,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10 708,33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708,33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Февраль,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10 566,67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566,67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Март,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10 425,00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Апрель,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10 283,33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Май,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10 141,67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10 000,00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107 791,67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100 000,00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7 791,67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ДАВАЙТЕ СРАВНИМ: КТО ДЕЙСТВОВАЛ ФИНАНСОВО ГРАМОТНО?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55611"/>
              </p:ext>
            </p:extLst>
          </p:nvPr>
        </p:nvGraphicFramePr>
        <p:xfrm>
          <a:off x="587822" y="1974074"/>
          <a:ext cx="9073008" cy="46116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7963"/>
                <a:gridCol w="3000709"/>
                <a:gridCol w="3024336"/>
              </a:tblGrid>
              <a:tr h="6543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ПЕТРОВЫ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ИВАНОВЫ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3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решение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Отдыхать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 долг (взять кредит)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Накопить с помощью вклада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Затраты/выгоды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- 7 791,69 рублей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013,54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1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Оценка финансового решения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НЕ ГРАМОТНОЕ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ГРАМОТНОЕ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395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4988" y="1116013"/>
            <a:ext cx="9618662" cy="501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ЖИЗНЕННАЯ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СИТУАЦИЯ №2: ЧРЕЗВЫЧАЙНЫЕ ПРОИСШЕСТВИЯ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22" y="1546002"/>
            <a:ext cx="9361040" cy="5472336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400"/>
              </a:spcBef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Семьи Петровых и Ивановых дружат уже много лет. 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Два года назад 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Петровы,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 Ивановы купили по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небольшому дачному участку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 маленьким домиком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 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садоводстве «Лесное счастье». Их дачи находились по соседству. 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К несчастью, на прошлой неделе произошёл пожар в соседнем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доме. Огонь перекинулся и на строения семьи Петровых и на строения семьи Ивановых. Все сгорело. 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Петр Александрович и Мария Федоровна Петровы были в ужасе, они недавно подключили отопление и своими руками посторожили второй этаж. Потратили очень много денег!!!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Дмитрий Иванович и Елена Викторовна Ивановы также расстроились, было очень жаль старинный диван бабушки и новые сшитые Еленой Викторовной занавески. Но их огорчение не было таким сильным, как у Петровых.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ts val="40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ПОЧЕМУ?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  <a:buNone/>
            </a:pPr>
            <a:endParaRPr lang="ru-RU" sz="20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ts val="400"/>
              </a:spcBef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/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j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2638" y="1618010"/>
            <a:ext cx="2160239" cy="1821802"/>
          </a:xfrm>
          <a:prstGeom prst="rect">
            <a:avLst/>
          </a:prstGeom>
          <a:ln>
            <a:solidFill>
              <a:srgbClr val="3795AF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ДАВАЙТЕ СРАВНИМ: КТО ДЕЙСТВОВАЛ ФИНАНСОВО ГРАМОТНО?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90033"/>
              </p:ext>
            </p:extLst>
          </p:nvPr>
        </p:nvGraphicFramePr>
        <p:xfrm>
          <a:off x="659830" y="1834034"/>
          <a:ext cx="9433047" cy="504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5156"/>
                <a:gridCol w="3120709"/>
                <a:gridCol w="3617182"/>
              </a:tblGrid>
              <a:tr h="7512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ИВАНОВЫ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ПЕТРОВЫ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решение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Оформить договор страхования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(дачного дома и имущества)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оформлять договора страхования (надеяться на то, что ничего не случится)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7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Потери / Затраты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Цена страховки дома + имущества за 2 года: 3525*2 = 7 050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Цена дома + имущества:</a:t>
                      </a: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650 000 рублей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5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Оценка финансового решения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ГРАМОТНОЕ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ГРАМОТНОЕ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CFB0-33A8-430C-BC52-69BE6A2FD9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885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1024</Words>
  <Application>Microsoft Office PowerPoint</Application>
  <PresentationFormat>Произвольный</PresentationFormat>
  <Paragraphs>294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УСЛУГИ ФИНАНСОВЫХ ОРГАНИЗАЦИЙ: ИСПОЛЬЗУЙ ГРАМОТНО</vt:lpstr>
      <vt:lpstr>ЗНАКОМЬТЕСЬ, НАШИ ГЕРОИ</vt:lpstr>
      <vt:lpstr>ЖИЗНЕННАЯ СИТУАЦИЯ №1: ПЛАНИРУЕМ ЛЕТНИЙ ОТДЫХ</vt:lpstr>
      <vt:lpstr>ЖИЗНЕННАЯ СИТУАЦИЯ №1:  СЕМЬИ ПЕТРОВЫХ И ИВАНОВЫХ ПЛАНИРУЮТ ЛЕТНИЙ ОТДЫХ </vt:lpstr>
      <vt:lpstr>ДАВАЙТЕ ПОСЧИТАЕМ: НАКОПЛЕНИЯ НА ЛЕТНИЙ ОТДЫХ СЕМЬЕЙ ИВАНОВЫХ С ПОМОЩЬЮ ВКЛАДА</vt:lpstr>
      <vt:lpstr> ДАВАЙТЕ ПОСЧИТАЕМ:   ОФОРМЛЕНИЕ КРЕДИТА НА ЛЕТНИЙ ОТДЫХ СЕМЬЕЙ ПЕТРОВЫХ</vt:lpstr>
      <vt:lpstr> ДАВАЙТЕ СРАВНИМ: КТО ДЕЙСТВОВАЛ ФИНАНСОВО ГРАМОТНО?</vt:lpstr>
      <vt:lpstr> ЖИЗНЕННАЯ СИТУАЦИЯ №2: ЧРЕЗВЫЧАЙНЫЕ ПРОИСШЕСТВИЯ </vt:lpstr>
      <vt:lpstr> ДАВАЙТЕ СРАВНИМ: КТО ДЕЙСТВОВАЛ ФИНАНСОВО ГРАМОТНО?</vt:lpstr>
      <vt:lpstr>ЖИЗНЕННАЯ СИТУАЦИЯ №3: ОБМЕН ВАЛЮТ </vt:lpstr>
      <vt:lpstr>ДАВАЙТЕ СРАВНИМ: КТО ДЕЙСТВОВАЛ ФИНАНСОВО ГРАМОТНО?</vt:lpstr>
      <vt:lpstr>КАКИЕ РЕШЕНИЯ МОЖНО НАЗВАТЬ ФИНАНСОВО ГРАМОТНЫМИ</vt:lpstr>
      <vt:lpstr>ПОДВЕДЕМ ИТОГ: ОБСУДИМ ВМЕСТЕ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БЕЗОПАСНО ПОЛЬЗОВАТЬСЯ БАНКОВСКОЙ КАРТОЙ</dc:title>
  <dc:creator>Мария</dc:creator>
  <cp:lastModifiedBy>123</cp:lastModifiedBy>
  <cp:revision>95</cp:revision>
  <cp:lastPrinted>2018-02-19T12:13:04Z</cp:lastPrinted>
  <dcterms:modified xsi:type="dcterms:W3CDTF">2018-03-14T18:58:04Z</dcterms:modified>
</cp:coreProperties>
</file>