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68" r:id="rId3"/>
    <p:sldId id="269" r:id="rId4"/>
    <p:sldId id="259" r:id="rId5"/>
    <p:sldId id="270" r:id="rId6"/>
    <p:sldId id="271" r:id="rId7"/>
    <p:sldId id="264" r:id="rId8"/>
    <p:sldId id="272" r:id="rId9"/>
    <p:sldId id="262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AC8C"/>
    <a:srgbClr val="24886E"/>
    <a:srgbClr val="ABDAE5"/>
    <a:srgbClr val="BD5C54"/>
    <a:srgbClr val="0B211B"/>
    <a:srgbClr val="38BA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093"/>
    <p:restoredTop sz="91739"/>
  </p:normalViewPr>
  <p:slideViewPr>
    <p:cSldViewPr snapToGrid="0" snapToObjects="1">
      <p:cViewPr>
        <p:scale>
          <a:sx n="107" d="100"/>
          <a:sy n="107" d="100"/>
        </p:scale>
        <p:origin x="-176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01929-425A-614D-8724-03C5C1537FEA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97020F-BA94-B246-AE1A-6432C1ACC2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330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020F-BA94-B246-AE1A-6432C1ACC2E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061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020F-BA94-B246-AE1A-6432C1ACC2E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047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020F-BA94-B246-AE1A-6432C1ACC2E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647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020F-BA94-B246-AE1A-6432C1ACC2E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332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020F-BA94-B246-AE1A-6432C1ACC2E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8935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020F-BA94-B246-AE1A-6432C1ACC2E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6533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020F-BA94-B246-AE1A-6432C1ACC2E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640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020F-BA94-B246-AE1A-6432C1ACC2E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1106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020F-BA94-B246-AE1A-6432C1ACC2E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762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1D29E-4103-2D43-A64D-E4FF3828AD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DD2B466-EC3F-B14C-A73D-49546C5D97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B6F008A-B4D5-8445-AE51-DA6621C3A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3465-59E6-D548-A280-255DC93966A1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1BBA8CD-6B07-9947-BC87-44F5B3B08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ED9530-F261-E24A-B3A9-53B581BFA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B8D-848D-034A-B928-DA5C88D6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339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5473F6-7DF5-9D44-89A0-4B2921D04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B2C7EE6-69F4-E644-890F-379A4B3B65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2F7FCA-578D-8040-8F95-B05370098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3465-59E6-D548-A280-255DC93966A1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60F8E91-72D3-F04F-BC83-437FA8293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FE8067F-CD2A-9E4E-9400-14ECA90A2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B8D-848D-034A-B928-DA5C88D6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397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F29B4B2-D877-ED41-B587-130E6ABBDB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26284CE-62FA-B149-AB72-F7A72BDA43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762E5D-B4FE-0A43-B619-993A3DB8F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3465-59E6-D548-A280-255DC93966A1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930BCEB-4BC7-154B-9112-295D7B3DE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ECB4FB-2848-144E-A2D2-F75F63074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B8D-848D-034A-B928-DA5C88D6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161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106C10-7B01-FF47-9F14-57A3CC8C9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FD10E3E-AD6F-0747-8BA9-9558771B56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12AA99-4180-0A40-9809-7804477C1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3465-59E6-D548-A280-255DC93966A1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6CEE913-6456-C645-AD40-68678E714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3D562A-2912-CC48-B090-901570FA3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B8D-848D-034A-B928-DA5C88D6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1686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3CB78D-E53F-294B-8971-CDE38964C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1782023-BFB9-844F-AB6B-3FE79CCDDA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5A82F0C-D347-B949-B087-9A09C4EA0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3465-59E6-D548-A280-255DC93966A1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DA834B0-C53C-7F49-A6E3-39D3B5AC9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60F97A-8EF3-B943-BF1C-594269E61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B8D-848D-034A-B928-DA5C88D6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229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BB174B-60BF-DA47-B19B-6A29930FF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03CC46-2B8D-F84F-B810-18A3D37ABE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5E3A43F-834F-5449-9683-89786C1F2F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2667B01-5608-FC46-8B0B-66798C02C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3465-59E6-D548-A280-255DC93966A1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AD81B31-FBEB-C04B-901E-B9B84C09F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44F0811-F18B-0048-A71A-F953221E8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B8D-848D-034A-B928-DA5C88D6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08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06F854-B814-5D46-ADE9-A67B3DF12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BA8F5E6-5FBC-874F-82E3-26B17365B4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AE6AC11-55B1-9445-ADBE-5965FB2275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E0EDCFB-7DA4-794A-8F04-6DEBE18C2E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9CA77B3-7383-5B47-92CE-F87AF8BE50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F96F4D1-4D53-4843-BFF0-1BA46F1A6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3465-59E6-D548-A280-255DC93966A1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3AED9AE-94EA-D644-A0E5-49608BE0C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8BCFB48-A6CA-9A43-9169-A5D9255A1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B8D-848D-034A-B928-DA5C88D6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333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7D073F-86FC-B449-8252-124EEE9E1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6D8E9E7-2D56-194B-A7BF-6794AC941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3465-59E6-D548-A280-255DC93966A1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50881FF-94FC-824C-90A9-71BDC91D0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471BC8A-991E-B249-B6A5-C4C7397A9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B8D-848D-034A-B928-DA5C88D6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731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EC0ECF6-DE01-FB49-9E24-980D9F13A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3465-59E6-D548-A280-255DC93966A1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127AC9B-278E-384E-9E72-C1FC96AFB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0F73ADD-4813-CD4D-8675-325C6BD13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B8D-848D-034A-B928-DA5C88D6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246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0B6BC5-05AA-B141-AC1E-0AB5C6C454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243E4D-2F5C-A243-AD32-1EAF4FEB69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801553F-90B9-0C40-BE3B-327A3655BC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DCA3404-7F17-494E-A6A6-E7EC98F13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3465-59E6-D548-A280-255DC93966A1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095F6B3-6BE9-E74B-8B04-AFB6EA2D1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2992689-6DA7-394F-87B8-3C73FCFD3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B8D-848D-034A-B928-DA5C88D6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222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E92B92-ED74-F145-9EB0-5D9547D6A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F863712-C955-984A-BFED-4F965D5EB5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029E5F5-0CAE-4340-AD19-4B7226D752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3DC88A0-64C5-4C4D-A6D1-785D1CD1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3465-59E6-D548-A280-255DC93966A1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0175C24-AE79-C94D-8412-D8319C643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D059441-560C-9349-9191-F17F6029A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B8D-848D-034A-B928-DA5C88D6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705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642987-BE19-F04B-A7C2-0588E94EB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7E66AA1-BCC1-9143-BEFF-09FF3CE233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CD41672-51D6-7440-BDD1-90B35C08D0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303465-59E6-D548-A280-255DC93966A1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99F70AA-D4BB-EE46-B3E5-B05C683C37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008C513-797E-B848-B55A-A16A2D36ED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20B8D-848D-034A-B928-DA5C88D6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670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tiff"/><Relationship Id="rId4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t.me/+3945HgsQfwwzMDEy" TargetMode="External"/><Relationship Id="rId3" Type="http://schemas.openxmlformats.org/officeDocument/2006/relationships/image" Target="../media/image4.tiff"/><Relationship Id="rId7" Type="http://schemas.openxmlformats.org/officeDocument/2006/relationships/hyperlink" Target="http://www.fingram39.ru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8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7" Type="http://schemas.openxmlformats.org/officeDocument/2006/relationships/image" Target="../media/image8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.me/+3945HgsQfwwzMDEy" TargetMode="External"/><Relationship Id="rId5" Type="http://schemas.openxmlformats.org/officeDocument/2006/relationships/hyperlink" Target="https://www.fingram39.ru/" TargetMode="External"/><Relationship Id="rId4" Type="http://schemas.openxmlformats.org/officeDocument/2006/relationships/hyperlink" Target="mailto:finiso@mail.r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CC8F2A2-6541-CA48-ABD0-3FDFBC86DF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940837"/>
            <a:ext cx="11505275" cy="156604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rgbClr val="2CAC8C"/>
              </a:gs>
              <a:gs pos="83000">
                <a:schemeClr val="bg1">
                  <a:lumMod val="95000"/>
                </a:schemeClr>
              </a:gs>
              <a:gs pos="100000">
                <a:srgbClr val="24886E"/>
              </a:gs>
            </a:gsLst>
            <a:lin ang="5400000" scaled="1"/>
          </a:gradFill>
        </p:spPr>
        <p:txBody>
          <a:bodyPr lIns="540000">
            <a:normAutofit fontScale="85000" lnSpcReduction="20000"/>
          </a:bodyPr>
          <a:lstStyle/>
          <a:p>
            <a:pPr algn="l"/>
            <a:endParaRPr lang="ru-RU" sz="100" b="1" dirty="0">
              <a:solidFill>
                <a:schemeClr val="bg1"/>
              </a:solidFill>
              <a:latin typeface="Roboto Condensed Light" pitchFamily="2" charset="0"/>
              <a:ea typeface="Roboto Condensed Light" pitchFamily="2" charset="0"/>
              <a:cs typeface="Tahoma" panose="020B0604030504040204" pitchFamily="34" charset="0"/>
            </a:endParaRPr>
          </a:p>
          <a:p>
            <a:pPr algn="l"/>
            <a:r>
              <a:rPr lang="ru-RU" sz="4300" b="1" dirty="0">
                <a:solidFill>
                  <a:schemeClr val="bg1"/>
                </a:solidFill>
                <a:latin typeface="Roboto Condensed Light" pitchFamily="2" charset="0"/>
                <a:ea typeface="Roboto Condensed Light" pitchFamily="2" charset="0"/>
                <a:cs typeface="Tahoma" panose="020B0604030504040204" pitchFamily="34" charset="0"/>
              </a:rPr>
              <a:t>Реализация проекта </a:t>
            </a:r>
            <a:r>
              <a:rPr lang="ru-RU" sz="4300" b="1" dirty="0" err="1">
                <a:solidFill>
                  <a:schemeClr val="bg1"/>
                </a:solidFill>
                <a:latin typeface="Roboto Condensed Light" pitchFamily="2" charset="0"/>
                <a:ea typeface="Roboto Condensed Light" pitchFamily="2" charset="0"/>
                <a:cs typeface="Tahoma" panose="020B0604030504040204" pitchFamily="34" charset="0"/>
              </a:rPr>
              <a:t>ШкИБ</a:t>
            </a:r>
            <a:r>
              <a:rPr lang="ru-RU" sz="4300" b="1" dirty="0">
                <a:solidFill>
                  <a:schemeClr val="bg1"/>
                </a:solidFill>
                <a:latin typeface="Roboto Condensed Light" pitchFamily="2" charset="0"/>
                <a:ea typeface="Roboto Condensed Light" pitchFamily="2" charset="0"/>
                <a:cs typeface="Tahoma" panose="020B0604030504040204" pitchFamily="34" charset="0"/>
              </a:rPr>
              <a:t> «Мой город. Школьники». </a:t>
            </a:r>
          </a:p>
          <a:p>
            <a:pPr algn="l"/>
            <a:r>
              <a:rPr lang="ru-RU" sz="4300" b="1" dirty="0">
                <a:solidFill>
                  <a:schemeClr val="bg1"/>
                </a:solidFill>
                <a:latin typeface="Roboto Condensed Light" pitchFamily="2" charset="0"/>
                <a:ea typeface="Roboto Condensed Light" pitchFamily="2" charset="0"/>
                <a:cs typeface="Tahoma" panose="020B0604030504040204" pitchFamily="34" charset="0"/>
              </a:rPr>
              <a:t>Подготовка, реализация и отчетность</a:t>
            </a:r>
          </a:p>
          <a:p>
            <a:pPr algn="l"/>
            <a:endParaRPr lang="ru-RU" sz="700" b="1" dirty="0">
              <a:solidFill>
                <a:schemeClr val="bg1"/>
              </a:solidFill>
              <a:latin typeface="Roboto Condensed Light" pitchFamily="2" charset="0"/>
              <a:ea typeface="Roboto Condensed Light" pitchFamily="2" charset="0"/>
              <a:cs typeface="Tahoma" panose="020B0604030504040204" pitchFamily="34" charset="0"/>
            </a:endParaRPr>
          </a:p>
          <a:p>
            <a:endParaRPr lang="ru-RU" sz="3200" dirty="0">
              <a:latin typeface="Roboto Condensed Light" pitchFamily="2" charset="0"/>
              <a:ea typeface="Roboto Condensed Light" pitchFamily="2" charset="0"/>
              <a:cs typeface="Tahoma" panose="020B060403050404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7271968-6A1B-A249-A470-991899EB8B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5714" y="3429000"/>
            <a:ext cx="2709561" cy="869486"/>
          </a:xfrm>
          <a:prstGeom prst="rect">
            <a:avLst/>
          </a:prstGeom>
          <a:effectLst>
            <a:glow rad="127000">
              <a:srgbClr val="ABDAE5"/>
            </a:glo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3A11657-DB59-B24E-B032-C9F884E88E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4183" y="92291"/>
            <a:ext cx="5333401" cy="484854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1AB7E68-7588-B949-8AE7-B44BDEB8AD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78715" y="860089"/>
            <a:ext cx="1926560" cy="192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65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A2B67B-EA3E-7C46-8A60-C95DA0822B39}"/>
              </a:ext>
            </a:extLst>
          </p:cNvPr>
          <p:cNvSpPr txBox="1"/>
          <p:nvPr/>
        </p:nvSpPr>
        <p:spPr>
          <a:xfrm>
            <a:off x="1136591" y="78221"/>
            <a:ext cx="10567202" cy="1391106"/>
          </a:xfrm>
          <a:prstGeom prst="rect">
            <a:avLst/>
          </a:prstGeom>
          <a:pattFill prst="pct50">
            <a:fgClr>
              <a:srgbClr val="2CAC8C"/>
            </a:fgClr>
            <a:bgClr>
              <a:schemeClr val="bg1"/>
            </a:bgClr>
          </a:pattFill>
        </p:spPr>
        <p:txBody>
          <a:bodyPr wrap="square" rtlCol="0" anchor="ctr">
            <a:no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Roboto Condensed" pitchFamily="2" charset="0"/>
                <a:ea typeface="Roboto Condensed" pitchFamily="2" charset="0"/>
                <a:cs typeface="Tahoma" panose="020B0604030504040204" pitchFamily="34" charset="0"/>
              </a:rPr>
              <a:t>ДОКУМЕНТЫ и КОНТАКТЫ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CD9F686-A1B0-CF4E-A5FC-D8779C0F8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97" y="78221"/>
            <a:ext cx="926096" cy="948146"/>
          </a:xfrm>
          <a:prstGeom prst="rect">
            <a:avLst/>
          </a:prstGeom>
          <a:effectLst>
            <a:glow rad="101600">
              <a:srgbClr val="2CAC8C">
                <a:alpha val="40000"/>
              </a:srgbClr>
            </a:glow>
          </a:effec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85A1AD21-87EA-7849-A7AD-71B238A1E7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2775" y="3326232"/>
            <a:ext cx="2115320" cy="21153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3FD0BDE-ADF8-0F45-BCE1-2FF683A39A7A}"/>
              </a:ext>
            </a:extLst>
          </p:cNvPr>
          <p:cNvSpPr txBox="1"/>
          <p:nvPr/>
        </p:nvSpPr>
        <p:spPr>
          <a:xfrm>
            <a:off x="1217693" y="1727621"/>
            <a:ext cx="104049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Приказ от 14  марта 2024 г. №7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«Об утверждении Положения о конкурсе проектов школьного инициативного бюджетирования «Мой город. Школьники» в 2024 году»</a:t>
            </a:r>
          </a:p>
          <a:p>
            <a:pPr algn="ctr"/>
            <a:endParaRPr lang="ru-RU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2F00C87-7DEF-AD41-A82D-FD0665A7576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720"/>
          <a:stretch/>
        </p:blipFill>
        <p:spPr>
          <a:xfrm>
            <a:off x="7475472" y="2909245"/>
            <a:ext cx="4716528" cy="3138568"/>
          </a:xfrm>
          <a:prstGeom prst="rect">
            <a:avLst/>
          </a:prstGeom>
        </p:spPr>
      </p:pic>
      <p:pic>
        <p:nvPicPr>
          <p:cNvPr id="9" name="Рисунок 8" descr="Изображение выглядит как текст, электроника, ноутбук, компьютер&#10;&#10;Автоматически созданное описание">
            <a:extLst>
              <a:ext uri="{FF2B5EF4-FFF2-40B4-BE49-F238E27FC236}">
                <a16:creationId xmlns:a16="http://schemas.microsoft.com/office/drawing/2014/main" id="{40E2F1B2-B7A3-4E49-9AFB-6D8636C10F0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470"/>
          <a:stretch/>
        </p:blipFill>
        <p:spPr>
          <a:xfrm>
            <a:off x="6700718" y="2558184"/>
            <a:ext cx="5491282" cy="4471023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1A7B3785-880A-9840-8B39-66B0D181395F}"/>
              </a:ext>
            </a:extLst>
          </p:cNvPr>
          <p:cNvSpPr/>
          <p:nvPr/>
        </p:nvSpPr>
        <p:spPr>
          <a:xfrm>
            <a:off x="8599353" y="5569359"/>
            <a:ext cx="29955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hlinkClick r:id="rId7"/>
              </a:rPr>
              <a:t>www.fingram39.ru</a:t>
            </a:r>
            <a:r>
              <a:rPr lang="ru-RU" sz="2800" dirty="0"/>
              <a:t>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DE51979-F900-A245-AD6B-DE34E01C4D84}"/>
              </a:ext>
            </a:extLst>
          </p:cNvPr>
          <p:cNvSpPr/>
          <p:nvPr/>
        </p:nvSpPr>
        <p:spPr>
          <a:xfrm>
            <a:off x="373335" y="2864567"/>
            <a:ext cx="43313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i="1" dirty="0">
                <a:solidFill>
                  <a:schemeClr val="dk1"/>
                </a:solidFill>
                <a:latin typeface="Roboto Condensed" pitchFamily="2" charset="0"/>
                <a:ea typeface="Roboto Condensed" pitchFamily="2" charset="0"/>
              </a:rPr>
              <a:t> Вся информация о проекте в группе в </a:t>
            </a:r>
            <a:r>
              <a:rPr lang="en-US" i="1" dirty="0">
                <a:solidFill>
                  <a:schemeClr val="dk1"/>
                </a:solidFill>
                <a:latin typeface="Roboto Condensed" pitchFamily="2" charset="0"/>
                <a:ea typeface="Roboto Condensed" pitchFamily="2" charset="0"/>
              </a:rPr>
              <a:t>Telegram</a:t>
            </a:r>
            <a:r>
              <a:rPr lang="ru-RU" dirty="0"/>
              <a:t>  </a:t>
            </a:r>
            <a:r>
              <a:rPr lang="en-US" dirty="0">
                <a:hlinkClick r:id="rId8"/>
              </a:rPr>
              <a:t>https://t.me/+3945HgsQfwwzMDEy</a:t>
            </a:r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89DACF72-EB9D-8842-B84F-3FA7D51FFC5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34593" y="3909180"/>
            <a:ext cx="2648733" cy="2648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198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A2B67B-EA3E-7C46-8A60-C95DA0822B39}"/>
              </a:ext>
            </a:extLst>
          </p:cNvPr>
          <p:cNvSpPr txBox="1"/>
          <p:nvPr/>
        </p:nvSpPr>
        <p:spPr>
          <a:xfrm>
            <a:off x="1136591" y="78221"/>
            <a:ext cx="10567202" cy="1391106"/>
          </a:xfrm>
          <a:prstGeom prst="rect">
            <a:avLst/>
          </a:prstGeom>
          <a:pattFill prst="pct50">
            <a:fgClr>
              <a:srgbClr val="2CAC8C"/>
            </a:fgClr>
            <a:bgClr>
              <a:schemeClr val="bg1"/>
            </a:bgClr>
          </a:pattFill>
        </p:spPr>
        <p:txBody>
          <a:bodyPr wrap="square" rtlCol="0" anchor="ctr">
            <a:no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Roboto Condensed" pitchFamily="2" charset="0"/>
                <a:ea typeface="Roboto Condensed" pitchFamily="2" charset="0"/>
                <a:cs typeface="Tahoma" panose="020B0604030504040204" pitchFamily="34" charset="0"/>
              </a:rPr>
              <a:t>План расходов на реализацию проекта</a:t>
            </a:r>
            <a:endParaRPr lang="ru-RU" sz="3200" dirty="0">
              <a:solidFill>
                <a:srgbClr val="FF0000"/>
              </a:solidFill>
              <a:latin typeface="Roboto Condensed" pitchFamily="2" charset="0"/>
              <a:ea typeface="Roboto Condensed" pitchFamily="2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CD9F686-A1B0-CF4E-A5FC-D8779C0F8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97" y="78221"/>
            <a:ext cx="926096" cy="948146"/>
          </a:xfrm>
          <a:prstGeom prst="rect">
            <a:avLst/>
          </a:prstGeom>
          <a:effectLst>
            <a:glow rad="101600">
              <a:srgbClr val="2CAC8C">
                <a:alpha val="40000"/>
              </a:srgbClr>
            </a:glow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955C3B3-ADEF-9B4D-B5D1-68AD9438D73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226" b="6948"/>
          <a:stretch/>
        </p:blipFill>
        <p:spPr>
          <a:xfrm>
            <a:off x="3318598" y="1469327"/>
            <a:ext cx="6203188" cy="5036223"/>
          </a:xfrm>
          <a:prstGeom prst="rect">
            <a:avLst/>
          </a:prstGeom>
        </p:spPr>
      </p:pic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DEAB3B65-A1D9-8645-8548-10C24D570EC1}"/>
              </a:ext>
            </a:extLst>
          </p:cNvPr>
          <p:cNvSpPr/>
          <p:nvPr/>
        </p:nvSpPr>
        <p:spPr>
          <a:xfrm>
            <a:off x="3458817" y="5764696"/>
            <a:ext cx="4452731" cy="74085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81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A2B67B-EA3E-7C46-8A60-C95DA0822B39}"/>
              </a:ext>
            </a:extLst>
          </p:cNvPr>
          <p:cNvSpPr txBox="1"/>
          <p:nvPr/>
        </p:nvSpPr>
        <p:spPr>
          <a:xfrm>
            <a:off x="1136591" y="78221"/>
            <a:ext cx="10567202" cy="1391106"/>
          </a:xfrm>
          <a:prstGeom prst="rect">
            <a:avLst/>
          </a:prstGeom>
          <a:pattFill prst="pct50">
            <a:fgClr>
              <a:srgbClr val="2CAC8C"/>
            </a:fgClr>
            <a:bgClr>
              <a:schemeClr val="bg1"/>
            </a:bgClr>
          </a:pattFill>
        </p:spPr>
        <p:txBody>
          <a:bodyPr wrap="square" rtlCol="0" anchor="ctr">
            <a:no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Roboto Condensed" pitchFamily="2" charset="0"/>
                <a:ea typeface="Roboto Condensed" pitchFamily="2" charset="0"/>
                <a:cs typeface="Tahoma" panose="020B0604030504040204" pitchFamily="34" charset="0"/>
              </a:rPr>
              <a:t>ЕЖЕМЕСЯЧНО!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CD9F686-A1B0-CF4E-A5FC-D8779C0F8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97" y="78221"/>
            <a:ext cx="926096" cy="948146"/>
          </a:xfrm>
          <a:prstGeom prst="rect">
            <a:avLst/>
          </a:prstGeom>
          <a:effectLst>
            <a:glow rad="101600">
              <a:srgbClr val="2CAC8C">
                <a:alpha val="40000"/>
              </a:srgbClr>
            </a:glow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0637E91-B8A3-AA43-82A5-6226A2672612}"/>
              </a:ext>
            </a:extLst>
          </p:cNvPr>
          <p:cNvSpPr/>
          <p:nvPr/>
        </p:nvSpPr>
        <p:spPr>
          <a:xfrm>
            <a:off x="1594086" y="1469327"/>
            <a:ext cx="10353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по состоянию на </a:t>
            </a:r>
            <a:r>
              <a:rPr lang="ru-RU" b="1" dirty="0"/>
              <a:t>первое число</a:t>
            </a:r>
            <a:r>
              <a:rPr lang="ru-RU" dirty="0"/>
              <a:t>, в срок до </a:t>
            </a:r>
            <a:r>
              <a:rPr lang="ru-RU" b="1" dirty="0"/>
              <a:t>третьего числа месяца, следующего за отчетным периодом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0D40C1-874F-0141-8634-B3C0E51EF93F}"/>
              </a:ext>
            </a:extLst>
          </p:cNvPr>
          <p:cNvSpPr txBox="1"/>
          <p:nvPr/>
        </p:nvSpPr>
        <p:spPr>
          <a:xfrm>
            <a:off x="108497" y="5934670"/>
            <a:ext cx="109675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ВАЖНО!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предоставляется в форматах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PF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exele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заполнение общей формы для всех школ в онлайн-формате (ссылка в группе)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1825BB5-0830-8145-A2EB-8894E9799C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7142" y="1838659"/>
            <a:ext cx="7809748" cy="4348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61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A2B67B-EA3E-7C46-8A60-C95DA0822B39}"/>
              </a:ext>
            </a:extLst>
          </p:cNvPr>
          <p:cNvSpPr txBox="1"/>
          <p:nvPr/>
        </p:nvSpPr>
        <p:spPr>
          <a:xfrm>
            <a:off x="1136591" y="78221"/>
            <a:ext cx="10567202" cy="1391106"/>
          </a:xfrm>
          <a:prstGeom prst="rect">
            <a:avLst/>
          </a:prstGeom>
          <a:pattFill prst="pct50">
            <a:fgClr>
              <a:srgbClr val="2CAC8C"/>
            </a:fgClr>
            <a:bgClr>
              <a:schemeClr val="bg1"/>
            </a:bgClr>
          </a:pattFill>
        </p:spPr>
        <p:txBody>
          <a:bodyPr wrap="square" rtlCol="0" anchor="ctr">
            <a:no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Roboto Condensed" pitchFamily="2" charset="0"/>
                <a:ea typeface="Roboto Condensed" pitchFamily="2" charset="0"/>
                <a:cs typeface="Tahoma" panose="020B0604030504040204" pitchFamily="34" charset="0"/>
              </a:rPr>
              <a:t>ОТЛИЧИЕ. ЕЖЕМЕСЯЧНО!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CD9F686-A1B0-CF4E-A5FC-D8779C0F8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97" y="78221"/>
            <a:ext cx="926096" cy="948146"/>
          </a:xfrm>
          <a:prstGeom prst="rect">
            <a:avLst/>
          </a:prstGeom>
          <a:effectLst>
            <a:glow rad="101600">
              <a:srgbClr val="2CAC8C">
                <a:alpha val="40000"/>
              </a:srgbClr>
            </a:glow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3739088-E11D-9A45-A194-2E0FADDE1E44}"/>
              </a:ext>
            </a:extLst>
          </p:cNvPr>
          <p:cNvSpPr/>
          <p:nvPr/>
        </p:nvSpPr>
        <p:spPr>
          <a:xfrm>
            <a:off x="1136591" y="1632185"/>
            <a:ext cx="105672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 вместе с отчетом ежемесячно необходимо предоставлять документы, подтверждающие фактическое принятие обязательств</a:t>
            </a:r>
            <a:r>
              <a:rPr lang="en-US" sz="24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 расходование средств на реализацию мероприятий (копии первичной документации).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36AFF61-29D6-FC4C-9A42-0F02257117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1527" y="2967135"/>
            <a:ext cx="2947272" cy="389086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D1DC119-CF1D-2542-977E-2E29E4826393}"/>
              </a:ext>
            </a:extLst>
          </p:cNvPr>
          <p:cNvSpPr txBox="1"/>
          <p:nvPr/>
        </p:nvSpPr>
        <p:spPr>
          <a:xfrm>
            <a:off x="336415" y="3798741"/>
            <a:ext cx="27986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Договор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Накладная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Счет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Платежное поручение</a:t>
            </a: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9FBC8BE4-D8E5-2648-8356-2046A8CB10F7}"/>
              </a:ext>
            </a:extLst>
          </p:cNvPr>
          <p:cNvCxnSpPr>
            <a:cxnSpLocks/>
          </p:cNvCxnSpPr>
          <p:nvPr/>
        </p:nvCxnSpPr>
        <p:spPr>
          <a:xfrm>
            <a:off x="3681860" y="3268092"/>
            <a:ext cx="4077477" cy="280706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F0DA336F-0814-6445-A77A-100B15D7AC90}"/>
              </a:ext>
            </a:extLst>
          </p:cNvPr>
          <p:cNvCxnSpPr>
            <a:cxnSpLocks/>
          </p:cNvCxnSpPr>
          <p:nvPr/>
        </p:nvCxnSpPr>
        <p:spPr>
          <a:xfrm flipV="1">
            <a:off x="3747174" y="3201845"/>
            <a:ext cx="3777031" cy="31080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DD78A0C-88B7-DF47-98E6-0EE81CA403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4672" y="3045983"/>
            <a:ext cx="2618654" cy="3733168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6713D07-9A80-FE4E-AE9D-096658221B43}"/>
              </a:ext>
            </a:extLst>
          </p:cNvPr>
          <p:cNvSpPr/>
          <p:nvPr/>
        </p:nvSpPr>
        <p:spPr>
          <a:xfrm>
            <a:off x="8598877" y="5029200"/>
            <a:ext cx="2324449" cy="16089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A2B67B-EA3E-7C46-8A60-C95DA0822B39}"/>
              </a:ext>
            </a:extLst>
          </p:cNvPr>
          <p:cNvSpPr txBox="1"/>
          <p:nvPr/>
        </p:nvSpPr>
        <p:spPr>
          <a:xfrm>
            <a:off x="1136591" y="78223"/>
            <a:ext cx="10567202" cy="948144"/>
          </a:xfrm>
          <a:prstGeom prst="rect">
            <a:avLst/>
          </a:prstGeom>
          <a:pattFill prst="pct50">
            <a:fgClr>
              <a:srgbClr val="2CAC8C"/>
            </a:fgClr>
            <a:bgClr>
              <a:schemeClr val="bg1"/>
            </a:bgClr>
          </a:pattFill>
        </p:spPr>
        <p:txBody>
          <a:bodyPr wrap="square" rtlCol="0" anchor="ctr">
            <a:no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Roboto Condensed" pitchFamily="2" charset="0"/>
                <a:ea typeface="Roboto Condensed" pitchFamily="2" charset="0"/>
                <a:cs typeface="Tahoma" panose="020B0604030504040204" pitchFamily="34" charset="0"/>
              </a:rPr>
              <a:t>ПО ИТОГУ!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AFB85BD-767F-D948-99FB-FB98B043E4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97" y="78221"/>
            <a:ext cx="926096" cy="948146"/>
          </a:xfrm>
          <a:prstGeom prst="rect">
            <a:avLst/>
          </a:prstGeom>
          <a:effectLst>
            <a:glow rad="101600">
              <a:srgbClr val="2CAC8C">
                <a:alpha val="40000"/>
              </a:srgbClr>
            </a:glow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D07A01D-2689-9848-B0AC-B23FCDC5712D}"/>
              </a:ext>
            </a:extLst>
          </p:cNvPr>
          <p:cNvSpPr/>
          <p:nvPr/>
        </p:nvSpPr>
        <p:spPr>
          <a:xfrm>
            <a:off x="2039006" y="1026367"/>
            <a:ext cx="92806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позднее 1 декабря 2024 года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981396B-4A43-7F4C-960D-5136722B2DF3}"/>
              </a:ext>
            </a:extLst>
          </p:cNvPr>
          <p:cNvSpPr/>
          <p:nvPr/>
        </p:nvSpPr>
        <p:spPr>
          <a:xfrm>
            <a:off x="148058" y="6028587"/>
            <a:ext cx="111715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 позднее десятого числа месяца, следующего за месяцем проведения итогового мероприятия проекта, но не позднее 1 декабря текущего года</a:t>
            </a:r>
            <a:r>
              <a:rPr lang="ru-RU" dirty="0"/>
              <a:t>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72DDCBC-0691-584C-B72E-83B0A724940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9261"/>
          <a:stretch/>
        </p:blipFill>
        <p:spPr>
          <a:xfrm>
            <a:off x="2387600" y="2226695"/>
            <a:ext cx="8094870" cy="36965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40739A2-97C5-9A4B-9382-39EBDB2B59F8}"/>
              </a:ext>
            </a:extLst>
          </p:cNvPr>
          <p:cNvSpPr txBox="1"/>
          <p:nvPr/>
        </p:nvSpPr>
        <p:spPr>
          <a:xfrm>
            <a:off x="204755" y="1857364"/>
            <a:ext cx="24850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ВАЖНО!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предоставляется в форматах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PF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exele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A725394-5249-094C-834D-0BDB6BA9F479}"/>
              </a:ext>
            </a:extLst>
          </p:cNvPr>
          <p:cNvSpPr/>
          <p:nvPr/>
        </p:nvSpPr>
        <p:spPr>
          <a:xfrm>
            <a:off x="6008914" y="4049486"/>
            <a:ext cx="555172" cy="224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197B10-776F-A541-8F39-35DAF7D49498}"/>
              </a:ext>
            </a:extLst>
          </p:cNvPr>
          <p:cNvSpPr txBox="1"/>
          <p:nvPr/>
        </p:nvSpPr>
        <p:spPr>
          <a:xfrm>
            <a:off x="5812971" y="4102587"/>
            <a:ext cx="94705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01.12.2024</a:t>
            </a:r>
          </a:p>
        </p:txBody>
      </p:sp>
    </p:spTree>
    <p:extLst>
      <p:ext uri="{BB962C8B-B14F-4D97-AF65-F5344CB8AC3E}">
        <p14:creationId xmlns:p14="http://schemas.microsoft.com/office/powerpoint/2010/main" val="407608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A2B67B-EA3E-7C46-8A60-C95DA0822B39}"/>
              </a:ext>
            </a:extLst>
          </p:cNvPr>
          <p:cNvSpPr txBox="1"/>
          <p:nvPr/>
        </p:nvSpPr>
        <p:spPr>
          <a:xfrm>
            <a:off x="1136591" y="78223"/>
            <a:ext cx="10567202" cy="948144"/>
          </a:xfrm>
          <a:prstGeom prst="rect">
            <a:avLst/>
          </a:prstGeom>
          <a:pattFill prst="pct50">
            <a:fgClr>
              <a:srgbClr val="2CAC8C"/>
            </a:fgClr>
            <a:bgClr>
              <a:schemeClr val="bg1"/>
            </a:bgClr>
          </a:pattFill>
        </p:spPr>
        <p:txBody>
          <a:bodyPr wrap="square" rtlCol="0" anchor="ctr">
            <a:no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Roboto Condensed" pitchFamily="2" charset="0"/>
                <a:ea typeface="Roboto Condensed" pitchFamily="2" charset="0"/>
                <a:cs typeface="Tahoma" panose="020B0604030504040204" pitchFamily="34" charset="0"/>
              </a:rPr>
              <a:t>ПО ИТОГУ!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AFB85BD-767F-D948-99FB-FB98B043E4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97" y="78221"/>
            <a:ext cx="926096" cy="948146"/>
          </a:xfrm>
          <a:prstGeom prst="rect">
            <a:avLst/>
          </a:prstGeom>
          <a:effectLst>
            <a:glow rad="101600">
              <a:srgbClr val="2CAC8C">
                <a:alpha val="40000"/>
              </a:srgbClr>
            </a:glow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D07A01D-2689-9848-B0AC-B23FCDC5712D}"/>
              </a:ext>
            </a:extLst>
          </p:cNvPr>
          <p:cNvSpPr/>
          <p:nvPr/>
        </p:nvSpPr>
        <p:spPr>
          <a:xfrm>
            <a:off x="2039006" y="1026367"/>
            <a:ext cx="92806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позднее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2024 года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B50A920-57D9-AD4D-8422-320BE4859AFB}"/>
              </a:ext>
            </a:extLst>
          </p:cNvPr>
          <p:cNvSpPr/>
          <p:nvPr/>
        </p:nvSpPr>
        <p:spPr>
          <a:xfrm>
            <a:off x="924556" y="5820649"/>
            <a:ext cx="112674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документы, подтверждающие фактическое расходование средств на реализацию мероприятий</a:t>
            </a:r>
          </a:p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(копии первичной документации), должны совпадать колонкой 2!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66F2837-9119-CE4A-8806-B9773225A0F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098"/>
          <a:stretch/>
        </p:blipFill>
        <p:spPr>
          <a:xfrm>
            <a:off x="2689814" y="1671970"/>
            <a:ext cx="7950695" cy="419557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6CE45A2-DDAE-454D-AFBD-11D84F2384F0}"/>
              </a:ext>
            </a:extLst>
          </p:cNvPr>
          <p:cNvSpPr txBox="1"/>
          <p:nvPr/>
        </p:nvSpPr>
        <p:spPr>
          <a:xfrm>
            <a:off x="204755" y="1857364"/>
            <a:ext cx="248505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ВАЖНО!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предоставляется в распечатанном виде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exile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ОБОСОБЛЕННЫЙ УЧЕТ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Проекты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ШкИБ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433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A2B67B-EA3E-7C46-8A60-C95DA0822B39}"/>
              </a:ext>
            </a:extLst>
          </p:cNvPr>
          <p:cNvSpPr txBox="1"/>
          <p:nvPr/>
        </p:nvSpPr>
        <p:spPr>
          <a:xfrm>
            <a:off x="1136591" y="78223"/>
            <a:ext cx="10567202" cy="948144"/>
          </a:xfrm>
          <a:prstGeom prst="rect">
            <a:avLst/>
          </a:prstGeom>
          <a:pattFill prst="pct50">
            <a:fgClr>
              <a:srgbClr val="2CAC8C"/>
            </a:fgClr>
            <a:bgClr>
              <a:schemeClr val="bg1"/>
            </a:bgClr>
          </a:pattFill>
        </p:spPr>
        <p:txBody>
          <a:bodyPr wrap="square" rtlCol="0" anchor="ctr">
            <a:no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Roboto Condensed" pitchFamily="2" charset="0"/>
                <a:ea typeface="Roboto Condensed" pitchFamily="2" charset="0"/>
                <a:cs typeface="Tahoma" panose="020B0604030504040204" pitchFamily="34" charset="0"/>
              </a:rPr>
              <a:t>ОШИБКИ 2023 года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AFB85BD-767F-D948-99FB-FB98B043E4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97" y="78221"/>
            <a:ext cx="926096" cy="948146"/>
          </a:xfrm>
          <a:prstGeom prst="rect">
            <a:avLst/>
          </a:prstGeom>
          <a:effectLst>
            <a:glow rad="101600">
              <a:srgbClr val="2CAC8C">
                <a:alpha val="40000"/>
              </a:srgbClr>
            </a:glo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6CE45A2-DDAE-454D-AFBD-11D84F2384F0}"/>
              </a:ext>
            </a:extLst>
          </p:cNvPr>
          <p:cNvSpPr txBox="1"/>
          <p:nvPr/>
        </p:nvSpPr>
        <p:spPr>
          <a:xfrm>
            <a:off x="1136591" y="1026367"/>
            <a:ext cx="1056720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Некорректное предоставление реквизитов для перечисления гранта.</a:t>
            </a:r>
          </a:p>
          <a:p>
            <a:pPr marL="285750" indent="-285750" algn="just">
              <a:buFontTx/>
              <a:buChar char="-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заявке (паспортах) представлены нереалистичные цены.</a:t>
            </a:r>
          </a:p>
          <a:p>
            <a:pPr marL="285750" indent="-285750" algn="just">
              <a:buFontTx/>
              <a:buChar char="-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Несвоевременное предоставление документов.</a:t>
            </a:r>
          </a:p>
          <a:p>
            <a:pPr marL="285750" indent="-285750" algn="just">
              <a:buFontTx/>
              <a:buChar char="-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Несовпадение наименований по закупкам в первичной документации (договор, накладная, ПП).</a:t>
            </a:r>
          </a:p>
          <a:p>
            <a:pPr marL="285750" indent="-285750" algn="just">
              <a:buFontTx/>
              <a:buChar char="-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Несоответствие данных предоставляемых в отчетах, с первичной документацией.</a:t>
            </a:r>
          </a:p>
          <a:p>
            <a:pPr marL="285750" indent="-285750" algn="just">
              <a:buFontTx/>
              <a:buChar char="-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Несвоевременное заключение договоров ОО с подрядчиками.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сроков контрольных точек!</a:t>
            </a:r>
          </a:p>
          <a:p>
            <a:pPr marL="285750" indent="-285750" algn="just">
              <a:buFontTx/>
              <a:buChar char="-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неполного пакета отчетных документов.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Завышение закупочных цен более чем в два раза.</a:t>
            </a:r>
          </a:p>
          <a:p>
            <a:pPr algn="just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359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0E6DA92-9E36-324D-A3CD-51711DE346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97" y="78221"/>
            <a:ext cx="926096" cy="948146"/>
          </a:xfrm>
          <a:prstGeom prst="rect">
            <a:avLst/>
          </a:prstGeom>
          <a:effectLst>
            <a:glow rad="101600">
              <a:srgbClr val="2CAC8C">
                <a:alpha val="40000"/>
              </a:srgbClr>
            </a:glow>
          </a:effectLst>
        </p:spPr>
      </p:pic>
      <p:sp>
        <p:nvSpPr>
          <p:cNvPr id="7" name="Google Shape;73;p13">
            <a:extLst>
              <a:ext uri="{FF2B5EF4-FFF2-40B4-BE49-F238E27FC236}">
                <a16:creationId xmlns:a16="http://schemas.microsoft.com/office/drawing/2014/main" id="{67C5FA9A-39A1-004F-99BB-D1BB3DCBD72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02612" y="312910"/>
            <a:ext cx="9743885" cy="79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rgbClr val="24886E"/>
                </a:solidFill>
                <a:latin typeface="Roboto Thin" panose="02000000000000000000" pitchFamily="2" charset="0"/>
                <a:ea typeface="Roboto Thin" panose="02000000000000000000" pitchFamily="2" charset="0"/>
                <a:cs typeface="Roboto Thin" panose="02000000000000000000" pitchFamily="2" charset="0"/>
              </a:rPr>
              <a:t>Контакты</a:t>
            </a:r>
            <a:endParaRPr b="1" dirty="0">
              <a:solidFill>
                <a:srgbClr val="24886E"/>
              </a:solidFill>
              <a:latin typeface="Roboto Thin" panose="02000000000000000000" pitchFamily="2" charset="0"/>
              <a:ea typeface="Roboto Thin" panose="02000000000000000000" pitchFamily="2" charset="0"/>
              <a:cs typeface="Roboto Thin" panose="02000000000000000000" pitchFamily="2" charset="0"/>
            </a:endParaRPr>
          </a:p>
        </p:txBody>
      </p:sp>
      <p:sp>
        <p:nvSpPr>
          <p:cNvPr id="8" name="Google Shape;74;p13">
            <a:extLst>
              <a:ext uri="{FF2B5EF4-FFF2-40B4-BE49-F238E27FC236}">
                <a16:creationId xmlns:a16="http://schemas.microsoft.com/office/drawing/2014/main" id="{F5CBA6AE-3033-3F41-808A-4751CC0CD544}"/>
              </a:ext>
            </a:extLst>
          </p:cNvPr>
          <p:cNvSpPr txBox="1">
            <a:spLocks/>
          </p:cNvSpPr>
          <p:nvPr/>
        </p:nvSpPr>
        <p:spPr>
          <a:xfrm>
            <a:off x="1150995" y="916386"/>
            <a:ext cx="6717151" cy="4204173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>
                <a:latin typeface="Roboto Thin" panose="02000000000000000000" pitchFamily="2" charset="0"/>
                <a:ea typeface="Roboto Thin" panose="02000000000000000000" pitchFamily="2" charset="0"/>
                <a:cs typeface="Roboto Thin" panose="02000000000000000000" pitchFamily="2" charset="0"/>
              </a:rPr>
              <a:t>Вопросы:</a:t>
            </a:r>
            <a:endParaRPr lang="en-US" dirty="0">
              <a:latin typeface="Roboto Thin" panose="02000000000000000000" pitchFamily="2" charset="0"/>
              <a:ea typeface="Roboto Thin" panose="02000000000000000000" pitchFamily="2" charset="0"/>
              <a:cs typeface="Roboto Thin" panose="02000000000000000000" pitchFamily="2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ru-RU" dirty="0">
              <a:latin typeface="Roboto Thin" panose="02000000000000000000" pitchFamily="2" charset="0"/>
              <a:ea typeface="Roboto Thin" panose="02000000000000000000" pitchFamily="2" charset="0"/>
              <a:cs typeface="Roboto Thin" panose="02000000000000000000" pitchFamily="2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hlinkClick r:id="rId4"/>
              </a:rPr>
              <a:t>finiso@mail.ru</a:t>
            </a:r>
            <a:endParaRPr lang="en-US" dirty="0"/>
          </a:p>
          <a:p>
            <a:pPr marL="0" indent="0">
              <a:spcBef>
                <a:spcPts val="0"/>
              </a:spcBef>
              <a:buNone/>
            </a:pPr>
            <a:endParaRPr lang="ru-RU" dirty="0"/>
          </a:p>
          <a:p>
            <a:pPr marL="0" indent="0">
              <a:spcBef>
                <a:spcPts val="0"/>
              </a:spcBef>
              <a:buNone/>
            </a:pPr>
            <a:r>
              <a:rPr lang="ru-RU" dirty="0"/>
              <a:t>Проекты - Школьное инициативное бюджетирование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hlinkClick r:id="rId5"/>
              </a:rPr>
              <a:t>https://www.fingram39.ru/</a:t>
            </a:r>
            <a:r>
              <a:rPr lang="ru-RU" dirty="0"/>
              <a:t> </a:t>
            </a:r>
            <a:endParaRPr lang="en-US" dirty="0"/>
          </a:p>
          <a:p>
            <a:pPr marL="0" indent="0">
              <a:spcBef>
                <a:spcPts val="0"/>
              </a:spcBef>
              <a:buNone/>
            </a:pPr>
            <a:endParaRPr lang="en-US" dirty="0"/>
          </a:p>
          <a:p>
            <a:pPr marL="0" indent="0">
              <a:spcBef>
                <a:spcPts val="0"/>
              </a:spcBef>
              <a:buNone/>
            </a:pPr>
            <a:r>
              <a:rPr lang="ru-RU" dirty="0"/>
              <a:t>Группа в </a:t>
            </a:r>
            <a:r>
              <a:rPr lang="ru-RU" dirty="0" err="1"/>
              <a:t>телеграм</a:t>
            </a:r>
            <a:endParaRPr lang="en-US" dirty="0"/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hlinkClick r:id="rId6"/>
              </a:rPr>
              <a:t>https://t.me/+3945HgsQfwwzMDEy</a:t>
            </a:r>
            <a:endParaRPr lang="ru-RU" dirty="0"/>
          </a:p>
          <a:p>
            <a:pPr marL="0" indent="0">
              <a:spcBef>
                <a:spcPts val="0"/>
              </a:spcBef>
              <a:buNone/>
            </a:pPr>
            <a:endParaRPr lang="ru-RU" dirty="0"/>
          </a:p>
          <a:p>
            <a:pPr marL="0" indent="0">
              <a:spcBef>
                <a:spcPts val="0"/>
              </a:spcBef>
              <a:buNone/>
            </a:pPr>
            <a:r>
              <a:rPr lang="ru-RU" dirty="0"/>
              <a:t>Телефон: </a:t>
            </a:r>
          </a:p>
          <a:p>
            <a:pPr>
              <a:spcBef>
                <a:spcPts val="0"/>
              </a:spcBef>
            </a:pPr>
            <a:r>
              <a:rPr lang="ru-RU" dirty="0"/>
              <a:t>8 909 79 32 302, Анастасия</a:t>
            </a:r>
            <a:r>
              <a:rPr lang="en-US" dirty="0"/>
              <a:t> </a:t>
            </a:r>
            <a:r>
              <a:rPr lang="ru-RU" dirty="0"/>
              <a:t>Сергеевна;</a:t>
            </a:r>
          </a:p>
          <a:p>
            <a:pPr>
              <a:spcBef>
                <a:spcPts val="0"/>
              </a:spcBef>
            </a:pPr>
            <a:r>
              <a:rPr lang="ru-RU" dirty="0"/>
              <a:t>8 906 23 86 963, Елена Александровна. 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3781AD09-57A1-4D42-A55B-03003ECB7098}"/>
              </a:ext>
            </a:extLst>
          </p:cNvPr>
          <p:cNvSpPr/>
          <p:nvPr/>
        </p:nvSpPr>
        <p:spPr>
          <a:xfrm>
            <a:off x="6732104" y="1026367"/>
            <a:ext cx="5298831" cy="5216058"/>
          </a:xfrm>
          <a:prstGeom prst="ellipse">
            <a:avLst/>
          </a:prstGeom>
          <a:solidFill>
            <a:schemeClr val="bg1"/>
          </a:solidFill>
          <a:ln w="57150">
            <a:solidFill>
              <a:srgbClr val="2488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1629094-9256-9446-8276-669E40E0C63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23984" y="1881249"/>
            <a:ext cx="3583337" cy="3583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64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3194</TotalTime>
  <Words>365</Words>
  <Application>Microsoft Macintosh PowerPoint</Application>
  <PresentationFormat>Широкоэкранный</PresentationFormat>
  <Paragraphs>67</Paragraphs>
  <Slides>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20" baseType="lpstr">
      <vt:lpstr>Arial</vt:lpstr>
      <vt:lpstr>Calibri</vt:lpstr>
      <vt:lpstr>Calibri Light</vt:lpstr>
      <vt:lpstr>Roboto</vt:lpstr>
      <vt:lpstr>Roboto Condensed</vt:lpstr>
      <vt:lpstr>Roboto Condensed Light</vt:lpstr>
      <vt:lpstr>Roboto Thin</vt:lpstr>
      <vt:lpstr>Tahoma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Контакты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Фото</dc:title>
  <dc:creator>anastasya.bobrova@gmail.com</dc:creator>
  <cp:lastModifiedBy>Microsoft Office User</cp:lastModifiedBy>
  <cp:revision>212</cp:revision>
  <cp:lastPrinted>2019-02-13T13:26:13Z</cp:lastPrinted>
  <dcterms:created xsi:type="dcterms:W3CDTF">2019-02-04T09:22:00Z</dcterms:created>
  <dcterms:modified xsi:type="dcterms:W3CDTF">2024-03-26T11:00:49Z</dcterms:modified>
</cp:coreProperties>
</file>