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6" r:id="rId5"/>
    <p:sldId id="286" r:id="rId6"/>
    <p:sldId id="284" r:id="rId7"/>
    <p:sldId id="287" r:id="rId8"/>
    <p:sldId id="288" r:id="rId9"/>
    <p:sldId id="269" r:id="rId10"/>
    <p:sldId id="281" r:id="rId11"/>
    <p:sldId id="289" r:id="rId12"/>
    <p:sldId id="272" r:id="rId13"/>
    <p:sldId id="282" r:id="rId14"/>
    <p:sldId id="290" r:id="rId15"/>
    <p:sldId id="291" r:id="rId16"/>
    <p:sldId id="283" r:id="rId17"/>
    <p:sldId id="277" r:id="rId18"/>
    <p:sldId id="265" r:id="rId19"/>
  </p:sldIdLst>
  <p:sldSz cx="10680700" cy="7556500"/>
  <p:notesSz cx="6858000" cy="9947275"/>
  <p:defaultTextStyle>
    <a:defPPr>
      <a:defRPr lang="ru-RU"/>
    </a:defPPr>
    <a:lvl1pPr algn="l" defTabSz="496888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1pPr>
    <a:lvl2pPr indent="496888" algn="l" defTabSz="496888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2pPr>
    <a:lvl3pPr indent="995363" algn="l" defTabSz="496888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3pPr>
    <a:lvl4pPr indent="1492250" algn="l" defTabSz="496888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4pPr>
    <a:lvl5pPr indent="1990725" algn="l" defTabSz="496888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Arial" charset="0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34" y="-90"/>
      </p:cViewPr>
      <p:guideLst>
        <p:guide orient="horz" pos="238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97754" fontAlgn="auto" hangingPunct="0">
              <a:spcBef>
                <a:spcPts val="0"/>
              </a:spcBef>
              <a:spcAft>
                <a:spcPts val="0"/>
              </a:spcAft>
              <a:defRPr sz="1200" kern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97754" fontAlgn="auto" hangingPunct="0">
              <a:spcBef>
                <a:spcPts val="0"/>
              </a:spcBef>
              <a:spcAft>
                <a:spcPts val="0"/>
              </a:spcAft>
              <a:defRPr sz="1200" kern="0" smtClean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/>
            </a:pPr>
            <a:fld id="{B1205753-CFFF-4D35-B8CE-1CEAC27821E8}" type="datetimeFigureOut">
              <a:rPr lang="ru-RU"/>
              <a:pPr>
                <a:defRPr/>
              </a:pPr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97754" fontAlgn="auto" hangingPunct="0">
              <a:spcBef>
                <a:spcPts val="0"/>
              </a:spcBef>
              <a:spcAft>
                <a:spcPts val="0"/>
              </a:spcAft>
              <a:defRPr sz="1200" kern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97754" fontAlgn="auto" hangingPunct="0">
              <a:spcBef>
                <a:spcPts val="0"/>
              </a:spcBef>
              <a:spcAft>
                <a:spcPts val="0"/>
              </a:spcAft>
              <a:defRPr sz="1200" kern="0" smtClean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/>
            </a:pPr>
            <a:fld id="{4EA19036-2A32-4077-8233-7EF35DF69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99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793750" y="746125"/>
            <a:ext cx="5270500" cy="3730625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724400"/>
            <a:ext cx="5029200" cy="447675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751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itchFamily="34" charset="0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0700" cy="7540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Shape 15"/>
          <p:cNvSpPr>
            <a:spLocks noChangeArrowheads="1"/>
          </p:cNvSpPr>
          <p:nvPr/>
        </p:nvSpPr>
        <p:spPr bwMode="auto">
          <a:xfrm>
            <a:off x="517525" y="7085013"/>
            <a:ext cx="3633788" cy="252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9774" tIns="49774" rIns="49774" bIns="49774" anchor="ctr">
            <a:spAutoFit/>
          </a:bodyPr>
          <a:lstStyle/>
          <a:p>
            <a:pPr hangingPunct="0"/>
            <a:r>
              <a:rPr lang="ru-RU" sz="1000" u="sng">
                <a:solidFill>
                  <a:srgbClr val="00909B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вашифинансы.рф</a:t>
            </a:r>
          </a:p>
        </p:txBody>
      </p:sp>
      <p:pic>
        <p:nvPicPr>
          <p:cNvPr id="5" name="image2.jpeg"/>
          <p:cNvPicPr>
            <a:picLocks noChangeAspect="1"/>
          </p:cNvPicPr>
          <p:nvPr/>
        </p:nvPicPr>
        <p:blipFill>
          <a:blip r:embed="rId3" cstate="print"/>
          <a:srcRect t="5254" b="2423"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645889" y="2831049"/>
            <a:ext cx="3933546" cy="2484367"/>
          </a:xfrm>
          <a:prstGeom prst="rect">
            <a:avLst/>
          </a:prstGeom>
        </p:spPr>
        <p:txBody>
          <a:bodyPr lIns="49774" tIns="49774" rIns="49774" bIns="49774" anchor="t">
            <a:normAutofit/>
          </a:bodyPr>
          <a:lstStyle>
            <a:lvl1pPr algn="l">
              <a:defRPr sz="2800" b="1">
                <a:solidFill>
                  <a:srgbClr val="40404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" name="Shape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C5BE20-266C-4446-8DF0-194B8D068D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0700" cy="7540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26"/>
          <p:cNvSpPr>
            <a:spLocks noChangeArrowheads="1"/>
          </p:cNvSpPr>
          <p:nvPr/>
        </p:nvSpPr>
        <p:spPr bwMode="auto">
          <a:xfrm>
            <a:off x="517525" y="7085013"/>
            <a:ext cx="3633788" cy="252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9774" tIns="49774" rIns="49774" bIns="49774" anchor="ctr">
            <a:spAutoFit/>
          </a:bodyPr>
          <a:lstStyle/>
          <a:p>
            <a:pPr hangingPunct="0"/>
            <a:r>
              <a:rPr lang="ru-RU" sz="1000" u="sng">
                <a:solidFill>
                  <a:srgbClr val="00909B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вашифинансы.рф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5" cy="875696"/>
          </a:xfrm>
          <a:prstGeom prst="rect">
            <a:avLst/>
          </a:prstGeom>
        </p:spPr>
        <p:txBody>
          <a:bodyPr lIns="49774" tIns="49774" rIns="49774" bIns="49774" anchor="t">
            <a:normAutofit/>
          </a:bodyPr>
          <a:lstStyle>
            <a:lvl1pPr algn="l">
              <a:defRPr sz="2000" b="1">
                <a:solidFill>
                  <a:srgbClr val="40404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3712471" y="1991360"/>
            <a:ext cx="6442573" cy="510636"/>
          </a:xfrm>
          <a:prstGeom prst="rect">
            <a:avLst/>
          </a:prstGeom>
        </p:spPr>
        <p:txBody>
          <a:bodyPr lIns="49774" tIns="49774" rIns="49774" bIns="49774"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00909B"/>
                </a:solidFill>
              </a:defRPr>
            </a:lvl1pPr>
            <a:lvl2pPr marL="663671" indent="-165917">
              <a:spcBef>
                <a:spcPts val="300"/>
              </a:spcBef>
              <a:buFontTx/>
              <a:defRPr sz="1600">
                <a:solidFill>
                  <a:srgbClr val="00909B"/>
                </a:solidFill>
              </a:defRPr>
            </a:lvl2pPr>
            <a:lvl3pPr marL="1148662" indent="-153155">
              <a:spcBef>
                <a:spcPts val="300"/>
              </a:spcBef>
              <a:buFontTx/>
              <a:defRPr sz="1600">
                <a:solidFill>
                  <a:srgbClr val="00909B"/>
                </a:solidFill>
              </a:defRPr>
            </a:lvl3pPr>
            <a:lvl4pPr marL="1674262" indent="-181001">
              <a:spcBef>
                <a:spcPts val="300"/>
              </a:spcBef>
              <a:buFontTx/>
              <a:defRPr sz="1600">
                <a:solidFill>
                  <a:srgbClr val="00909B"/>
                </a:solidFill>
              </a:defRPr>
            </a:lvl4pPr>
            <a:lvl5pPr marL="2172015" indent="-181001">
              <a:spcBef>
                <a:spcPts val="300"/>
              </a:spcBef>
              <a:buFontTx/>
              <a:defRPr sz="1600">
                <a:solidFill>
                  <a:srgbClr val="00909B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29"/>
          <p:cNvSpPr>
            <a:spLocks noGrp="1"/>
          </p:cNvSpPr>
          <p:nvPr>
            <p:ph type="sldNum" sz="quarter" idx="10"/>
          </p:nvPr>
        </p:nvSpPr>
        <p:spPr>
          <a:xfrm>
            <a:off x="9921875" y="7054850"/>
            <a:ext cx="293688" cy="303213"/>
          </a:xfrm>
        </p:spPr>
        <p:txBody>
          <a:bodyPr/>
          <a:lstStyle>
            <a:lvl1pPr>
              <a:defRPr/>
            </a:lvl1pPr>
          </a:lstStyle>
          <a:p>
            <a:fld id="{BAA2C701-2519-4499-98E5-2319BFDD91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0700" cy="7540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" name="Shape 37"/>
          <p:cNvSpPr>
            <a:spLocks noChangeArrowheads="1"/>
          </p:cNvSpPr>
          <p:nvPr/>
        </p:nvSpPr>
        <p:spPr bwMode="auto">
          <a:xfrm>
            <a:off x="517525" y="7085013"/>
            <a:ext cx="3633788" cy="252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9774" tIns="49774" rIns="49774" bIns="49774" anchor="ctr">
            <a:spAutoFit/>
          </a:bodyPr>
          <a:lstStyle/>
          <a:p>
            <a:pPr hangingPunct="0"/>
            <a:r>
              <a:rPr lang="ru-RU" sz="1000" u="sng">
                <a:solidFill>
                  <a:srgbClr val="00909B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вашифинансы.рф</a:t>
            </a:r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5" cy="875696"/>
          </a:xfrm>
          <a:prstGeom prst="rect">
            <a:avLst/>
          </a:prstGeom>
        </p:spPr>
        <p:txBody>
          <a:bodyPr lIns="49774" tIns="49774" rIns="49774" bIns="49774" anchor="t">
            <a:normAutofit/>
          </a:bodyPr>
          <a:lstStyle>
            <a:lvl1pPr algn="l">
              <a:defRPr sz="2000" b="1">
                <a:solidFill>
                  <a:srgbClr val="40404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34432" y="2501993"/>
            <a:ext cx="9619775" cy="4225909"/>
          </a:xfrm>
          <a:prstGeom prst="rect">
            <a:avLst/>
          </a:prstGeom>
        </p:spPr>
        <p:txBody>
          <a:bodyPr lIns="49774" tIns="49774" rIns="49774" bIns="49774">
            <a:normAutofit/>
          </a:bodyPr>
          <a:lstStyle>
            <a:lvl1pPr marL="169862" indent="-169862">
              <a:spcBef>
                <a:spcPts val="200"/>
              </a:spcBef>
              <a:buClr>
                <a:srgbClr val="00909B"/>
              </a:buClr>
              <a:defRPr sz="1200">
                <a:solidFill>
                  <a:srgbClr val="404040"/>
                </a:solidFill>
              </a:defRPr>
            </a:lvl1pPr>
            <a:lvl2pPr marL="622192" indent="-124438">
              <a:spcBef>
                <a:spcPts val="200"/>
              </a:spcBef>
              <a:buClr>
                <a:srgbClr val="00909B"/>
              </a:buClr>
              <a:defRPr sz="1200">
                <a:solidFill>
                  <a:srgbClr val="404040"/>
                </a:solidFill>
              </a:defRPr>
            </a:lvl2pPr>
            <a:lvl3pPr marL="1110373" indent="-114866">
              <a:spcBef>
                <a:spcPts val="200"/>
              </a:spcBef>
              <a:buClr>
                <a:srgbClr val="00909B"/>
              </a:buClr>
              <a:defRPr sz="1200">
                <a:solidFill>
                  <a:srgbClr val="404040"/>
                </a:solidFill>
              </a:defRPr>
            </a:lvl3pPr>
            <a:lvl4pPr marL="1629012" indent="-135751">
              <a:spcBef>
                <a:spcPts val="200"/>
              </a:spcBef>
              <a:buClr>
                <a:srgbClr val="00909B"/>
              </a:buClr>
              <a:defRPr sz="1200">
                <a:solidFill>
                  <a:srgbClr val="404040"/>
                </a:solidFill>
              </a:defRPr>
            </a:lvl4pPr>
            <a:lvl5pPr marL="2126765" indent="-135751">
              <a:spcBef>
                <a:spcPts val="200"/>
              </a:spcBef>
              <a:buClr>
                <a:srgbClr val="00909B"/>
              </a:buClr>
              <a:defRPr sz="12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40"/>
          <p:cNvSpPr>
            <a:spLocks noGrp="1"/>
          </p:cNvSpPr>
          <p:nvPr>
            <p:ph type="sldNum" sz="quarter" idx="10"/>
          </p:nvPr>
        </p:nvSpPr>
        <p:spPr>
          <a:xfrm>
            <a:off x="9921875" y="7054850"/>
            <a:ext cx="293688" cy="303213"/>
          </a:xfrm>
        </p:spPr>
        <p:txBody>
          <a:bodyPr/>
          <a:lstStyle>
            <a:lvl1pPr>
              <a:defRPr/>
            </a:lvl1pPr>
          </a:lstStyle>
          <a:p>
            <a:fld id="{64DDCFB0-33A8-430C-BC52-69BE6A2FD9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0700" cy="7540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Shape 60"/>
          <p:cNvSpPr>
            <a:spLocks noChangeArrowheads="1"/>
          </p:cNvSpPr>
          <p:nvPr/>
        </p:nvSpPr>
        <p:spPr bwMode="auto">
          <a:xfrm>
            <a:off x="517525" y="7085013"/>
            <a:ext cx="3633788" cy="252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9774" tIns="49774" rIns="49774" bIns="49774" anchor="ctr">
            <a:spAutoFit/>
          </a:bodyPr>
          <a:lstStyle/>
          <a:p>
            <a:pPr hangingPunct="0"/>
            <a:r>
              <a:rPr lang="ru-RU" sz="1000" u="sng">
                <a:solidFill>
                  <a:srgbClr val="00909B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вашифинансы.рф</a:t>
            </a:r>
          </a:p>
        </p:txBody>
      </p:sp>
      <p:pic>
        <p:nvPicPr>
          <p:cNvPr id="5" name="image3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80700" cy="7540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3091293" y="3150672"/>
            <a:ext cx="6060142" cy="1800470"/>
          </a:xfrm>
          <a:prstGeom prst="rect">
            <a:avLst/>
          </a:prstGeom>
        </p:spPr>
        <p:txBody>
          <a:bodyPr lIns="49774" tIns="49774" rIns="49774" bIns="49774" anchor="t">
            <a:normAutofit/>
          </a:bodyPr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" name="Shape 6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FF5125-DBDD-4BD1-B9AD-95EF82A31C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1EF2D-D791-4FB8-8FA8-BDAC97BD61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1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0680700" cy="75406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7" name="Shape 3"/>
          <p:cNvSpPr>
            <a:spLocks noChangeArrowheads="1"/>
          </p:cNvSpPr>
          <p:nvPr/>
        </p:nvSpPr>
        <p:spPr bwMode="auto">
          <a:xfrm>
            <a:off x="517525" y="7085013"/>
            <a:ext cx="3633788" cy="2524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9774" tIns="49774" rIns="49774" bIns="49774" anchor="ctr">
            <a:spAutoFit/>
          </a:bodyPr>
          <a:lstStyle/>
          <a:p>
            <a:pPr hangingPunct="0"/>
            <a:r>
              <a:rPr lang="ru-RU" sz="1000" u="sng">
                <a:solidFill>
                  <a:srgbClr val="00909B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вашифинансы.рф</a:t>
            </a:r>
          </a:p>
        </p:txBody>
      </p:sp>
      <p:pic>
        <p:nvPicPr>
          <p:cNvPr id="1028" name="image4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0688638" cy="7550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9" name="Shape 5"/>
          <p:cNvSpPr>
            <a:spLocks noGrp="1"/>
          </p:cNvSpPr>
          <p:nvPr>
            <p:ph type="title"/>
          </p:nvPr>
        </p:nvSpPr>
        <p:spPr bwMode="auto">
          <a:xfrm>
            <a:off x="533400" y="101600"/>
            <a:ext cx="9613900" cy="1662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Tahoma" pitchFamily="34" charset="0"/>
              </a:rPr>
              <a:t>Текст заголовка</a:t>
            </a:r>
          </a:p>
        </p:txBody>
      </p:sp>
      <p:sp>
        <p:nvSpPr>
          <p:cNvPr id="1030" name="Shape 6"/>
          <p:cNvSpPr>
            <a:spLocks noGrp="1"/>
          </p:cNvSpPr>
          <p:nvPr>
            <p:ph type="body" idx="1"/>
          </p:nvPr>
        </p:nvSpPr>
        <p:spPr bwMode="auto">
          <a:xfrm>
            <a:off x="533400" y="1763713"/>
            <a:ext cx="9613900" cy="57927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Tahoma" pitchFamily="34" charset="0"/>
              </a:rPr>
              <a:t>Уровень текста 1</a:t>
            </a:r>
          </a:p>
          <a:p>
            <a:pPr lvl="1"/>
            <a:r>
              <a:rPr lang="ru-RU">
                <a:sym typeface="Tahoma" pitchFamily="34" charset="0"/>
              </a:rPr>
              <a:t>Уровень текста 2</a:t>
            </a:r>
          </a:p>
          <a:p>
            <a:pPr lvl="2"/>
            <a:r>
              <a:rPr lang="ru-RU">
                <a:sym typeface="Tahoma" pitchFamily="34" charset="0"/>
              </a:rPr>
              <a:t>Уровень текста 3</a:t>
            </a:r>
          </a:p>
          <a:p>
            <a:pPr lvl="3"/>
            <a:r>
              <a:rPr lang="ru-RU">
                <a:sym typeface="Tahoma" pitchFamily="34" charset="0"/>
              </a:rPr>
              <a:t>Уровень текста 4</a:t>
            </a:r>
          </a:p>
          <a:p>
            <a:pPr lvl="4"/>
            <a:r>
              <a:rPr lang="ru-RU">
                <a:sym typeface="Tahoma" pitchFamily="34" charset="0"/>
              </a:rPr>
              <a:t>Уровень текста 5</a:t>
            </a:r>
          </a:p>
        </p:txBody>
      </p:sp>
      <p:sp>
        <p:nvSpPr>
          <p:cNvPr id="1031" name="Shape 7"/>
          <p:cNvSpPr>
            <a:spLocks noGrp="1"/>
          </p:cNvSpPr>
          <p:nvPr>
            <p:ph type="sldNum" sz="quarter" idx="2"/>
          </p:nvPr>
        </p:nvSpPr>
        <p:spPr bwMode="auto">
          <a:xfrm>
            <a:off x="5162550" y="6800850"/>
            <a:ext cx="2492375" cy="406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none" lIns="49774" tIns="49774" rIns="49774" bIns="49774" numCol="1" anchor="ctr" anchorCtr="0" compatLnSpc="1">
            <a:prstTxWarp prst="textNoShape">
              <a:avLst/>
            </a:prstTxWarp>
            <a:spAutoFit/>
          </a:bodyPr>
          <a:lstStyle>
            <a:lvl1pPr algn="r" hangingPunct="0">
              <a:defRPr sz="1300">
                <a:solidFill>
                  <a:srgbClr val="00909B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fld id="{B20C22F4-A635-45FB-B3F3-236DEF63950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3" r:id="rId5"/>
  </p:sldLayoutIdLst>
  <p:transition spd="med"/>
  <p:txStyles>
    <p:titleStyle>
      <a:lvl1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1pPr>
      <a:lvl2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2pPr>
      <a:lvl3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3pPr>
      <a:lvl4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4pPr>
      <a:lvl5pPr algn="ctr" defTabSz="496888" rtl="0" eaLnBrk="0" fontAlgn="base" hangingPunct="0">
        <a:spcBef>
          <a:spcPct val="0"/>
        </a:spcBef>
        <a:spcAft>
          <a:spcPct val="0"/>
        </a:spcAft>
        <a:defRPr sz="48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5pPr>
      <a:lvl6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ct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73063" indent="-373063" algn="l" defTabSz="496888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sz="35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1pPr>
      <a:lvl2pPr marL="860425" indent="-361950" algn="l" defTabSz="496888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–"/>
        <a:defRPr sz="35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2pPr>
      <a:lvl3pPr marL="1330325" indent="-334963" algn="l" defTabSz="496888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sz="35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3pPr>
      <a:lvl4pPr marL="1889125" indent="-395288" algn="l" defTabSz="496888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–"/>
        <a:defRPr sz="35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4pPr>
      <a:lvl5pPr marL="2386013" indent="-395288" algn="l" defTabSz="496888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»"/>
        <a:defRPr sz="3500">
          <a:solidFill>
            <a:srgbClr val="000000"/>
          </a:solidFill>
          <a:latin typeface="Tahoma"/>
          <a:ea typeface="Tahoma"/>
          <a:cs typeface="Tahoma"/>
          <a:sym typeface="Tahoma" pitchFamily="34" charset="0"/>
        </a:defRPr>
      </a:lvl5pPr>
      <a:lvl6pPr marL="2884708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3382462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3880215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4377969" marR="0" indent="-395940" algn="l" defTabSz="497754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500" b="0" i="0" u="none" strike="noStrike" cap="none" spc="0" baseline="0">
          <a:ln>
            <a:noFill/>
          </a:ln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97754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95506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493260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991014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488768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986521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484274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982029" algn="r" defTabSz="49775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&#1074;&#1072;&#1096;&#1080;&#1092;&#1080;&#1085;&#1072;&#1085;&#1089;&#1099;.&#1088;&#1092;/week2018/concurses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hape 79"/>
          <p:cNvSpPr>
            <a:spLocks noGrp="1"/>
          </p:cNvSpPr>
          <p:nvPr>
            <p:ph type="title"/>
          </p:nvPr>
        </p:nvSpPr>
        <p:spPr>
          <a:xfrm>
            <a:off x="636588" y="2765425"/>
            <a:ext cx="4754562" cy="252095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latin typeface="Tahoma" pitchFamily="34" charset="0"/>
                <a:cs typeface="Tahoma" pitchFamily="34" charset="0"/>
              </a:rPr>
              <a:t>ВКЛАДЫВАЙ В СВОЕ БУДУЩЕЕ - ПОЛУЧАЙ ЗНАНИЯ О ЛИЧНЫХ ФИНАНСАХ</a:t>
            </a:r>
            <a:r>
              <a:rPr lang="ru-RU" dirty="0">
                <a:latin typeface="Tahoma" pitchFamily="34" charset="0"/>
                <a:cs typeface="Tahoma" pitchFamily="34" charset="0"/>
              </a:rPr>
              <a:t/>
            </a:r>
            <a:br>
              <a:rPr lang="ru-RU" dirty="0">
                <a:latin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ДАВАЙТЕ СРАВНИМ: КТО ДЕЙСТВОВАЛ ФИНАНСОВО ГРАМОТНО?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1943136"/>
              </p:ext>
            </p:extLst>
          </p:nvPr>
        </p:nvGraphicFramePr>
        <p:xfrm>
          <a:off x="587822" y="2050058"/>
          <a:ext cx="9433046" cy="42256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5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0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7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916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Характеристики </a:t>
                      </a:r>
                      <a:endParaRPr lang="ru-RU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Марина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Лена</a:t>
                      </a:r>
                      <a:endParaRPr lang="ru-RU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3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Расходы на 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110 000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90 000 рублей за один учебный год*4 = 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360 000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3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Зарплата сразу после окончания вуза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50 000 рублей в месяц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20 000 рублей в месяц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178859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ДАВАЙТЕ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СРАВНИМ: КТО ДЕЙСТВОВАЛ ФИНАНСОВО ГРАМОТНО</a:t>
            </a:r>
            <a:r>
              <a:rPr lang="ru-RU" dirty="0"/>
              <a:t>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9826545"/>
              </p:ext>
            </p:extLst>
          </p:nvPr>
        </p:nvGraphicFramePr>
        <p:xfrm>
          <a:off x="659830" y="1978051"/>
          <a:ext cx="9433047" cy="48965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5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0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7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19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Характеристики </a:t>
                      </a:r>
                      <a:endParaRPr lang="ru-RU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Марина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Лена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76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Окупаемость инвестиций в 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Через 3 рабочих месяца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Через 18 рабочих месяцев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9369913"/>
                  </a:ext>
                </a:extLst>
              </a:tr>
              <a:tr h="15833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Заплата через 5 лет после окончания вуза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120 000 рублей в месяц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45 000 рублей в месяц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35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Оценка финансового решения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ГРАМОТНОЕ</a:t>
                      </a:r>
                      <a:r>
                        <a:rPr lang="ru-RU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ГРАМОТНОЕ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49995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34988" y="1116013"/>
            <a:ext cx="9618662" cy="501650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ЖИЗНЕННАЯ СИТУАЦИЯ №3: ФИНАНСОВАЯ ПИРАМИДА</a:t>
            </a:r>
            <a:r>
              <a:rPr lang="ru-RU" dirty="0">
                <a:latin typeface="Tahoma" pitchFamily="34" charset="0"/>
                <a:cs typeface="Tahoma" pitchFamily="34" charset="0"/>
              </a:rPr>
              <a:t>	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822" y="1618010"/>
            <a:ext cx="9565828" cy="5616228"/>
          </a:xfrm>
        </p:spPr>
        <p:txBody>
          <a:bodyPr anchor="ctr"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 eaLnBrk="1" hangingPunct="1">
              <a:spcBef>
                <a:spcPts val="400"/>
              </a:spcBef>
              <a:buFont typeface="Arial" charset="0"/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Петр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Сергеевич и Ирина Романовна Кузнецовы последние 2 года хранят свои накопления на банковском депозите (500 000 рублей под 7,45% годовых) и в акциях ПАО «Сбербанк» (500 000 рублей, 4% годовой дивидендный доход). 	</a:t>
            </a:r>
          </a:p>
          <a:p>
            <a:pPr marL="0" indent="0" algn="just" eaLnBrk="1" hangingPunct="1">
              <a:spcBef>
                <a:spcPts val="400"/>
              </a:spcBef>
              <a:buFont typeface="Arial" charset="0"/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	Евгений Дмитриевич и Лариса Павловна Сидоровы считали такие вложения бессмысленными, потому что они приносят малый доход, и поэтому они свои накопления в сумме 1 000 000 рублей вложили в акции воронежской финансовой компании «Успех» под 100% годовых.</a:t>
            </a:r>
          </a:p>
          <a:p>
            <a:pPr marL="0" indent="0" algn="just" eaLnBrk="1" hangingPunct="1">
              <a:spcBef>
                <a:spcPts val="400"/>
              </a:spcBef>
              <a:buFont typeface="Arial" charset="0"/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	Через 6 месяцев офис финансовой компании «Успех» закрылся, а руководители компании с деньгами исчезли в неизвестном направлении. Сидоровы, как и другие «успешные инвесторы», подали на компанию в суд, но прошло уже больше года, а ситуация никак не разрешается и денег никто не возвращает.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endParaRPr lang="ru-RU" sz="2800" b="1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Почему Кузнецовы поступили правильно,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Сидоровы не правильно?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</a:pPr>
            <a:endParaRPr lang="ru-RU" sz="4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ДАВАЙТЕ СРАВНИМ: КТО ДЕЙСТВОВАЛ ФИНАНСОВО ГРАМОТНО?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861907"/>
              </p:ext>
            </p:extLst>
          </p:nvPr>
        </p:nvGraphicFramePr>
        <p:xfrm>
          <a:off x="587822" y="1690017"/>
          <a:ext cx="9577063" cy="51138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46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5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5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813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Характеристики 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КУЗНЕЦОВЫ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СИДОРОВЫ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39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Финансовое</a:t>
                      </a:r>
                      <a:r>
                        <a:rPr lang="ru-RU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решение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Банковский депозит и акции ПАО «Сбербанк»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Вложение денег в финансовую пирамиду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47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Результат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37 500 рублей и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20 000 рублей </a:t>
                      </a: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гарантированного дохода в месяц с депозита и акций соответственно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Tahoma"/>
                        </a:rPr>
                        <a:t>Отсутствие доходов, возможная полная потеря накоплений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39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Оценка финансового решения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ГРАМОТНОЕ</a:t>
                      </a:r>
                      <a:r>
                        <a:rPr lang="ru-RU" sz="18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ГРАМОТНОЕ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55160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5" cy="502345"/>
          </a:xfrm>
        </p:spPr>
        <p:txBody>
          <a:bodyPr/>
          <a:lstStyle/>
          <a:p>
            <a:r>
              <a:rPr lang="ru-RU" dirty="0"/>
              <a:t>ХАРАКТЕРИСТИКИ ФИНАНСОВОЙ ПИРАМИДЫ: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806" y="1762026"/>
            <a:ext cx="9937104" cy="504056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Высокие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проценты и быстрый срок окупаемости.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Большая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сумма «вступительного взноса».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Взамен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вложенных денег человек может получить товары по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завышенной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Цена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стоимости и не соответствующие заявленным характеристикам либо поддельные ценные бумаги.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Акцент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компании на пиаре.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Сокрытие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информации о владельцах предприятия, отсутствие лицензии и разрешений на право заниматься финансовой деятельностью.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Необычный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непонятный план вознаграждений.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Чрезмерная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настойчивость организаторов.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8251137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5" cy="502345"/>
          </a:xfrm>
        </p:spPr>
        <p:txBody>
          <a:bodyPr>
            <a:normAutofit/>
          </a:bodyPr>
          <a:lstStyle/>
          <a:p>
            <a:r>
              <a:rPr lang="ru-RU" dirty="0" smtClean="0"/>
              <a:t>ФИНАНСОВО ГРАМОТНЫЙ ЧЕЛОВЕК: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806" y="1690018"/>
            <a:ext cx="9865096" cy="3672408"/>
          </a:xfrm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планирует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 финансовое будущее, ведет личный (семейный) бюджет;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живет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рамках этого бюджета, не имеет больших долгов;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рационально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выбирает финансовые инструменты на основе модели грамотного финансового поведения;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ориентируется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финансовой сфере.</a:t>
            </a:r>
          </a:p>
        </p:txBody>
      </p:sp>
    </p:spTree>
    <p:extLst>
      <p:ext uri="{BB962C8B-B14F-4D97-AF65-F5344CB8AC3E}">
        <p14:creationId xmlns:p14="http://schemas.microsoft.com/office/powerpoint/2010/main" xmlns="" val="24491713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5" cy="574353"/>
          </a:xfrm>
        </p:spPr>
        <p:txBody>
          <a:bodyPr>
            <a:normAutofit/>
          </a:bodyPr>
          <a:lstStyle/>
          <a:p>
            <a:r>
              <a:rPr lang="ru-RU" dirty="0" smtClean="0"/>
              <a:t>ШАГИ ГРАМОТНОГО ФИНАНСОВОГО ПОВЕДЕНИЯ: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822" y="1762025"/>
            <a:ext cx="9331743" cy="4942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1 шаг.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Осознание потребности, выделение проблем.</a:t>
            </a:r>
          </a:p>
          <a:p>
            <a:pPr marL="0" indent="0">
              <a:buNone/>
            </a:pP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2 шаг.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Формулирование ограничений и критериев принятия решения.</a:t>
            </a:r>
          </a:p>
          <a:p>
            <a:pPr marL="0" indent="0">
              <a:buNone/>
            </a:pP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3 шаг.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Поиск информации об альтернативах (вариантах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удовлетворения     потребности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определение альтернатив и рисков.</a:t>
            </a:r>
          </a:p>
          <a:p>
            <a:pPr marL="0" indent="0">
              <a:buNone/>
            </a:pP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4 шаг.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Оценка альтернатив и рисков.</a:t>
            </a:r>
          </a:p>
          <a:p>
            <a:pPr marL="0" indent="0">
              <a:buNone/>
            </a:pP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5 шаг.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Выбор альтернативы (варианта удовлетворения потребности).</a:t>
            </a:r>
          </a:p>
          <a:p>
            <a:pPr marL="0" indent="0">
              <a:buNone/>
            </a:pP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6 шаг.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Удовлетворение потребности, оценка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0050346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4988" y="1116013"/>
            <a:ext cx="9618662" cy="501650"/>
          </a:xfrm>
        </p:spPr>
        <p:txBody>
          <a:bodyPr/>
          <a:lstStyle/>
          <a:p>
            <a:pPr eaLnBrk="1" hangingPunct="1"/>
            <a:r>
              <a:rPr lang="ru-RU" dirty="0">
                <a:latin typeface="Tahoma" pitchFamily="34" charset="0"/>
                <a:cs typeface="Tahoma" pitchFamily="34" charset="0"/>
              </a:rPr>
              <a:t>ПОДВЕДЕМ ИТОГ: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ОБСУДИМ ВМЕСТЕ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822" y="1690018"/>
            <a:ext cx="8928992" cy="554526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sz="2000" b="1" u="sng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ВОПРОСЫ</a:t>
            </a:r>
            <a:r>
              <a:rPr lang="ru-RU" sz="2000" b="1" u="sng" dirty="0" smtClean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0" indent="0" eaLnBrk="1" hangingPunct="1">
              <a:buNone/>
            </a:pPr>
            <a:endParaRPr lang="ru-RU" sz="2000" b="1" u="sng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z="18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Что Вы узнали сегодня нового?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z="18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Являетесь ли Вы финансово грамотным человеком?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z="18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Как поступаете Вы и Ваша семья в подобных ситуациях?</a:t>
            </a:r>
          </a:p>
          <a:p>
            <a:pPr marL="0" indent="0" eaLnBrk="1" hangingPunct="1">
              <a:buNone/>
            </a:pPr>
            <a:endParaRPr lang="ru-RU" sz="18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None/>
            </a:pPr>
            <a:r>
              <a:rPr lang="ru-RU" sz="1800" b="1" u="sng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ЗАДАНИЕ</a:t>
            </a:r>
            <a:r>
              <a:rPr lang="ru-RU" sz="1800" b="1" u="sng" dirty="0" smtClean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: </a:t>
            </a:r>
          </a:p>
          <a:p>
            <a:pPr marL="0" indent="0" eaLnBrk="1" hangingPunct="1">
              <a:buNone/>
            </a:pPr>
            <a:endParaRPr lang="ru-RU" sz="1800" b="1" u="sng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None/>
            </a:pPr>
            <a:r>
              <a:rPr lang="ru-RU" sz="18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Поразмышляйте над услышанным сегодня: напишите эссе по теме финансовой грамотности и примите участие в конкурсе эссе, который проводится в рамках Недели финансовой грамотности детей и молодежи -2018.</a:t>
            </a:r>
          </a:p>
          <a:p>
            <a:pPr marL="0" indent="0" eaLnBrk="1" hangingPunct="1">
              <a:buNone/>
            </a:pPr>
            <a:r>
              <a:rPr lang="ru-RU" sz="18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Вся информация на портале Минфина России</a:t>
            </a:r>
            <a:r>
              <a:rPr lang="ru-RU" sz="1800" dirty="0" smtClean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:  </a:t>
            </a:r>
          </a:p>
          <a:p>
            <a:pPr marL="0" indent="0" eaLnBrk="1" hangingPunct="1">
              <a:buNone/>
            </a:pPr>
            <a:endParaRPr lang="ru-RU" sz="1800" dirty="0">
              <a:solidFill>
                <a:srgbClr val="00909B"/>
              </a:solidFill>
              <a:latin typeface="Tahoma" pitchFamily="34" charset="0"/>
              <a:cs typeface="Tahoma" pitchFamily="34" charset="0"/>
              <a:hlinkClick r:id="rId2"/>
            </a:endParaRPr>
          </a:p>
          <a:p>
            <a:pPr marL="0" indent="0" eaLnBrk="1" hangingPunct="1">
              <a:buNone/>
            </a:pPr>
            <a:r>
              <a:rPr lang="en-US" sz="1800" dirty="0">
                <a:solidFill>
                  <a:srgbClr val="00909B"/>
                </a:solidFill>
                <a:latin typeface="Tahoma" pitchFamily="34" charset="0"/>
                <a:cs typeface="Tahoma" pitchFamily="34" charset="0"/>
                <a:hlinkClick r:id="rId2"/>
              </a:rPr>
              <a:t>http://</a:t>
            </a:r>
            <a:r>
              <a:rPr lang="ru-RU" sz="1800" dirty="0">
                <a:solidFill>
                  <a:srgbClr val="00909B"/>
                </a:solidFill>
                <a:latin typeface="Tahoma" pitchFamily="34" charset="0"/>
                <a:cs typeface="Tahoma" pitchFamily="34" charset="0"/>
                <a:hlinkClick r:id="rId2"/>
              </a:rPr>
              <a:t>вашифинансы.рф/</a:t>
            </a:r>
            <a:r>
              <a:rPr lang="en-US" sz="1800" dirty="0">
                <a:solidFill>
                  <a:srgbClr val="00909B"/>
                </a:solidFill>
                <a:latin typeface="Tahoma" pitchFamily="34" charset="0"/>
                <a:cs typeface="Tahoma" pitchFamily="34" charset="0"/>
                <a:hlinkClick r:id="rId2"/>
              </a:rPr>
              <a:t>week2018/</a:t>
            </a:r>
            <a:r>
              <a:rPr lang="en-US" sz="1800" dirty="0" err="1">
                <a:solidFill>
                  <a:srgbClr val="00909B"/>
                </a:solidFill>
                <a:latin typeface="Tahoma" pitchFamily="34" charset="0"/>
                <a:cs typeface="Tahoma" pitchFamily="34" charset="0"/>
                <a:hlinkClick r:id="rId2"/>
              </a:rPr>
              <a:t>concurses</a:t>
            </a:r>
            <a:r>
              <a:rPr lang="en-US" sz="1800" dirty="0">
                <a:solidFill>
                  <a:srgbClr val="00909B"/>
                </a:solidFill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8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indent="-457200" eaLnBrk="1" hangingPunct="1">
              <a:buFont typeface="Arial" charset="0"/>
              <a:buAutoNum type="arabicPeriod"/>
            </a:pPr>
            <a:endParaRPr lang="ru-RU" sz="22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algn="r" eaLnBrk="1" hangingPunct="1">
              <a:buFont typeface="Arial" charset="0"/>
              <a:buNone/>
            </a:pPr>
            <a:r>
              <a:rPr lang="ru-RU" sz="2200" u="sng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indent="-457200" eaLnBrk="1" hangingPunct="1">
              <a:buFont typeface="Arial" charset="0"/>
              <a:buNone/>
            </a:pP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1171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538939" y="969938"/>
            <a:ext cx="9265907" cy="936104"/>
          </a:xfrm>
          <a:extLst>
            <a:ext uri="{C572A759-6A51-4108-AA02-DFA0A04FC94B}"/>
          </a:extLst>
        </p:spPr>
        <p:txBody>
          <a:bodyPr numCol="2">
            <a:normAutofit fontScale="90000"/>
          </a:bodyPr>
          <a:lstStyle/>
          <a:p>
            <a:pPr algn="ctr" defTabSz="4977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ym typeface="Tahoma"/>
              </a:rPr>
              <a:t>ЗНАКОМЬТЕСЬ, НАШИ ГЕРОИ:</a:t>
            </a:r>
            <a:br>
              <a:rPr lang="ru-RU" sz="2200" dirty="0">
                <a:sym typeface="Tahoma"/>
              </a:rPr>
            </a:br>
            <a:r>
              <a:rPr lang="ru-RU" sz="2200" dirty="0">
                <a:sym typeface="Tahoma"/>
              </a:rPr>
              <a:t/>
            </a:r>
            <a:br>
              <a:rPr lang="ru-RU" sz="2200" dirty="0">
                <a:sym typeface="Tahoma"/>
              </a:rPr>
            </a:br>
            <a:r>
              <a:rPr lang="ru-RU" sz="2200" dirty="0">
                <a:sym typeface="Tahoma"/>
              </a:rPr>
              <a:t/>
            </a:r>
            <a:br>
              <a:rPr lang="ru-RU" sz="2200" dirty="0">
                <a:sym typeface="Tahoma"/>
              </a:rPr>
            </a:br>
            <a:r>
              <a:rPr lang="ru-RU" sz="2200" dirty="0">
                <a:sym typeface="Tahoma"/>
              </a:rPr>
              <a:t/>
            </a:r>
            <a:br>
              <a:rPr lang="ru-RU" sz="2200" dirty="0">
                <a:sym typeface="Tahoma"/>
              </a:rPr>
            </a:br>
            <a:r>
              <a:rPr lang="ru-RU" sz="2200" dirty="0">
                <a:sym typeface="Tahoma"/>
              </a:rPr>
              <a:t/>
            </a:r>
            <a:br>
              <a:rPr lang="ru-RU" sz="2200" dirty="0">
                <a:sym typeface="Tahoma"/>
              </a:rPr>
            </a:br>
            <a:r>
              <a:rPr lang="ru-RU" sz="2200" dirty="0">
                <a:sym typeface="Tahoma"/>
              </a:rPr>
              <a:t/>
            </a:r>
            <a:br>
              <a:rPr lang="ru-RU" sz="2200" dirty="0">
                <a:sym typeface="Tahoma"/>
              </a:rPr>
            </a:br>
            <a:r>
              <a:rPr lang="ru-RU" sz="2200" dirty="0">
                <a:sym typeface="Tahoma"/>
              </a:rPr>
              <a:t/>
            </a:r>
            <a:br>
              <a:rPr lang="ru-RU" sz="2200" dirty="0">
                <a:sym typeface="Tahoma"/>
              </a:rPr>
            </a:br>
            <a:r>
              <a:rPr lang="ru-RU" sz="2200" dirty="0">
                <a:sym typeface="Tahoma"/>
              </a:rPr>
              <a:t/>
            </a:r>
            <a:br>
              <a:rPr lang="ru-RU" sz="2200" dirty="0">
                <a:sym typeface="Tahoma"/>
              </a:rPr>
            </a:br>
            <a:r>
              <a:rPr lang="ru-RU" sz="2200" dirty="0">
                <a:sym typeface="Tahoma"/>
              </a:rPr>
              <a:t/>
            </a:r>
            <a:br>
              <a:rPr lang="ru-RU" sz="2200" dirty="0">
                <a:sym typeface="Tahoma"/>
              </a:rPr>
            </a:br>
            <a:r>
              <a:rPr lang="ru-RU" sz="2200" dirty="0">
                <a:sym typeface="Tahoma"/>
              </a:rPr>
              <a:t/>
            </a:r>
            <a:br>
              <a:rPr lang="ru-RU" sz="2200" dirty="0">
                <a:sym typeface="Tahoma"/>
              </a:rPr>
            </a:br>
            <a:r>
              <a:rPr lang="ru-RU" sz="2200" dirty="0">
                <a:sym typeface="Tahoma"/>
              </a:rPr>
              <a:t/>
            </a:r>
            <a:br>
              <a:rPr lang="ru-RU" sz="2200" dirty="0">
                <a:sym typeface="Tahoma"/>
              </a:rPr>
            </a:br>
            <a:r>
              <a:rPr lang="ru-RU" dirty="0">
                <a:sym typeface="Tahoma"/>
              </a:rPr>
              <a:t/>
            </a:r>
            <a:br>
              <a:rPr lang="ru-RU" dirty="0">
                <a:sym typeface="Tahoma"/>
              </a:rPr>
            </a:br>
            <a:r>
              <a:rPr lang="ru-RU" dirty="0">
                <a:sym typeface="Tahoma"/>
              </a:rPr>
              <a:t/>
            </a:r>
            <a:br>
              <a:rPr lang="ru-RU" dirty="0">
                <a:sym typeface="Tahoma"/>
              </a:rPr>
            </a:br>
            <a:r>
              <a:rPr lang="ru-RU" dirty="0">
                <a:sym typeface="Tahoma"/>
              </a:rPr>
              <a:t/>
            </a:r>
            <a:br>
              <a:rPr lang="ru-RU" dirty="0">
                <a:sym typeface="Tahoma"/>
              </a:rPr>
            </a:br>
            <a:r>
              <a:rPr lang="ru-RU" dirty="0">
                <a:sym typeface="Tahoma"/>
              </a:rPr>
              <a:t/>
            </a:r>
            <a:br>
              <a:rPr lang="ru-RU" dirty="0">
                <a:sym typeface="Tahoma"/>
              </a:rPr>
            </a:br>
            <a:r>
              <a:rPr lang="ru-RU" dirty="0">
                <a:sym typeface="Tahoma"/>
              </a:rPr>
              <a:t/>
            </a:r>
            <a:br>
              <a:rPr lang="ru-RU" dirty="0">
                <a:sym typeface="Tahoma"/>
              </a:rPr>
            </a:br>
            <a:r>
              <a:rPr lang="ru-RU" dirty="0">
                <a:sym typeface="Tahoma"/>
              </a:rPr>
              <a:t/>
            </a:r>
            <a:br>
              <a:rPr lang="ru-RU" dirty="0">
                <a:sym typeface="Tahoma"/>
              </a:rPr>
            </a:br>
            <a:endParaRPr dirty="0">
              <a:sym typeface="Tahoma"/>
            </a:endParaRPr>
          </a:p>
        </p:txBody>
      </p:sp>
      <p:sp>
        <p:nvSpPr>
          <p:cNvPr id="10242" name="Shape 82"/>
          <p:cNvSpPr>
            <a:spLocks noGrp="1"/>
          </p:cNvSpPr>
          <p:nvPr>
            <p:ph type="sldNum" sz="quarter" idx="10"/>
          </p:nvPr>
        </p:nvSpPr>
        <p:spPr>
          <a:xfrm>
            <a:off x="10012363" y="7054850"/>
            <a:ext cx="203200" cy="303213"/>
          </a:xfrm>
          <a:noFill/>
        </p:spPr>
        <p:txBody>
          <a:bodyPr/>
          <a:lstStyle/>
          <a:p>
            <a:fld id="{37CAEC4B-F4DB-4779-8720-C005D9DAEFC5}" type="slidenum">
              <a:rPr lang="ru-RU"/>
              <a:pPr/>
              <a:t>2</a:t>
            </a:fld>
            <a:endParaRPr lang="ru-RU"/>
          </a:p>
        </p:txBody>
      </p:sp>
      <p:sp>
        <p:nvSpPr>
          <p:cNvPr id="10243" name="Shape 83"/>
          <p:cNvSpPr>
            <a:spLocks noChangeArrowheads="1"/>
          </p:cNvSpPr>
          <p:nvPr/>
        </p:nvSpPr>
        <p:spPr bwMode="auto">
          <a:xfrm>
            <a:off x="538163" y="1690688"/>
            <a:ext cx="9604375" cy="51101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9774" tIns="49774" rIns="49774" bIns="49774"/>
          <a:lstStyle/>
          <a:p>
            <a:pPr hangingPunct="0">
              <a:spcBef>
                <a:spcPts val="300"/>
              </a:spcBef>
            </a:pPr>
            <a:endParaRPr lang="ru-RU" sz="1800">
              <a:solidFill>
                <a:srgbClr val="595959"/>
              </a:solidFill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2518" y="1546002"/>
            <a:ext cx="31683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СЕМЬЯ СИДОРОВЫХ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</a:br>
            <a:r>
              <a:rPr lang="ru-RU" dirty="0" smtClean="0">
                <a:sym typeface="Tahoma"/>
              </a:rPr>
              <a:t/>
            </a:r>
            <a:br>
              <a:rPr lang="ru-RU" dirty="0" smtClean="0">
                <a:sym typeface="Tahoma"/>
              </a:rPr>
            </a:b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Евгений Дмитриевич,</a:t>
            </a:r>
            <a:b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</a:b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Лариса Павловна,</a:t>
            </a:r>
            <a:b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</a:b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Федор, 19 лет, студент</a:t>
            </a:r>
            <a:b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</a:b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Лена, 17 лет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7862" y="1546002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СЕМЬЯ КУЗНЕЦОВЫХ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</a:br>
            <a:r>
              <a:rPr lang="ru-RU" dirty="0" smtClean="0">
                <a:sym typeface="Tahoma"/>
              </a:rPr>
              <a:t/>
            </a:r>
            <a:br>
              <a:rPr lang="ru-RU" dirty="0" smtClean="0">
                <a:sym typeface="Tahoma"/>
              </a:rPr>
            </a:b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Петр Сергеевич,</a:t>
            </a:r>
            <a:b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</a:b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Ирина Романовна,</a:t>
            </a:r>
            <a:b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</a:b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Илья, 20 лет, студент</a:t>
            </a:r>
            <a:b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</a:b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Марина, 16 лет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shutterstock_7077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871" y="3562296"/>
            <a:ext cx="3816424" cy="2545555"/>
          </a:xfrm>
          <a:prstGeom prst="rect">
            <a:avLst/>
          </a:prstGeom>
        </p:spPr>
      </p:pic>
      <p:pic>
        <p:nvPicPr>
          <p:cNvPr id="8" name="Рисунок 7" descr="http-ladyadvice-ru-wp-content-uploads-2017-02-d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6454" y="3562226"/>
            <a:ext cx="3893011" cy="259228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86"/>
          <p:cNvSpPr>
            <a:spLocks noGrp="1"/>
          </p:cNvSpPr>
          <p:nvPr>
            <p:ph type="title"/>
          </p:nvPr>
        </p:nvSpPr>
        <p:spPr>
          <a:xfrm>
            <a:off x="587822" y="969963"/>
            <a:ext cx="9565828" cy="432024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ЖИЗНЕННАЯ СИТУАЦИЯ №1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</a:t>
            </a:r>
            <a:br>
              <a:rPr lang="ru-RU" dirty="0" smtClean="0"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ПЛАНИРУЕМ </a:t>
            </a:r>
            <a:r>
              <a:rPr lang="ru-RU" sz="1800" b="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МЕСЯЧНЫЙ ЛИЧНЫЙ БЮДЖЕТ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659830" y="1978050"/>
            <a:ext cx="8856985" cy="4752256"/>
          </a:xfrm>
        </p:spPr>
        <p:txBody>
          <a:bodyPr anchor="ctr">
            <a:normAutofit/>
          </a:bodyPr>
          <a:lstStyle/>
          <a:p>
            <a:pPr marL="0" indent="0" algn="just" eaLnBrk="1" hangingPunct="1">
              <a:spcBef>
                <a:spcPts val="400"/>
              </a:spcBef>
              <a:buNone/>
            </a:pPr>
            <a:r>
              <a:rPr lang="ru-RU" sz="26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	</a:t>
            </a:r>
            <a:endParaRPr lang="ru-RU" sz="2600" dirty="0" smtClean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just" eaLnBrk="1" hangingPunct="1">
              <a:spcBef>
                <a:spcPts val="400"/>
              </a:spcBef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Илья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Кузнецов и Федор Сидоров студенты Московского университета, они уже год живут в одной комнате в студенческом общежитии. Родители выделяют им на проживание и питание ежемесячно по 20 000 рублей каждому. Федору постоянно не хватает денег на весь месяц и он вынужден занимать деньги ежемесячно у соседей по общежитию, а Илье каждый месяц удается экономить не менее 3000 рублей и пополнять свой накопительный счет в банке. За время обучения в университете Илья накопил уже 37 650 рублей (банковский вклад сроком на 1 год по 8% годовых с ежемесячной капитализацией и ежемесячным пополнением).</a:t>
            </a:r>
          </a:p>
          <a:p>
            <a:pPr marL="0" indent="0" algn="just" eaLnBrk="1" hangingPunct="1">
              <a:spcBef>
                <a:spcPts val="400"/>
              </a:spcBef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	Федор не понимает как Илье удается не только не занимать деньги на проживание и питание у соседей, но еще и постоянно посещать культурные и спортивные события в городе, а также еще и копить. Давайте посмотрим личный бюджет Ильи и Федора:</a:t>
            </a:r>
          </a:p>
          <a:p>
            <a:pPr marL="0" indent="0" algn="just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7" name="Shape 88"/>
          <p:cNvSpPr>
            <a:spLocks noGrp="1"/>
          </p:cNvSpPr>
          <p:nvPr>
            <p:ph type="sldNum" sz="quarter" idx="10"/>
          </p:nvPr>
        </p:nvSpPr>
        <p:spPr>
          <a:xfrm>
            <a:off x="10012363" y="7054850"/>
            <a:ext cx="203200" cy="303213"/>
          </a:xfrm>
          <a:noFill/>
        </p:spPr>
        <p:txBody>
          <a:bodyPr/>
          <a:lstStyle/>
          <a:p>
            <a:fld id="{44D2C0A4-0D29-45D2-959C-F1A515D1F6D9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86"/>
          <p:cNvSpPr>
            <a:spLocks noGrp="1"/>
          </p:cNvSpPr>
          <p:nvPr>
            <p:ph type="title"/>
          </p:nvPr>
        </p:nvSpPr>
        <p:spPr>
          <a:xfrm>
            <a:off x="534988" y="969962"/>
            <a:ext cx="9618662" cy="7920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ЖИЗНЕННАЯ СИТУАЦИЯ №1: ПЛАНИРУЕМ МЕСЯЧНЫЙ ЛИЧНЫЙ БЮДЖЕТ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.</a:t>
            </a:r>
            <a:br>
              <a:rPr lang="ru-RU" sz="1800" dirty="0" smtClean="0">
                <a:latin typeface="Tahoma" pitchFamily="34" charset="0"/>
                <a:cs typeface="Tahoma" pitchFamily="34" charset="0"/>
              </a:rPr>
            </a:br>
            <a:r>
              <a:rPr lang="ru-RU" sz="1800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МЕСЯЧНЫЙ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БЮДЖЕТ ФЕДОРА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534988" y="1690018"/>
            <a:ext cx="9845675" cy="5544220"/>
          </a:xfrm>
        </p:spPr>
        <p:txBody>
          <a:bodyPr/>
          <a:lstStyle/>
          <a:p>
            <a:pPr marL="0" indent="0" eaLnBrk="1" hangingPunct="1">
              <a:spcBef>
                <a:spcPts val="400"/>
              </a:spcBef>
              <a:buFont typeface="Arial" charset="0"/>
              <a:buNone/>
            </a:pPr>
            <a:r>
              <a:rPr lang="ru-RU" sz="20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Shape 88"/>
          <p:cNvSpPr>
            <a:spLocks noGrp="1"/>
          </p:cNvSpPr>
          <p:nvPr>
            <p:ph type="sldNum" sz="quarter" idx="10"/>
          </p:nvPr>
        </p:nvSpPr>
        <p:spPr>
          <a:xfrm>
            <a:off x="10012363" y="7054850"/>
            <a:ext cx="203200" cy="303213"/>
          </a:xfrm>
          <a:noFill/>
        </p:spPr>
        <p:txBody>
          <a:bodyPr/>
          <a:lstStyle/>
          <a:p>
            <a:fld id="{68D64D3F-35F8-4246-BC5B-FE1427645383}" type="slidenum">
              <a:rPr lang="ru-RU"/>
              <a:pPr/>
              <a:t>4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3A8004B-7FF6-40D9-BE43-FF74C55EC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8525433"/>
              </p:ext>
            </p:extLst>
          </p:nvPr>
        </p:nvGraphicFramePr>
        <p:xfrm>
          <a:off x="659830" y="1978050"/>
          <a:ext cx="9433047" cy="50023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34289">
                  <a:extLst>
                    <a:ext uri="{9D8B030D-6E8A-4147-A177-3AD203B41FA5}">
                      <a16:colId xmlns:a16="http://schemas.microsoft.com/office/drawing/2014/main" xmlns="" val="1849629607"/>
                    </a:ext>
                  </a:extLst>
                </a:gridCol>
                <a:gridCol w="2458097">
                  <a:extLst>
                    <a:ext uri="{9D8B030D-6E8A-4147-A177-3AD203B41FA5}">
                      <a16:colId xmlns:a16="http://schemas.microsoft.com/office/drawing/2014/main" xmlns="" val="1442171921"/>
                    </a:ext>
                  </a:extLst>
                </a:gridCol>
                <a:gridCol w="4040661">
                  <a:extLst>
                    <a:ext uri="{9D8B030D-6E8A-4147-A177-3AD203B41FA5}">
                      <a16:colId xmlns:a16="http://schemas.microsoft.com/office/drawing/2014/main" xmlns="" val="417956066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СТАТЬИ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5134801"/>
                  </a:ext>
                </a:extLst>
              </a:tr>
              <a:tr h="629127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ПОМОЩЬ ОТ РОДИТЕЛЕЙ</a:t>
                      </a:r>
                      <a:endParaRPr lang="ru-RU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20 000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0305160"/>
                  </a:ext>
                </a:extLst>
              </a:tr>
              <a:tr h="629127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ТРАНСПОРТНЫЕ РАСХОДЫ</a:t>
                      </a:r>
                      <a:endParaRPr lang="ru-RU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1800 </a:t>
                      </a:r>
                      <a:r>
                        <a:rPr lang="ru-RU" sz="1700" b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рублей </a:t>
                      </a:r>
                      <a:r>
                        <a:rPr lang="ru-RU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(55 </a:t>
                      </a:r>
                      <a:r>
                        <a:rPr lang="ru-RU" sz="17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рублей*60 поездок карта</a:t>
                      </a:r>
                      <a:r>
                        <a:rPr lang="ru-RU" sz="17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Тройка </a:t>
                      </a:r>
                      <a:r>
                        <a:rPr lang="ru-RU" sz="17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ru-RU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9393104"/>
                  </a:ext>
                </a:extLst>
              </a:tr>
              <a:tr h="629127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ПИТАНИЕ</a:t>
                      </a:r>
                      <a:endParaRPr lang="ru-RU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15 000 рублей </a:t>
                      </a:r>
                      <a:r>
                        <a:rPr lang="ru-RU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(частое посещение кафе и столовых)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7294500"/>
                  </a:ext>
                </a:extLst>
              </a:tr>
              <a:tr h="359501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ИНТЕРНЕТ, ТЕЛЕФОН</a:t>
                      </a:r>
                      <a:endParaRPr lang="ru-RU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800 </a:t>
                      </a:r>
                      <a:r>
                        <a:rPr lang="ru-RU" sz="17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5210747"/>
                  </a:ext>
                </a:extLst>
              </a:tr>
              <a:tr h="629127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КУЛЬТУРА, РАЗВЛЕЧЕНИЕ</a:t>
                      </a:r>
                      <a:endParaRPr lang="ru-RU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1500 </a:t>
                      </a:r>
                      <a:r>
                        <a:rPr lang="ru-RU" sz="17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рублей </a:t>
                      </a:r>
                      <a:r>
                        <a:rPr lang="ru-RU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(ходит один раз в месяц развлекательный клуб)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2621248"/>
                  </a:ext>
                </a:extLst>
              </a:tr>
              <a:tr h="629127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СПОРТ</a:t>
                      </a:r>
                      <a:endParaRPr lang="ru-RU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ru-RU" sz="1700" b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7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500 </a:t>
                      </a:r>
                      <a:r>
                        <a:rPr lang="ru-RU" sz="17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рублей (ежемесячный абонемент в фитнес-центр)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7200744"/>
                  </a:ext>
                </a:extLst>
              </a:tr>
              <a:tr h="359501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20 000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21 600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9093901"/>
                  </a:ext>
                </a:extLst>
              </a:tr>
              <a:tr h="497636"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ДЕФИЦИТ/ПРОФИЦИТ:</a:t>
                      </a:r>
                      <a:endParaRPr lang="ru-RU" sz="17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- 1600 рублей профицит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132832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86"/>
          <p:cNvSpPr>
            <a:spLocks noGrp="1"/>
          </p:cNvSpPr>
          <p:nvPr>
            <p:ph type="title"/>
          </p:nvPr>
        </p:nvSpPr>
        <p:spPr>
          <a:xfrm>
            <a:off x="534988" y="969962"/>
            <a:ext cx="9618662" cy="7920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ЖИЗНЕННАЯ СИТУАЦИЯ №1: ПЛАНИРУЕМ МЕСЯЧНЫЙ ЛИЧНЫЙ БЮДЖЕТ.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МЕСЯЧНЫЙ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БЮДЖЕТ ИЛЬИ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534988" y="1690018"/>
            <a:ext cx="9845675" cy="5544220"/>
          </a:xfrm>
        </p:spPr>
        <p:txBody>
          <a:bodyPr/>
          <a:lstStyle/>
          <a:p>
            <a:pPr marL="0" indent="0" eaLnBrk="1" hangingPunct="1">
              <a:spcBef>
                <a:spcPts val="400"/>
              </a:spcBef>
              <a:buFont typeface="Arial" charset="0"/>
              <a:buNone/>
            </a:pPr>
            <a:r>
              <a:rPr lang="ru-RU" sz="20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Shape 88"/>
          <p:cNvSpPr>
            <a:spLocks noGrp="1"/>
          </p:cNvSpPr>
          <p:nvPr>
            <p:ph type="sldNum" sz="quarter" idx="10"/>
          </p:nvPr>
        </p:nvSpPr>
        <p:spPr>
          <a:xfrm>
            <a:off x="10012363" y="7054850"/>
            <a:ext cx="203200" cy="303213"/>
          </a:xfrm>
          <a:noFill/>
        </p:spPr>
        <p:txBody>
          <a:bodyPr/>
          <a:lstStyle/>
          <a:p>
            <a:fld id="{68D64D3F-35F8-4246-BC5B-FE1427645383}" type="slidenum">
              <a:rPr lang="ru-RU"/>
              <a:pPr/>
              <a:t>5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3A8004B-7FF6-40D9-BE43-FF74C55EC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3960630"/>
              </p:ext>
            </p:extLst>
          </p:nvPr>
        </p:nvGraphicFramePr>
        <p:xfrm>
          <a:off x="515815" y="1944632"/>
          <a:ext cx="9721079" cy="53815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6623">
                  <a:extLst>
                    <a:ext uri="{9D8B030D-6E8A-4147-A177-3AD203B41FA5}">
                      <a16:colId xmlns:a16="http://schemas.microsoft.com/office/drawing/2014/main" xmlns="" val="1849629607"/>
                    </a:ext>
                  </a:extLst>
                </a:gridCol>
                <a:gridCol w="1801888">
                  <a:extLst>
                    <a:ext uri="{9D8B030D-6E8A-4147-A177-3AD203B41FA5}">
                      <a16:colId xmlns:a16="http://schemas.microsoft.com/office/drawing/2014/main" xmlns="" val="1442171921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xmlns="" val="4179560665"/>
                    </a:ext>
                  </a:extLst>
                </a:gridCol>
              </a:tblGrid>
              <a:tr h="3275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НАИМЕНОВАНИЕ СТАТЬИ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5134801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ПОМОЩЬ ОТ РОДИТЕЛЕЙ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20 000 руб.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0305160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СТИПЕНДИЯ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1 400 руб.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6648932"/>
                  </a:ext>
                </a:extLst>
              </a:tr>
              <a:tr h="5656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ТРАНСПОРТНЫЕ РАСХОДЫ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2 075 рублей </a:t>
                      </a: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(покупает ежемесячный абонемент для поездок в метро)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9393104"/>
                  </a:ext>
                </a:extLst>
              </a:tr>
              <a:tr h="101242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ПИТАНИЕ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12 000 рублей </a:t>
                      </a: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(посещает студенческое кафе 20 раз в месяц = 200 рублей * 20 = 4 000 рублей + 8 000 рублей тратит на приобретение продуктов в магазине)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7294500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ИНТЕРНЕТ, ТЕЛЕФОН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5210747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КУЛЬТУРА, РАЗВЛЕЧЕНИЕ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4 000 рублей </a:t>
                      </a: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(кино, театр, спорт и т.п.)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2621248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СПОРТ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БЕСПЛАТНО (ходит в спорт. зал в университете)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7200744"/>
                  </a:ext>
                </a:extLst>
              </a:tr>
              <a:tr h="5656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КЭШБЭК 2% С БАНКОВСКОЙ КАРТЫ 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369,5 руб.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9093901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21 769,5 руб.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18 475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4953380"/>
                  </a:ext>
                </a:extLst>
              </a:tr>
              <a:tr h="56568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ДЕФИЦИТ/ПРОФИЦИТ:</a:t>
                      </a:r>
                      <a:endParaRPr lang="ru-RU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+ 3 294,5 руб.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132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27589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86"/>
          <p:cNvSpPr>
            <a:spLocks noGrp="1"/>
          </p:cNvSpPr>
          <p:nvPr>
            <p:ph type="title"/>
          </p:nvPr>
        </p:nvSpPr>
        <p:spPr>
          <a:xfrm>
            <a:off x="534988" y="969962"/>
            <a:ext cx="9618662" cy="7920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ЖИЗНЕННАЯ СИТУАЦИЯ №1: ПЛАНИРУЕМ МЕСЯЧНЫЙ ЛИЧНЫЙ БЮДЖЕТ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br>
              <a:rPr lang="ru-RU" dirty="0" smtClean="0">
                <a:latin typeface="Tahoma" pitchFamily="34" charset="0"/>
                <a:cs typeface="Tahoma" pitchFamily="34" charset="0"/>
              </a:rPr>
            </a:br>
            <a:r>
              <a:rPr lang="ru-RU" sz="1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СРАВНИМ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БЮДЖЕТЫ ФЕДОРА И ИЛЬИ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534988" y="1690018"/>
            <a:ext cx="9845675" cy="5544220"/>
          </a:xfrm>
        </p:spPr>
        <p:txBody>
          <a:bodyPr/>
          <a:lstStyle/>
          <a:p>
            <a:pPr marL="0" indent="0" eaLnBrk="1" hangingPunct="1">
              <a:spcBef>
                <a:spcPts val="400"/>
              </a:spcBef>
              <a:buFont typeface="Arial" charset="0"/>
              <a:buNone/>
            </a:pPr>
            <a:r>
              <a:rPr lang="ru-RU" sz="20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Shape 88"/>
          <p:cNvSpPr>
            <a:spLocks noGrp="1"/>
          </p:cNvSpPr>
          <p:nvPr>
            <p:ph type="sldNum" sz="quarter" idx="10"/>
          </p:nvPr>
        </p:nvSpPr>
        <p:spPr>
          <a:xfrm>
            <a:off x="10012363" y="7054850"/>
            <a:ext cx="203200" cy="303213"/>
          </a:xfrm>
          <a:noFill/>
        </p:spPr>
        <p:txBody>
          <a:bodyPr/>
          <a:lstStyle/>
          <a:p>
            <a:fld id="{68D64D3F-35F8-4246-BC5B-FE1427645383}" type="slidenum">
              <a:rPr lang="ru-RU"/>
              <a:pPr/>
              <a:t>6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1771067"/>
              </p:ext>
            </p:extLst>
          </p:nvPr>
        </p:nvGraphicFramePr>
        <p:xfrm>
          <a:off x="587822" y="1978050"/>
          <a:ext cx="9505056" cy="49685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75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Статьи для сравнения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ФЕДОР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ИЛЬЯ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881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ДОХОДЫ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Финансовая помощь от родителей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Финансовая помощь от родителей, стипендия, </a:t>
                      </a:r>
                      <a:r>
                        <a:rPr lang="ru-RU" sz="18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кэшбэк</a:t>
                      </a:r>
                      <a:r>
                        <a:rPr lang="ru-RU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+ 1 769,5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88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ТРАНСПОРТНЫЕ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РАСХОДЫ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Покупает разовые поездки на метро по 55 рублей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Покупает месячный абонемент и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экономит</a:t>
                      </a:r>
                      <a:r>
                        <a:rPr lang="ru-RU" sz="18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1225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3398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РАСХОДЫ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НА МАТЕРИАЛЫ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Очень редко готовит еду в студенческом общежитии для себя, часто ходит в кафе и столовую (больше одного раза в день)</a:t>
                      </a:r>
                      <a:endParaRPr lang="ru-RU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Ходит в студенческое кафе только в учебные дни (не более одного раза в день), готовит себе еду в студенческом общежитии регулярно. </a:t>
                      </a:r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Экономит не менее 3 000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47951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86"/>
          <p:cNvSpPr>
            <a:spLocks noGrp="1"/>
          </p:cNvSpPr>
          <p:nvPr>
            <p:ph type="title"/>
          </p:nvPr>
        </p:nvSpPr>
        <p:spPr>
          <a:xfrm>
            <a:off x="534988" y="969962"/>
            <a:ext cx="9618662" cy="7920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ru-RU" dirty="0">
                <a:latin typeface="Tahoma" pitchFamily="34" charset="0"/>
                <a:cs typeface="Tahoma" pitchFamily="34" charset="0"/>
              </a:rPr>
              <a:t>ЖИЗНЕННАЯ СИТУАЦИЯ №1: ПЛАНИРУЕМ МЕСЯЧНЫЙ ЛИЧНЫЙ БЮДЖЕТ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</a:t>
            </a:r>
            <a:br>
              <a:rPr lang="ru-RU" dirty="0" smtClean="0"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СРАВНИМ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БЮДЖЕТЫ ФЕДОРА И ИЛЬИ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534988" y="1690018"/>
            <a:ext cx="9845675" cy="5544220"/>
          </a:xfrm>
        </p:spPr>
        <p:txBody>
          <a:bodyPr/>
          <a:lstStyle/>
          <a:p>
            <a:pPr marL="0" indent="0" eaLnBrk="1" hangingPunct="1">
              <a:spcBef>
                <a:spcPts val="400"/>
              </a:spcBef>
              <a:buFont typeface="Arial" charset="0"/>
              <a:buNone/>
            </a:pPr>
            <a:r>
              <a:rPr lang="ru-RU" sz="20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Shape 88"/>
          <p:cNvSpPr>
            <a:spLocks noGrp="1"/>
          </p:cNvSpPr>
          <p:nvPr>
            <p:ph type="sldNum" sz="quarter" idx="10"/>
          </p:nvPr>
        </p:nvSpPr>
        <p:spPr>
          <a:xfrm>
            <a:off x="10012363" y="7054850"/>
            <a:ext cx="203200" cy="303213"/>
          </a:xfrm>
          <a:noFill/>
        </p:spPr>
        <p:txBody>
          <a:bodyPr/>
          <a:lstStyle/>
          <a:p>
            <a:fld id="{68D64D3F-35F8-4246-BC5B-FE1427645383}" type="slidenum">
              <a:rPr lang="ru-RU"/>
              <a:pPr/>
              <a:t>7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1147386"/>
              </p:ext>
            </p:extLst>
          </p:nvPr>
        </p:nvGraphicFramePr>
        <p:xfrm>
          <a:off x="731838" y="1906042"/>
          <a:ext cx="9361041" cy="49685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20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0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0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80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Статьи для сравнения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ФЕДОР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ИЛЬЯ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63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Расходы на интернет, телефон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Пользуется одним тарифом, который выбрал еще 2 года назад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Постоянно мониторит изменение цен на связь и интернет. Подобрал себе выгодный тариф и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экономит 400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01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Расходы на культурные события и развлечения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Может себе позволить одно посещение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Регулярно ходит на спортивные матчи, посещает премьеры в театрах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2401050"/>
                  </a:ext>
                </a:extLst>
              </a:tr>
              <a:tr h="115398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Расходы на спорт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Тратит 1 500 рублей на фитнес-центр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Ходит в университетский спортивный зал и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экономит 1 500 рублей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02488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86"/>
          <p:cNvSpPr>
            <a:spLocks noGrp="1"/>
          </p:cNvSpPr>
          <p:nvPr>
            <p:ph type="title"/>
          </p:nvPr>
        </p:nvSpPr>
        <p:spPr>
          <a:xfrm>
            <a:off x="534988" y="969962"/>
            <a:ext cx="9618662" cy="792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latin typeface="Tahoma" pitchFamily="34" charset="0"/>
                <a:cs typeface="Tahoma" pitchFamily="34" charset="0"/>
              </a:rPr>
              <a:t>ЖИЗНЕННАЯ СИТУАЦИЯ №1: ПЛАНИРУЕМ МЕСЯЧНЫЙ ЛИЧНЫЙ БЮДЖЕТ.</a:t>
            </a:r>
            <a:r>
              <a:rPr lang="ru-RU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СРАВНИМ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БЮДЖЕТЫ ФЕДОРА И ИЛЬИ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534988" y="1690018"/>
            <a:ext cx="9845675" cy="5544220"/>
          </a:xfrm>
        </p:spPr>
        <p:txBody>
          <a:bodyPr/>
          <a:lstStyle/>
          <a:p>
            <a:pPr marL="0" indent="0" eaLnBrk="1" hangingPunct="1">
              <a:spcBef>
                <a:spcPts val="400"/>
              </a:spcBef>
              <a:buFont typeface="Arial" charset="0"/>
              <a:buNone/>
            </a:pPr>
            <a:r>
              <a:rPr lang="ru-RU" sz="20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spcBef>
                <a:spcPts val="400"/>
              </a:spcBef>
            </a:pPr>
            <a:endParaRPr lang="ru-RU" sz="2000" dirty="0">
              <a:solidFill>
                <a:srgbClr val="00909B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Shape 88"/>
          <p:cNvSpPr>
            <a:spLocks noGrp="1"/>
          </p:cNvSpPr>
          <p:nvPr>
            <p:ph type="sldNum" sz="quarter" idx="10"/>
          </p:nvPr>
        </p:nvSpPr>
        <p:spPr>
          <a:xfrm>
            <a:off x="10012363" y="7054850"/>
            <a:ext cx="203200" cy="303213"/>
          </a:xfrm>
          <a:noFill/>
        </p:spPr>
        <p:txBody>
          <a:bodyPr/>
          <a:lstStyle/>
          <a:p>
            <a:fld id="{68D64D3F-35F8-4246-BC5B-FE1427645383}" type="slidenum">
              <a:rPr lang="ru-RU"/>
              <a:pPr/>
              <a:t>8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6440162"/>
              </p:ext>
            </p:extLst>
          </p:nvPr>
        </p:nvGraphicFramePr>
        <p:xfrm>
          <a:off x="731839" y="2266082"/>
          <a:ext cx="9427989" cy="41764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42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2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2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4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Статьи для сравнения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ФЕДОР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ИЛЬЯ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825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Дефицит/профицит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 Федора ежемесячный</a:t>
                      </a: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дефицит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1 600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 Ильи ежемесячный </a:t>
                      </a:r>
                      <a:endParaRPr lang="ru-RU" sz="1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профицит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3 294,5 рублей.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 один год накопил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37 650 рублей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37 650 * 4 года обучения = 150 600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53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Насколько</a:t>
                      </a:r>
                      <a:r>
                        <a:rPr lang="ru-RU" sz="18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финансово грамотно ведут себя Федор и Илья?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ГРАМОТНО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ГРАМОТНО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2401050"/>
                  </a:ext>
                </a:extLst>
              </a:tr>
              <a:tr h="45641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82306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534988" y="1116013"/>
            <a:ext cx="9618662" cy="501650"/>
          </a:xfrm>
        </p:spPr>
        <p:txBody>
          <a:bodyPr/>
          <a:lstStyle/>
          <a:p>
            <a:pPr eaLnBrk="1" hangingPunct="1"/>
            <a:r>
              <a:rPr lang="ru-RU" dirty="0">
                <a:latin typeface="Tahoma" pitchFamily="34" charset="0"/>
                <a:cs typeface="Tahoma" pitchFamily="34" charset="0"/>
              </a:rPr>
              <a:t>ЖИЗНЕННАЯ СИТУАЦИЯ №2: 	ИНВЕСТИЦИИ В ОБРАЗОВАНИЕ</a:t>
            </a:r>
            <a:endParaRPr 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9830" y="1762026"/>
            <a:ext cx="9433048" cy="5040560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spcBef>
                <a:spcPts val="400"/>
              </a:spcBef>
              <a:buNone/>
            </a:pPr>
            <a:r>
              <a:rPr lang="ru-RU" sz="2000" dirty="0">
                <a:solidFill>
                  <a:srgbClr val="00909B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Марина Кузнецова и Лена Сидорова живут в Воронеже, заканчивают в этом году 11 класс и будут сдавать ЕГЭ. Марина хочет поступить в Московский физико-технический институт (МФТИ) на бюджетное место и получить по итогам обучения в университете профессию «Специалист по анализу больших данных (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Big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Data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)». Средний балл по ЕГЭ для поступления на специальность в МФТИ равен 96,78 баллов. Лена не знает куда будет поступать, и собирается об этом подумать после того, как сдаст ЕГЭ.</a:t>
            </a:r>
          </a:p>
          <a:p>
            <a:pPr marL="0" indent="0" algn="just" eaLnBrk="1" hangingPunct="1">
              <a:spcBef>
                <a:spcPts val="400"/>
              </a:spcBef>
              <a:buNone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	Марина весь одиннадцатый класс усердно готовилась к ЕГЭ, занималась дополнительно с учителями в школе (бесплатно) и с репетиторами (110 000 рублей на три предмета: «Математика», «Информатика», «Русский язык»), участвовала в научно-практических конференциях и олимпиадах. Родители Марины активно ее поддерживали и финансировали занятия с репетиторами. Лена не задумывалась о сдаче ЕГЭ и не готовилась к ним, ее родители считали что Лене не нужна помощь.</a:t>
            </a:r>
          </a:p>
          <a:p>
            <a:pPr marL="0" indent="0" algn="just" eaLnBrk="1" hangingPunct="1">
              <a:spcBef>
                <a:spcPts val="400"/>
              </a:spcBef>
              <a:buNone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	Марина сдала все экзамены (ЕГЭ) на 100 баллов и поступила в МФТИ на бюджетное место. Лена набрала средний балл по ЕГЭ – 60, и поступила на экономический факультет Воронежского государственного университета на платной основе.</a:t>
            </a:r>
          </a:p>
          <a:p>
            <a:pPr marL="0" indent="0" algn="just" eaLnBrk="1" hangingPunct="1">
              <a:spcBef>
                <a:spcPts val="400"/>
              </a:spcBef>
              <a:buNone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	Кто из девушек и их родителей поступил грамотно и почему?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923</Words>
  <Application>Microsoft Office PowerPoint</Application>
  <PresentationFormat>Произвольный</PresentationFormat>
  <Paragraphs>220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ВКЛАДЫВАЙ В СВОЕ БУДУЩЕЕ - ПОЛУЧАЙ ЗНАНИЯ О ЛИЧНЫХ ФИНАНСАХ </vt:lpstr>
      <vt:lpstr>ЗНАКОМЬТЕСЬ, НАШИ ГЕРОИ:                 </vt:lpstr>
      <vt:lpstr>ЖИЗНЕННАЯ СИТУАЦИЯ №1:   ПЛАНИРУЕМ МЕСЯЧНЫЙ ЛИЧНЫЙ БЮДЖЕТ</vt:lpstr>
      <vt:lpstr>ЖИЗНЕННАЯ СИТУАЦИЯ №1: ПЛАНИРУЕМ МЕСЯЧНЫЙ ЛИЧНЫЙ БЮДЖЕТ.       МЕСЯЧНЫЙ БЮДЖЕТ ФЕДОРА</vt:lpstr>
      <vt:lpstr>ЖИЗНЕННАЯ СИТУАЦИЯ №1: ПЛАНИРУЕМ МЕСЯЧНЫЙ ЛИЧНЫЙ БЮДЖЕТ.   МЕСЯЧНЫЙ БЮДЖЕТ ИЛЬИ</vt:lpstr>
      <vt:lpstr>ЖИЗНЕННАЯ СИТУАЦИЯ №1: ПЛАНИРУЕМ МЕСЯЧНЫЙ ЛИЧНЫЙ БЮДЖЕТ.   СРАВНИМ БЮДЖЕТЫ ФЕДОРА И ИЛЬИ</vt:lpstr>
      <vt:lpstr>ЖИЗНЕННАЯ СИТУАЦИЯ №1: ПЛАНИРУЕМ МЕСЯЧНЫЙ ЛИЧНЫЙ БЮДЖЕТ.    СРАВНИМ БЮДЖЕТЫ ФЕДОРА И ИЛЬИ</vt:lpstr>
      <vt:lpstr>ЖИЗНЕННАЯ СИТУАЦИЯ №1: ПЛАНИРУЕМ МЕСЯЧНЫЙ ЛИЧНЫЙ БЮДЖЕТ.   СРАВНИМ БЮДЖЕТЫ ФЕДОРА И ИЛЬИ</vt:lpstr>
      <vt:lpstr>ЖИЗНЕННАЯ СИТУАЦИЯ №2:  ИНВЕСТИЦИИ В ОБРАЗОВАНИЕ</vt:lpstr>
      <vt:lpstr>ДАВАЙТЕ СРАВНИМ: КТО ДЕЙСТВОВАЛ ФИНАНСОВО ГРАМОТНО?</vt:lpstr>
      <vt:lpstr> ДАВАЙТЕ СРАВНИМ: КТО ДЕЙСТВОВАЛ ФИНАНСОВО ГРАМОТНО?</vt:lpstr>
      <vt:lpstr>ЖИЗНЕННАЯ СИТУАЦИЯ №3: ФИНАНСОВАЯ ПИРАМИДА </vt:lpstr>
      <vt:lpstr>ДАВАЙТЕ СРАВНИМ: КТО ДЕЙСТВОВАЛ ФИНАНСОВО ГРАМОТНО?</vt:lpstr>
      <vt:lpstr>ХАРАКТЕРИСТИКИ ФИНАНСОВОЙ ПИРАМИДЫ:</vt:lpstr>
      <vt:lpstr>ФИНАНСОВО ГРАМОТНЫЙ ЧЕЛОВЕК:</vt:lpstr>
      <vt:lpstr>ШАГИ ГРАМОТНОГО ФИНАНСОВОГО ПОВЕДЕНИЯ:</vt:lpstr>
      <vt:lpstr>ПОДВЕДЕМ ИТОГ: ОБСУДИМ ВМЕСТЕ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БЕЗОПАСНО ПОЛЬЗОВАТЬСЯ БАНКОВСКОЙ КАРТОЙ</dc:title>
  <dc:creator>Лозинг ДВ</dc:creator>
  <cp:lastModifiedBy>Мария</cp:lastModifiedBy>
  <cp:revision>96</cp:revision>
  <cp:lastPrinted>2018-02-19T12:13:04Z</cp:lastPrinted>
  <dcterms:modified xsi:type="dcterms:W3CDTF">2018-03-02T15:11:21Z</dcterms:modified>
</cp:coreProperties>
</file>