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67" r:id="rId2"/>
    <p:sldId id="484" r:id="rId3"/>
    <p:sldId id="508" r:id="rId4"/>
    <p:sldId id="510" r:id="rId5"/>
    <p:sldId id="509" r:id="rId6"/>
    <p:sldId id="512" r:id="rId7"/>
    <p:sldId id="506" r:id="rId8"/>
    <p:sldId id="497" r:id="rId9"/>
    <p:sldId id="507" r:id="rId10"/>
    <p:sldId id="498" r:id="rId11"/>
    <p:sldId id="499" r:id="rId12"/>
    <p:sldId id="485" r:id="rId13"/>
    <p:sldId id="500" r:id="rId14"/>
    <p:sldId id="504" r:id="rId15"/>
    <p:sldId id="505" r:id="rId16"/>
    <p:sldId id="486" r:id="rId17"/>
    <p:sldId id="490" r:id="rId18"/>
    <p:sldId id="432" r:id="rId19"/>
  </p:sldIdLst>
  <p:sldSz cx="9144000" cy="6858000" type="screen4x3"/>
  <p:notesSz cx="6788150" cy="99139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00FF"/>
    <a:srgbClr val="00FF00"/>
    <a:srgbClr val="FF3300"/>
    <a:srgbClr val="FF99CC"/>
    <a:srgbClr val="993300"/>
    <a:srgbClr val="66FF66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3304" autoAdjust="0"/>
  </p:normalViewPr>
  <p:slideViewPr>
    <p:cSldViewPr>
      <p:cViewPr>
        <p:scale>
          <a:sx n="77" d="100"/>
          <a:sy n="77" d="100"/>
        </p:scale>
        <p:origin x="-1541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160" y="-114"/>
      </p:cViewPr>
      <p:guideLst>
        <p:guide orient="horz" pos="3122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BF6D67D-D207-42BC-8D1A-F9CC152AD0DF}" type="datetimeFigureOut">
              <a:rPr lang="ru-RU"/>
              <a:pPr>
                <a:defRPr/>
              </a:pPr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1705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925" y="9417050"/>
            <a:ext cx="294163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0354A2-CDD6-43AF-A3BB-DB17666D6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97511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8525"/>
            <a:ext cx="54292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705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1705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E6EDA4-3570-4C30-BB60-AC3EAEB46D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45160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0009B-4F84-45C3-9CF3-8E51C83B05E6}" type="slidenum">
              <a:rPr lang="en-AU" altLang="ru-RU" smtClean="0"/>
              <a:pPr/>
              <a:t>18</a:t>
            </a:fld>
            <a:endParaRPr lang="en-AU" altLang="ru-RU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5013"/>
            <a:ext cx="4978400" cy="3735387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6224-6E24-426E-85D3-CB63021A81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736E1-27DE-4F60-9EE4-BDF65666E1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0232" y="26064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DCD62-4AE9-4CD2-9EFD-7489736E0A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756E9-61D6-4799-B08A-118D3EC8D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2988" y="1600200"/>
            <a:ext cx="374491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40300" y="1600200"/>
            <a:ext cx="3746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42988" y="3938588"/>
            <a:ext cx="374491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40300" y="3938588"/>
            <a:ext cx="3746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B3B6-B560-4840-99D0-AFF7725E5A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1042988" y="1600200"/>
            <a:ext cx="3744912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F0614-8E09-40D2-A0F2-21BDF195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1600200"/>
            <a:ext cx="374491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26ABEE-F276-4043-8E84-722E2BB8A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881B-7A6E-4F13-8F2C-FDA712A7C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0428F-A636-486E-B2B0-7DEF28E4E7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22337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1600200"/>
            <a:ext cx="3744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7308A-BB99-45E3-B94D-1BBD7AC86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133DA-CA85-422E-A058-2AC0C73875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AF3B-7B50-4E6F-90D6-8E5E538D1E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27BD4-4D2A-4CAE-8522-508DAA99B3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750B0-CE0B-4555-BE68-260E9762D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44E09-7D55-418D-AB55-92C02334C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00200"/>
            <a:ext cx="76438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8AEED7-F91C-4A1F-9349-3FD1EA3C46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Picture 11" descr="2стр"/>
          <p:cNvPicPr>
            <a:picLocks noChangeAspect="1" noChangeArrowheads="1"/>
          </p:cNvPicPr>
          <p:nvPr/>
        </p:nvPicPr>
        <p:blipFill>
          <a:blip r:embed="rId17" cstate="print"/>
          <a:srcRect l="11024" t="18820" b="75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" descr="StripUKpc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11113" y="1125538"/>
            <a:ext cx="91598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Прямоугольник 11"/>
          <p:cNvSpPr>
            <a:spLocks noChangeArrowheads="1"/>
          </p:cNvSpPr>
          <p:nvPr/>
        </p:nvSpPr>
        <p:spPr bwMode="auto">
          <a:xfrm>
            <a:off x="0" y="1125538"/>
            <a:ext cx="900113" cy="5732462"/>
          </a:xfrm>
          <a:prstGeom prst="rect">
            <a:avLst/>
          </a:prstGeom>
          <a:solidFill>
            <a:schemeClr val="accent1">
              <a:alpha val="54117"/>
            </a:schemeClr>
          </a:solidFill>
          <a:ln>
            <a:noFill/>
          </a:ln>
          <a:extLst/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3200" smtClean="0"/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0" y="6351588"/>
            <a:ext cx="971550" cy="461962"/>
          </a:xfrm>
          <a:prstGeom prst="rect">
            <a:avLst/>
          </a:prstGeom>
          <a:noFill/>
          <a:ln>
            <a:noFill/>
          </a:ln>
          <a:extLst/>
        </p:spPr>
        <p:txBody>
          <a:bodyPr lIns="72000" rIns="72000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i="1" smtClean="0">
                <a:solidFill>
                  <a:schemeClr val="tx1"/>
                </a:solidFill>
              </a:rPr>
              <a:t>Учимся для жизни</a:t>
            </a: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8388350" y="6057900"/>
            <a:ext cx="1600200" cy="1600200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CCFFFF"/>
              </a:gs>
            </a:gsLst>
            <a:lin ang="2700000" scaled="1"/>
          </a:gra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320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412163" y="6427788"/>
            <a:ext cx="731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79F3E6B-685D-4BB2-AFA5-CB47A5E6D44D}" type="slidenum">
              <a:rPr lang="en-US" altLang="ru-RU" sz="2200" smtClean="0">
                <a:solidFill>
                  <a:srgbClr val="000000"/>
                </a:solidFill>
                <a:latin typeface="Verdana" pitchFamily="34" charset="0"/>
              </a:rPr>
              <a:pPr algn="r">
                <a:defRPr/>
              </a:pPr>
              <a:t>‹#›</a:t>
            </a:fld>
            <a:endParaRPr lang="en-US" altLang="ru-RU" sz="22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&#1089;enteroko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enteroko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068638"/>
            <a:ext cx="6400800" cy="1752600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Москва</a:t>
            </a:r>
          </a:p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7 декабря 2010 года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kern="0" dirty="0">
                <a:latin typeface="+mj-lt"/>
                <a:ea typeface="+mj-ea"/>
                <a:cs typeface="+mj-cs"/>
              </a:rPr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9E52F-8F56-4FC5-8C8A-CA681D486B2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4554" y="116632"/>
            <a:ext cx="14099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6" name="Group 3"/>
          <p:cNvGrpSpPr>
            <a:grpSpLocks noChangeAspect="1"/>
          </p:cNvGrpSpPr>
          <p:nvPr/>
        </p:nvGrpSpPr>
        <p:grpSpPr bwMode="auto">
          <a:xfrm>
            <a:off x="107950" y="115888"/>
            <a:ext cx="647700" cy="720725"/>
            <a:chOff x="10299" y="278"/>
            <a:chExt cx="1643" cy="1869"/>
          </a:xfrm>
        </p:grpSpPr>
        <p:sp>
          <p:nvSpPr>
            <p:cNvPr id="2062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 eaLnBrk="1" hangingPunct="1">
                <a:spcAft>
                  <a:spcPts val="1000"/>
                </a:spcAft>
              </a:pPr>
              <a:r>
                <a:rPr lang="ru-RU" alt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alt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4" name="Picture 5" descr="mo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</p:spPr>
        </p:pic>
      </p:grpSp>
      <p:pic>
        <p:nvPicPr>
          <p:cNvPr id="2057" name="Picture 11" descr="2стр"/>
          <p:cNvPicPr>
            <a:picLocks noChangeAspect="1" noChangeArrowheads="1"/>
          </p:cNvPicPr>
          <p:nvPr/>
        </p:nvPicPr>
        <p:blipFill>
          <a:blip r:embed="rId4" cstate="print"/>
          <a:srcRect l="11024" t="18820" b="7574"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asomi-map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 bwMode="auto">
          <a:xfrm>
            <a:off x="-107950" y="1052513"/>
            <a:ext cx="9504363" cy="511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9" name="Подзаголовок 5"/>
          <p:cNvSpPr txBox="1">
            <a:spLocks/>
          </p:cNvSpPr>
          <p:nvPr/>
        </p:nvSpPr>
        <p:spPr bwMode="auto">
          <a:xfrm>
            <a:off x="250825" y="5949950"/>
            <a:ext cx="8424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002060"/>
                </a:solidFill>
                <a:latin typeface="Verdana" pitchFamily="34" charset="0"/>
              </a:rPr>
              <a:t>                     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400">
              <a:solidFill>
                <a:srgbClr val="00206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002060"/>
                </a:solidFill>
                <a:latin typeface="Verdana" pitchFamily="34" charset="0"/>
              </a:rPr>
              <a:t>            </a:t>
            </a:r>
            <a:r>
              <a:rPr lang="ru-RU" altLang="ru-RU" sz="2000">
                <a:solidFill>
                  <a:srgbClr val="002060"/>
                </a:solidFill>
              </a:rPr>
              <a:t>Москва, 25 августа  2015 года</a:t>
            </a:r>
          </a:p>
        </p:txBody>
      </p:sp>
      <p:sp>
        <p:nvSpPr>
          <p:cNvPr id="27" name="Rectangle 14"/>
          <p:cNvSpPr txBox="1">
            <a:spLocks noChangeArrowheads="1"/>
          </p:cNvSpPr>
          <p:nvPr/>
        </p:nvSpPr>
        <p:spPr bwMode="auto">
          <a:xfrm>
            <a:off x="614363" y="1557338"/>
            <a:ext cx="77739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ru-RU" sz="4400" dirty="0">
              <a:solidFill>
                <a:srgbClr val="0070C0"/>
              </a:solidFill>
            </a:endParaRPr>
          </a:p>
          <a:p>
            <a:pPr algn="ctr" eaLnBrk="1" hangingPunct="1"/>
            <a:endParaRPr lang="ru-RU" sz="4400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4000" dirty="0" smtClean="0">
                <a:solidFill>
                  <a:srgbClr val="0000FF"/>
                </a:solidFill>
              </a:rPr>
              <a:t>Оценка динамики формирования финансовой грамотности</a:t>
            </a:r>
          </a:p>
        </p:txBody>
      </p:sp>
      <p:sp>
        <p:nvSpPr>
          <p:cNvPr id="2061" name="Прямоугольник 15"/>
          <p:cNvSpPr>
            <a:spLocks noChangeArrowheads="1"/>
          </p:cNvSpPr>
          <p:nvPr/>
        </p:nvSpPr>
        <p:spPr bwMode="auto">
          <a:xfrm>
            <a:off x="323850" y="115888"/>
            <a:ext cx="83518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i="1">
                <a:solidFill>
                  <a:srgbClr val="002060"/>
                </a:solidFill>
                <a:latin typeface="Verdana" pitchFamily="34" charset="0"/>
              </a:rPr>
              <a:t>Информационный семинар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i="1">
                <a:solidFill>
                  <a:srgbClr val="002060"/>
                </a:solidFill>
                <a:latin typeface="Verdana" pitchFamily="34" charset="0"/>
              </a:rPr>
              <a:t>«Апробация модульной дополнительной образовательной программы и учебных материалов, направленных на повышение финансовой грамотности школьников и учащихся учреждений среднего профессионального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Состав комплекта диагностических материалов</a:t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 smtClean="0">
              <a:solidFill>
                <a:srgbClr val="0000FF"/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/>
            <a:r>
              <a:rPr lang="ru-RU" sz="2400" i="1" dirty="0" smtClean="0"/>
              <a:t>Диагностическая работа (вопросы и задания для учащихся)</a:t>
            </a:r>
          </a:p>
          <a:p>
            <a:pPr marL="609600" indent="-609600"/>
            <a:r>
              <a:rPr lang="ru-RU" sz="2400" i="1" dirty="0" smtClean="0"/>
              <a:t>Рекомендации по проверке диагностической работы (правильные ответы, критерии оценивания)</a:t>
            </a:r>
          </a:p>
          <a:p>
            <a:pPr marL="609600" indent="-609600"/>
            <a:r>
              <a:rPr lang="ru-RU" sz="2400" i="1" dirty="0" smtClean="0"/>
              <a:t>Рекомендации по проведению диагностической работы</a:t>
            </a:r>
          </a:p>
          <a:p>
            <a:pPr marL="609600" indent="-609600"/>
            <a:r>
              <a:rPr lang="ru-RU" sz="2400" i="1" dirty="0" smtClean="0"/>
              <a:t>Электронная форма для ввода данных с протоколом проведения работы</a:t>
            </a:r>
          </a:p>
          <a:p>
            <a:pPr marL="609600" indent="-609600"/>
            <a:r>
              <a:rPr lang="ru-RU" sz="2400" i="1" dirty="0" smtClean="0"/>
              <a:t>Рекомендации по вводу данных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Структура диагностической работы</a:t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 smtClean="0">
              <a:solidFill>
                <a:srgbClr val="0000FF"/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1196752"/>
            <a:ext cx="7643812" cy="4929411"/>
          </a:xfrm>
        </p:spPr>
        <p:txBody>
          <a:bodyPr/>
          <a:lstStyle/>
          <a:p>
            <a:pPr marL="609600" indent="-609600"/>
            <a:r>
              <a:rPr lang="ru-RU" sz="2400" i="1" dirty="0" smtClean="0"/>
              <a:t>Инструкция для учащихся</a:t>
            </a:r>
          </a:p>
          <a:p>
            <a:pPr marL="609600" indent="-609600"/>
            <a:r>
              <a:rPr lang="ru-RU" sz="2400" i="1" dirty="0" smtClean="0"/>
              <a:t>Часть 1. Анкета для учащихся (оценка объема первоначальных представлений о финансах и финансовой деятельности, оценка мотивации и отношений к предстоящей учебной деятельности; самооценка знаний в области финансов и финансовой деятельности), 4-5 вопросов </a:t>
            </a:r>
          </a:p>
          <a:p>
            <a:pPr marL="609600" indent="-609600"/>
            <a:r>
              <a:rPr lang="ru-RU" sz="2400" i="1" dirty="0" smtClean="0"/>
              <a:t>Часть 2. Задания для учащихся (оценка  уровня знаний, понимания и компетенций в сфере финансов и финансовой деятельности), 6-10 заданий</a:t>
            </a:r>
          </a:p>
          <a:p>
            <a:pPr marL="609600" indent="-609600" algn="just">
              <a:buFontTx/>
              <a:buAutoNum type="arabicPeriod"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29600" cy="922337"/>
          </a:xfrm>
        </p:spPr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Пример инструкции для учащихся из диагностической работы</a:t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 smtClean="0">
              <a:solidFill>
                <a:srgbClr val="0000FF"/>
              </a:solidFill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908720"/>
            <a:ext cx="7643812" cy="5217443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ru-RU" sz="1600" i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340768"/>
          <a:ext cx="7488832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4752528">
                <a:tc>
                  <a:txBody>
                    <a:bodyPr/>
                    <a:lstStyle/>
                    <a:p>
                      <a:pPr marL="609600" indent="-609600" algn="ctr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Дорогой участник апробации!</a:t>
                      </a:r>
                    </a:p>
                    <a:p>
                      <a:pPr marL="609600" indent="-609600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Вам предстоит участвовать в проекте, который реализуется в разных регионах нашей страны. Это проект развития финансовой грамотности учащихся.</a:t>
                      </a:r>
                    </a:p>
                    <a:p>
                      <a:pPr marL="609600" indent="-609600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Перед вами материалы для учащихся,  которые состоят  из двух частей.</a:t>
                      </a:r>
                    </a:p>
                    <a:p>
                      <a:pPr marL="609600" indent="-609600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В первой  части вам  предлагается ответить на общие вопросы о ваших знаниях и представлениях из области финансовой грамотности, выразить свое отношении к финансовой деятельности.</a:t>
                      </a:r>
                    </a:p>
                    <a:p>
                      <a:pPr marL="609600" indent="-609600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Во второй  части вам предлагается  выполнить задания</a:t>
                      </a:r>
                      <a:r>
                        <a:rPr lang="ru-RU" sz="1800" i="1" u="sng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и решить финансовые задачи</a:t>
                      </a:r>
                      <a:r>
                        <a:rPr lang="ru-RU" sz="1800" i="1" u="sng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,</a:t>
                      </a:r>
                      <a:r>
                        <a:rPr lang="ru-RU" sz="18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которые  основаны на реальных жизненных ситуациях.</a:t>
                      </a:r>
                    </a:p>
                    <a:p>
                      <a:pPr marL="609600" indent="-609600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Нас интересует ваше личное мнение, поэтому очень просим не смотреть в записи соседа и не переписывать их.</a:t>
                      </a:r>
                    </a:p>
                    <a:p>
                      <a:pPr marL="609600" indent="-609600" algn="ctr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Желаем успеха! </a:t>
                      </a:r>
                      <a:endParaRPr lang="ru-RU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1008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0000FF"/>
                </a:solidFill>
              </a:rPr>
              <a:t>Пример вопросов из части 1 диагностической работы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1600" i="1" dirty="0" smtClean="0">
                <a:solidFill>
                  <a:srgbClr val="0070C0"/>
                </a:solidFill>
              </a:rPr>
              <a:t>Модуль «Банки»,  тема  «Банковский вклад» для  учащихся юридического профиля</a:t>
            </a:r>
            <a:br>
              <a:rPr lang="ru-RU" sz="1600" i="1" dirty="0" smtClean="0">
                <a:solidFill>
                  <a:srgbClr val="0070C0"/>
                </a:solidFill>
              </a:rPr>
            </a:br>
            <a:endParaRPr lang="ru-RU" sz="1600" dirty="0" smtClean="0">
              <a:solidFill>
                <a:srgbClr val="0000FF"/>
              </a:solidFill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1556792"/>
            <a:ext cx="7643812" cy="4569371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z="1600" i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340768"/>
          <a:ext cx="7488832" cy="1006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5256584">
                <a:tc>
                  <a:txBody>
                    <a:bodyPr/>
                    <a:lstStyle/>
                    <a:p>
                      <a:pPr marL="533400" indent="-533400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Знакомы ли Вы со следующими понятиями?</a:t>
                      </a:r>
                      <a:endParaRPr lang="ru-RU" sz="1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Выберите одну верную позицию для каждой  строки и поставьте знак 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ru-RU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в соответствующей клетке. («Знаком (слышал или читал о нём)», «Знаком и могу объяснить, что это понятие означает», «Не имею представления об этом понятии»)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6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6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6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6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6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</a:pPr>
                      <a:endParaRPr lang="ru-RU" sz="18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533400" indent="-533400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*</a:t>
                      </a:r>
                      <a:r>
                        <a:rPr lang="ru-RU" sz="1800" b="0" i="1" dirty="0" smtClean="0">
                          <a:solidFill>
                            <a:srgbClr val="FF0000"/>
                          </a:solidFill>
                        </a:rPr>
                        <a:t>Индикаторы «честных ответов» </a:t>
                      </a:r>
                    </a:p>
                  </a:txBody>
                  <a:tcPr/>
                </a:tc>
              </a:tr>
              <a:tr h="4752528">
                <a:tc>
                  <a:txBody>
                    <a:bodyPr/>
                    <a:lstStyle/>
                    <a:p>
                      <a:pPr marL="533400" indent="-533400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24944"/>
            <a:ext cx="72728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504610" cy="1412776"/>
          </a:xfrm>
        </p:spPr>
        <p:txBody>
          <a:bodyPr/>
          <a:lstStyle/>
          <a:p>
            <a:pPr marL="625475" indent="-625475" algn="l">
              <a:defRPr/>
            </a:pP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Пример заданий для стартовой диагностики 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Модуль «Банки»,  тема  «Банковский вклад» для  учащихся юридического профиля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 Базовые понятия: банковский вклад; страхование банковских вкладов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58888" y="1844824"/>
            <a:ext cx="7427912" cy="475282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Коле </a:t>
            </a:r>
            <a:r>
              <a:rPr lang="ru-RU" sz="1800" dirty="0"/>
              <a:t>исполнилось 16 лет,  и в наследство от дедушки он получил очень крупную </a:t>
            </a:r>
            <a:r>
              <a:rPr lang="ru-RU" sz="1800" dirty="0" smtClean="0"/>
              <a:t>сумму - </a:t>
            </a:r>
            <a:r>
              <a:rPr lang="ru-RU" sz="1800" dirty="0"/>
              <a:t>1500 000 рублей.  Бабушка советует  ему держать деньги дома: «Вдруг, пригодятся?» Мама советует открыть вклад в самом крупном банке города.  Папа предлагает разместить  вклады в  разных банках. </a:t>
            </a:r>
            <a:endParaRPr lang="ru-RU" sz="1800" dirty="0" smtClean="0"/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1.1. Что </a:t>
            </a:r>
            <a:r>
              <a:rPr lang="ru-RU" sz="1800" dirty="0"/>
              <a:t>бы вы посоветовали  Коле?  </a:t>
            </a:r>
          </a:p>
          <a:p>
            <a:pPr>
              <a:defRPr/>
            </a:pPr>
            <a:r>
              <a:rPr lang="ru-RU" sz="1800" dirty="0"/>
              <a:t>А) хранить деньги </a:t>
            </a:r>
            <a:r>
              <a:rPr lang="ru-RU" sz="1800" dirty="0" smtClean="0"/>
              <a:t>дома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Б) оформить вклад на 1500000 рублей в самом крупном банке города</a:t>
            </a:r>
          </a:p>
          <a:p>
            <a:pPr>
              <a:defRPr/>
            </a:pPr>
            <a:r>
              <a:rPr lang="ru-RU" sz="1800" dirty="0"/>
              <a:t>В) разместить вклады  в разных </a:t>
            </a:r>
            <a:r>
              <a:rPr lang="ru-RU" sz="1800" dirty="0" smtClean="0"/>
              <a:t>банках</a:t>
            </a:r>
          </a:p>
          <a:p>
            <a:pPr>
              <a:defRPr/>
            </a:pPr>
            <a:r>
              <a:rPr lang="ru-RU" sz="1800" dirty="0" smtClean="0"/>
              <a:t>Г) отдать на хранение другу</a:t>
            </a: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dirty="0"/>
              <a:t>Обоснуйте свой </a:t>
            </a:r>
            <a:r>
              <a:rPr lang="ru-RU" sz="1800" dirty="0" smtClean="0"/>
              <a:t>ответ. 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Обоснование:   _____________________________________</a:t>
            </a:r>
            <a:endParaRPr lang="ru-RU" sz="18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8101012" cy="1944688"/>
          </a:xfrm>
        </p:spPr>
        <p:txBody>
          <a:bodyPr/>
          <a:lstStyle/>
          <a:p>
            <a:pPr algn="l">
              <a:defRPr/>
            </a:pP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Пример заданий для итоговой диагностики </a:t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Модуль «Банки»,  тема  «Банковский вклад» для  учащихся юридического профиля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Базовые понятия: банковский вклад;               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страхование банковских вкладов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2000" dirty="0"/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2"/>
          </p:nvPr>
        </p:nvSpPr>
        <p:spPr>
          <a:xfrm>
            <a:off x="1258888" y="2349500"/>
            <a:ext cx="7427912" cy="4321175"/>
          </a:xfrm>
        </p:spPr>
        <p:txBody>
          <a:bodyPr/>
          <a:lstStyle/>
          <a:p>
            <a:pPr>
              <a:buFontTx/>
              <a:buNone/>
            </a:pPr>
            <a:endParaRPr lang="ru-RU" altLang="ru-RU" sz="2000" smtClean="0"/>
          </a:p>
          <a:p>
            <a:pPr>
              <a:buFontTx/>
              <a:buNone/>
            </a:pPr>
            <a:r>
              <a:rPr lang="ru-RU" altLang="ru-RU" sz="1800" smtClean="0"/>
              <a:t>1. 2  Коля сделал так, как посоветовала мама, однако банк «Внештоварэкономхолдингбанк», в котором он разместил  вклад, был объявлен  банкротом. Что ему нужно делать  в данной ситуации?     </a:t>
            </a:r>
          </a:p>
          <a:p>
            <a:pPr>
              <a:buFontTx/>
              <a:buNone/>
            </a:pPr>
            <a:r>
              <a:rPr lang="ru-RU" altLang="ru-RU" sz="1800" smtClean="0"/>
              <a:t>________________________________________________</a:t>
            </a:r>
          </a:p>
          <a:p>
            <a:pPr>
              <a:buFontTx/>
              <a:buNone/>
            </a:pPr>
            <a:r>
              <a:rPr lang="ru-RU" altLang="ru-RU" sz="1800" smtClean="0"/>
              <a:t>1.3   Удастся ли Коле вернуть деньги? </a:t>
            </a:r>
          </a:p>
          <a:p>
            <a:pPr>
              <a:buFontTx/>
              <a:buNone/>
            </a:pPr>
            <a:r>
              <a:rPr lang="ru-RU" altLang="ru-RU" sz="1800" smtClean="0"/>
              <a:t>А) Да</a:t>
            </a:r>
          </a:p>
          <a:p>
            <a:pPr>
              <a:buFontTx/>
              <a:buNone/>
            </a:pPr>
            <a:r>
              <a:rPr lang="ru-RU" altLang="ru-RU" sz="1800" smtClean="0"/>
              <a:t>Б)  Нет</a:t>
            </a:r>
          </a:p>
          <a:p>
            <a:pPr>
              <a:buFontTx/>
              <a:buNone/>
            </a:pPr>
            <a:r>
              <a:rPr lang="ru-RU" altLang="ru-RU" sz="1800" smtClean="0"/>
              <a:t> </a:t>
            </a:r>
          </a:p>
          <a:p>
            <a:pPr>
              <a:buFontTx/>
              <a:buNone/>
            </a:pPr>
            <a:r>
              <a:rPr lang="ru-RU" altLang="ru-RU" sz="1800" smtClean="0"/>
              <a:t> Если да, то какую сумму?</a:t>
            </a:r>
          </a:p>
          <a:p>
            <a:pPr>
              <a:buFontTx/>
              <a:buNone/>
            </a:pPr>
            <a:r>
              <a:rPr lang="ru-RU" altLang="ru-RU" sz="1800" smtClean="0"/>
              <a:t>___________________________________________________</a:t>
            </a:r>
          </a:p>
          <a:p>
            <a:pPr>
              <a:buFontTx/>
              <a:buNone/>
            </a:pPr>
            <a:endParaRPr lang="ru-RU" altLang="ru-RU" sz="1800" smtClean="0"/>
          </a:p>
          <a:p>
            <a:pPr>
              <a:buFontTx/>
              <a:buNone/>
            </a:pPr>
            <a:endParaRPr lang="ru-RU" altLang="ru-RU" sz="2000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260350"/>
            <a:ext cx="7993062" cy="1439863"/>
          </a:xfrm>
        </p:spPr>
        <p:txBody>
          <a:bodyPr/>
          <a:lstStyle/>
          <a:p>
            <a:r>
              <a:rPr lang="ru-RU" sz="2800" dirty="0" smtClean="0">
                <a:solidFill>
                  <a:srgbClr val="6B6BCF"/>
                </a:solidFill>
              </a:rPr>
              <a:t/>
            </a:r>
            <a:br>
              <a:rPr lang="ru-RU" sz="2800" dirty="0" smtClean="0">
                <a:solidFill>
                  <a:srgbClr val="6B6BCF"/>
                </a:solidFill>
              </a:rPr>
            </a:br>
            <a:r>
              <a:rPr lang="ru-RU" sz="2800" dirty="0" smtClean="0">
                <a:solidFill>
                  <a:srgbClr val="6B6BCF"/>
                </a:solidFill>
              </a:rPr>
              <a:t/>
            </a:r>
            <a:br>
              <a:rPr lang="ru-RU" sz="2800" dirty="0" smtClean="0">
                <a:solidFill>
                  <a:srgbClr val="6B6BC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Пример задания для итоговой  диагностики</a:t>
            </a:r>
            <a:r>
              <a:rPr lang="ru-RU" sz="2800" dirty="0" smtClean="0">
                <a:solidFill>
                  <a:srgbClr val="6B6BCF"/>
                </a:solidFill>
              </a:rPr>
              <a:t/>
            </a:r>
            <a:br>
              <a:rPr lang="ru-RU" sz="2800" dirty="0" smtClean="0">
                <a:solidFill>
                  <a:srgbClr val="6B6BCF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Модуль «Банки»,  тема  «Банковский вклад» для  учащихся юридического профиля</a:t>
            </a:r>
            <a:br>
              <a:rPr lang="ru-RU" sz="2000" i="1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 Базовые понятия: банковский вклад; страхование банковских вкладов</a:t>
            </a:r>
            <a:r>
              <a:rPr lang="ru-RU" sz="2800" dirty="0" smtClean="0">
                <a:solidFill>
                  <a:srgbClr val="6B6BCF"/>
                </a:solidFill>
              </a:rPr>
              <a:t/>
            </a:r>
            <a:br>
              <a:rPr lang="ru-RU" sz="2800" dirty="0" smtClean="0">
                <a:solidFill>
                  <a:srgbClr val="6B6BCF"/>
                </a:solidFill>
              </a:rPr>
            </a:br>
            <a:endParaRPr lang="ru-RU" sz="24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258888" y="2205038"/>
            <a:ext cx="7427912" cy="439261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smtClean="0"/>
              <a:t>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b="0" smtClean="0"/>
              <a:t>Коле исполнилось 16 лет,  и в наследство от дедушки он получил очень крупную сумму - 1500 000 рублей.  Бабушка советует  ему держать деньги дома: «Вдруг, пригодятся?» Мама советует открыть вклад в самом крупном банке города.  Папа предлагает разместить  вклады в  разных банках. Коля прислушался к совету мамы и положил все деньги в  банк «Внештоварэкономхолдингбанк».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000" b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smtClean="0"/>
              <a:t>Можно ли назвать его решение финансово грамотным?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2000" smtClean="0"/>
              <a:t>Что должен знать вкладчик, чтобы  принимать финансово грамотное решение? </a:t>
            </a:r>
          </a:p>
          <a:p>
            <a:pPr marL="0" indent="0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Пример электронной таблицы для ввода данных 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2000" dirty="0" err="1" smtClean="0">
                <a:solidFill>
                  <a:srgbClr val="0000FF"/>
                </a:solidFill>
              </a:rPr>
              <a:t>ботка</a:t>
            </a:r>
            <a:r>
              <a:rPr lang="ru-RU" sz="2000" dirty="0" smtClean="0">
                <a:solidFill>
                  <a:srgbClr val="0000FF"/>
                </a:solidFill>
              </a:rPr>
              <a:t> результата учителем: ответы на вопросы)</a:t>
            </a:r>
          </a:p>
        </p:txBody>
      </p:sp>
      <p:graphicFrame>
        <p:nvGraphicFramePr>
          <p:cNvPr id="56496" name="Group 176"/>
          <p:cNvGraphicFramePr>
            <a:graphicFrameLocks noGrp="1"/>
          </p:cNvGraphicFramePr>
          <p:nvPr/>
        </p:nvGraphicFramePr>
        <p:xfrm>
          <a:off x="1763713" y="2349500"/>
          <a:ext cx="5477192" cy="3624263"/>
        </p:xfrm>
        <a:graphic>
          <a:graphicData uri="http://schemas.openxmlformats.org/drawingml/2006/table">
            <a:tbl>
              <a:tblPr/>
              <a:tblGrid>
                <a:gridCol w="255587"/>
                <a:gridCol w="641350"/>
                <a:gridCol w="228600"/>
                <a:gridCol w="242888"/>
                <a:gridCol w="258762"/>
                <a:gridCol w="265113"/>
                <a:gridCol w="208280"/>
                <a:gridCol w="257175"/>
                <a:gridCol w="255587"/>
                <a:gridCol w="255588"/>
                <a:gridCol w="460375"/>
                <a:gridCol w="358775"/>
                <a:gridCol w="715962"/>
                <a:gridCol w="460375"/>
                <a:gridCol w="612775"/>
              </a:tblGrid>
              <a:tr h="9493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вопрос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Вопрос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Вопрос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Вопрос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Вопрос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0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Ответ учащегося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Ответ учащегося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499" name="Picture 179" descr="13-1-2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2" y="1495425"/>
            <a:ext cx="7344543" cy="4885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3" y="-14288"/>
            <a:ext cx="8715375" cy="99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 dirty="0">
                <a:solidFill>
                  <a:srgbClr val="1F497D"/>
                </a:solidFill>
                <a:latin typeface="Calibri" pitchFamily="34" charset="0"/>
              </a:rPr>
              <a:t/>
            </a:r>
            <a:br>
              <a:rPr lang="ru-RU" altLang="ru-RU" sz="3200" dirty="0">
                <a:solidFill>
                  <a:srgbClr val="1F497D"/>
                </a:solidFill>
                <a:latin typeface="Calibri" pitchFamily="34" charset="0"/>
              </a:rPr>
            </a:br>
            <a:r>
              <a:rPr lang="ru-RU" altLang="ru-RU" sz="3200" dirty="0">
                <a:solidFill>
                  <a:srgbClr val="1F497D"/>
                </a:solidFill>
                <a:latin typeface="Calibri" pitchFamily="34" charset="0"/>
              </a:rPr>
              <a:t/>
            </a:r>
            <a:br>
              <a:rPr lang="ru-RU" altLang="ru-RU" sz="3200" dirty="0">
                <a:solidFill>
                  <a:srgbClr val="1F497D"/>
                </a:solidFill>
                <a:latin typeface="Calibri" pitchFamily="34" charset="0"/>
              </a:rPr>
            </a:br>
            <a:endParaRPr lang="ru-RU" altLang="ru-RU" sz="3200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3200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3200" dirty="0" smtClean="0">
              <a:solidFill>
                <a:srgbClr val="1F497D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 smtClean="0">
                <a:solidFill>
                  <a:srgbClr val="0000FF"/>
                </a:solidFill>
                <a:latin typeface="Calibri" pitchFamily="34" charset="0"/>
              </a:rPr>
              <a:t>Спасибо </a:t>
            </a:r>
            <a:r>
              <a:rPr lang="ru-RU" altLang="ru-RU" dirty="0">
                <a:solidFill>
                  <a:srgbClr val="0000FF"/>
                </a:solidFill>
                <a:latin typeface="Calibri" pitchFamily="34" charset="0"/>
              </a:rPr>
              <a:t>за внимание!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331913" y="2348881"/>
            <a:ext cx="7540625" cy="3096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</a:pPr>
            <a:endParaRPr lang="ru-RU" altLang="ru-RU" sz="24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Ковалева Галина Сергеевна,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руководитель Центра оценки качества  образования Института стратегии развития образования РАО</a:t>
            </a:r>
          </a:p>
          <a:p>
            <a:pPr indent="9525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rgbClr val="00007D"/>
                </a:solidFill>
              </a:rPr>
              <a:t>e-mail: </a:t>
            </a:r>
            <a:r>
              <a:rPr lang="ru-RU" sz="2400" dirty="0" smtClean="0">
                <a:solidFill>
                  <a:srgbClr val="00007D"/>
                </a:solidFill>
                <a:hlinkClick r:id="rId3"/>
              </a:rPr>
              <a:t>с</a:t>
            </a:r>
            <a:r>
              <a:rPr lang="en-US" sz="2400" dirty="0" smtClean="0">
                <a:solidFill>
                  <a:srgbClr val="00007D"/>
                </a:solidFill>
                <a:hlinkClick r:id="rId3"/>
              </a:rPr>
              <a:t>enteroko@mail.ru</a:t>
            </a:r>
            <a:r>
              <a:rPr lang="ru-RU" sz="2400" dirty="0" smtClean="0">
                <a:solidFill>
                  <a:srgbClr val="00007D"/>
                </a:solidFill>
              </a:rPr>
              <a:t> </a:t>
            </a:r>
            <a:r>
              <a:rPr lang="en-US" sz="2400" dirty="0" smtClean="0">
                <a:solidFill>
                  <a:srgbClr val="00007D"/>
                </a:solidFill>
              </a:rPr>
              <a:t/>
            </a:r>
            <a:br>
              <a:rPr lang="en-US" sz="2400" dirty="0" smtClean="0">
                <a:solidFill>
                  <a:srgbClr val="00007D"/>
                </a:solidFill>
              </a:rPr>
            </a:br>
            <a:r>
              <a:rPr lang="ru-RU" sz="2400" dirty="0" smtClean="0">
                <a:solidFill>
                  <a:srgbClr val="00007D"/>
                </a:solidFill>
              </a:rPr>
              <a:t>сайты:</a:t>
            </a:r>
            <a:r>
              <a:rPr lang="en-US" sz="2400" dirty="0" smtClean="0">
                <a:solidFill>
                  <a:srgbClr val="00007D"/>
                </a:solidFill>
              </a:rPr>
              <a:t> </a:t>
            </a:r>
            <a:r>
              <a:rPr lang="en-US" sz="2400" dirty="0" smtClean="0">
                <a:solidFill>
                  <a:srgbClr val="00007D"/>
                </a:solidFill>
                <a:hlinkClick r:id="rId4"/>
              </a:rPr>
              <a:t>www.centeroko.ru</a:t>
            </a:r>
            <a:endParaRPr lang="ru-RU" sz="2400" dirty="0" smtClean="0">
              <a:solidFill>
                <a:srgbClr val="00007D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</a:pPr>
            <a:endParaRPr lang="ru-RU" altLang="ru-RU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</a:pPr>
            <a:endParaRPr lang="ru-RU" altLang="ru-RU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</a:pPr>
            <a:r>
              <a:rPr lang="ru-RU" altLang="ru-RU" sz="2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altLang="ru-RU" sz="2800" dirty="0">
                <a:solidFill>
                  <a:schemeClr val="tx1"/>
                </a:solidFill>
                <a:latin typeface="Calibri" pitchFamily="34" charset="0"/>
              </a:rPr>
            </a:br>
            <a:endParaRPr lang="en-US" altLang="ru-RU" sz="2800" dirty="0">
              <a:solidFill>
                <a:schemeClr val="tx1"/>
              </a:solidFill>
              <a:latin typeface="Calibri" pitchFamily="34" charset="0"/>
              <a:hlinkClick r:id="rId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229600" cy="108034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Основная цель: выявление динамики формирования финансовой грамотности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ru-RU" sz="2400" i="1" u="sng" dirty="0" smtClean="0"/>
              <a:t>Задачи:</a:t>
            </a:r>
          </a:p>
          <a:p>
            <a:pPr marL="609600" indent="-609600"/>
            <a:endParaRPr lang="ru-RU" sz="2400" i="1" u="sng" dirty="0" smtClean="0"/>
          </a:p>
          <a:p>
            <a:pPr marL="609600" indent="-609600"/>
            <a:r>
              <a:rPr lang="ru-RU" sz="2400" i="1" dirty="0" smtClean="0"/>
              <a:t>Выявление начальных знаний и представлений учащихся об осознанном поведении в сфере финансов</a:t>
            </a:r>
          </a:p>
          <a:p>
            <a:pPr marL="609600" indent="-609600"/>
            <a:r>
              <a:rPr lang="ru-RU" sz="2400" i="1" dirty="0" smtClean="0"/>
              <a:t>Выявление изменений в структуре знаний, умений и отношений учащихся</a:t>
            </a:r>
          </a:p>
          <a:p>
            <a:pPr marL="609600" indent="-609600"/>
            <a:r>
              <a:rPr lang="ru-RU" sz="2400" i="1" dirty="0" smtClean="0"/>
              <a:t>Обеспечение объективности полученных результатов</a:t>
            </a:r>
          </a:p>
          <a:p>
            <a:pPr marL="609600" indent="-609600" algn="just">
              <a:buFontTx/>
              <a:buAutoNum type="arabicPeriod"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00563" y="214313"/>
            <a:ext cx="4186237" cy="85725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Финансовая грамотность: составляющие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GB" sz="2400" dirty="0" smtClean="0"/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2438" y="6494463"/>
            <a:ext cx="857250" cy="292100"/>
          </a:xfrm>
          <a:noFill/>
        </p:spPr>
        <p:txBody>
          <a:bodyPr/>
          <a:lstStyle/>
          <a:p>
            <a:pPr algn="r"/>
            <a:endParaRPr lang="en-GB" smtClean="0"/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6188" y="6245225"/>
            <a:ext cx="1114425" cy="476250"/>
          </a:xfrm>
          <a:noFill/>
        </p:spPr>
        <p:txBody>
          <a:bodyPr/>
          <a:lstStyle/>
          <a:p>
            <a:pPr algn="ctr"/>
            <a:fld id="{363991F2-F483-462C-93AC-E27594C4BDDF}" type="slidenum">
              <a:rPr lang="en-GB" smtClean="0"/>
              <a:pPr algn="ctr"/>
              <a:t>3</a:t>
            </a:fld>
            <a:endParaRPr lang="en-GB" smtClean="0"/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4714875" y="1500188"/>
            <a:ext cx="4429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B050"/>
                </a:solidFill>
              </a:rPr>
              <a:t>Содержание</a:t>
            </a:r>
            <a:r>
              <a:rPr lang="en-GB" sz="2400">
                <a:solidFill>
                  <a:srgbClr val="00B050"/>
                </a:solidFill>
              </a:rPr>
              <a:t>: </a:t>
            </a:r>
            <a:r>
              <a:rPr lang="ru-RU" sz="2400">
                <a:solidFill>
                  <a:srgbClr val="00B050"/>
                </a:solidFill>
              </a:rPr>
              <a:t>знание и понимание</a:t>
            </a:r>
            <a:endParaRPr lang="en-GB" sz="2400">
              <a:solidFill>
                <a:srgbClr val="00B05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chemeClr val="tx1"/>
                </a:solidFill>
              </a:rPr>
              <a:t> Деньги и операции с ними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 </a:t>
            </a:r>
            <a:r>
              <a:rPr lang="ru-RU" sz="2000">
                <a:solidFill>
                  <a:schemeClr val="tx1"/>
                </a:solidFill>
              </a:rPr>
              <a:t>Планирование и управление финансами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 </a:t>
            </a:r>
            <a:r>
              <a:rPr lang="ru-RU" sz="2000">
                <a:solidFill>
                  <a:schemeClr val="tx1"/>
                </a:solidFill>
              </a:rPr>
              <a:t>Риски и вознаграждения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 </a:t>
            </a:r>
            <a:r>
              <a:rPr lang="ru-RU" sz="2000">
                <a:solidFill>
                  <a:schemeClr val="tx1"/>
                </a:solidFill>
              </a:rPr>
              <a:t>Финансовая среда (отдельные вопросы из области финансов)</a:t>
            </a:r>
            <a:endParaRPr lang="en-GB" sz="2000"/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1000125" y="2714625"/>
            <a:ext cx="38211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00B050"/>
                </a:solidFill>
              </a:rPr>
              <a:t>Познавательная деятельность</a:t>
            </a:r>
            <a:r>
              <a:rPr lang="en-GB" sz="2400">
                <a:solidFill>
                  <a:srgbClr val="00B050"/>
                </a:solidFill>
              </a:rPr>
              <a:t>:  </a:t>
            </a:r>
            <a:r>
              <a:rPr lang="ru-RU" sz="2400">
                <a:solidFill>
                  <a:srgbClr val="00B050"/>
                </a:solidFill>
              </a:rPr>
              <a:t>познавательные умения, действия и стратегии</a:t>
            </a:r>
            <a:r>
              <a:rPr lang="ru-RU" sz="2000">
                <a:solidFill>
                  <a:srgbClr val="00B05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chemeClr val="tx1"/>
                </a:solidFill>
              </a:rPr>
              <a:t> Выявление финансовой информации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 </a:t>
            </a:r>
            <a:r>
              <a:rPr lang="ru-RU" sz="2000">
                <a:solidFill>
                  <a:schemeClr val="tx1"/>
                </a:solidFill>
              </a:rPr>
              <a:t>Анализ информации в финансовом контексте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 </a:t>
            </a:r>
            <a:r>
              <a:rPr lang="ru-RU" sz="2000">
                <a:solidFill>
                  <a:schemeClr val="tx1"/>
                </a:solidFill>
              </a:rPr>
              <a:t>Оценка финансовых проблем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 </a:t>
            </a:r>
            <a:r>
              <a:rPr lang="ru-RU" sz="2000">
                <a:solidFill>
                  <a:schemeClr val="tx1"/>
                </a:solidFill>
              </a:rPr>
              <a:t>Применение финансовых знаний и понимание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–"/>
            </a:pPr>
            <a:endParaRPr lang="en-GB" sz="2000">
              <a:solidFill>
                <a:schemeClr val="tx1"/>
              </a:solidFill>
            </a:endParaRPr>
          </a:p>
          <a:p>
            <a:endParaRPr lang="en-GB">
              <a:solidFill>
                <a:srgbClr val="00B050"/>
              </a:solidFill>
            </a:endParaRPr>
          </a:p>
          <a:p>
            <a:endParaRPr lang="en-GB">
              <a:solidFill>
                <a:srgbClr val="00B050"/>
              </a:solidFill>
            </a:endParaRP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4714875" y="4357688"/>
            <a:ext cx="42481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B050"/>
                </a:solidFill>
              </a:rPr>
              <a:t>Контекст: предлагаемые ситуации</a:t>
            </a:r>
            <a:endParaRPr lang="en-GB" sz="2400">
              <a:solidFill>
                <a:srgbClr val="00B050"/>
              </a:solidFill>
            </a:endParaRPr>
          </a:p>
          <a:p>
            <a:pPr marL="0" lvl="1">
              <a:buFont typeface="Arial" charset="0"/>
              <a:buChar char="•"/>
            </a:pPr>
            <a:r>
              <a:rPr lang="ru-RU" sz="2000">
                <a:solidFill>
                  <a:schemeClr val="tx1"/>
                </a:solidFill>
              </a:rPr>
              <a:t> Образование и работа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 </a:t>
            </a:r>
            <a:r>
              <a:rPr lang="ru-RU" sz="2000">
                <a:solidFill>
                  <a:schemeClr val="tx1"/>
                </a:solidFill>
              </a:rPr>
              <a:t>Дом и семья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 </a:t>
            </a:r>
            <a:r>
              <a:rPr lang="ru-RU" sz="2000">
                <a:solidFill>
                  <a:schemeClr val="tx1"/>
                </a:solidFill>
              </a:rPr>
              <a:t>Личные траты, досуг и отдых</a:t>
            </a:r>
            <a:endParaRPr lang="en-GB" sz="20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>
                <a:solidFill>
                  <a:schemeClr val="tx1"/>
                </a:solidFill>
              </a:rPr>
              <a:t> </a:t>
            </a:r>
            <a:r>
              <a:rPr lang="ru-RU" sz="2000">
                <a:solidFill>
                  <a:schemeClr val="tx1"/>
                </a:solidFill>
              </a:rPr>
              <a:t>Общество и гражданин</a:t>
            </a:r>
            <a:r>
              <a:rPr lang="en-GB" sz="2000">
                <a:solidFill>
                  <a:schemeClr val="tx1"/>
                </a:solidFill>
              </a:rPr>
              <a:t> </a:t>
            </a:r>
          </a:p>
          <a:p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000125" y="0"/>
          <a:ext cx="3657600" cy="2743200"/>
        </p:xfrm>
        <a:graphic>
          <a:graphicData uri="http://schemas.openxmlformats.org/presentationml/2006/ole">
            <p:oleObj spid="_x0000_s2050" name="Слайд" r:id="rId3" imgW="4521553" imgH="3390777" progId="PowerPoint.Slide.12">
              <p:embed/>
            </p:oleObj>
          </a:graphicData>
        </a:graphic>
      </p:graphicFrame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13" y="0"/>
            <a:ext cx="1409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8172450" y="153988"/>
            <a:ext cx="876300" cy="971550"/>
            <a:chOff x="10299" y="278"/>
            <a:chExt cx="1643" cy="1869"/>
          </a:xfrm>
        </p:grpSpPr>
        <p:sp>
          <p:nvSpPr>
            <p:cNvPr id="1036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70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sz="1800" b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1037" name="Picture 5" descr="m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FF"/>
                </a:solidFill>
              </a:rPr>
              <a:t>Содержательные области в структуре Рамки базовых компетенций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9847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848871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Основные особенности диагностической работы</a:t>
            </a:r>
            <a:r>
              <a:rPr lang="ru-RU" sz="3200" dirty="0" smtClean="0">
                <a:solidFill>
                  <a:srgbClr val="0000FF"/>
                </a:solidFill>
              </a:rPr>
              <a:t/>
            </a:r>
            <a:br>
              <a:rPr lang="ru-RU" sz="3200" dirty="0" smtClean="0">
                <a:solidFill>
                  <a:srgbClr val="0000FF"/>
                </a:solidFill>
              </a:rPr>
            </a:br>
            <a:endParaRPr lang="ru-RU" sz="3200" dirty="0" smtClean="0">
              <a:solidFill>
                <a:srgbClr val="0000FF"/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1556792"/>
            <a:ext cx="7643812" cy="4569371"/>
          </a:xfrm>
        </p:spPr>
        <p:txBody>
          <a:bodyPr/>
          <a:lstStyle/>
          <a:p>
            <a:pPr marL="609600" indent="-609600"/>
            <a:r>
              <a:rPr lang="ru-RU" sz="2400" i="1" dirty="0" smtClean="0"/>
              <a:t>Носит комплексный характер, ориентированный на оценку знаний, умений, отношений</a:t>
            </a:r>
          </a:p>
          <a:p>
            <a:pPr marL="609600" indent="-609600"/>
            <a:r>
              <a:rPr lang="ru-RU" sz="2400" i="1" dirty="0" smtClean="0"/>
              <a:t>Ориентирована на </a:t>
            </a:r>
            <a:r>
              <a:rPr lang="ru-RU" sz="2400" i="1" dirty="0" err="1" smtClean="0"/>
              <a:t>компетентностный</a:t>
            </a:r>
            <a:r>
              <a:rPr lang="ru-RU" sz="2400" i="1" dirty="0" smtClean="0"/>
              <a:t> подход, оценивающий применение знаний в различных ситуациях</a:t>
            </a:r>
          </a:p>
          <a:p>
            <a:pPr marL="609600" indent="-609600"/>
            <a:r>
              <a:rPr lang="ru-RU" sz="2400" i="1" dirty="0" smtClean="0"/>
              <a:t>Использует различные задания (с выбором одного или нескольких </a:t>
            </a:r>
            <a:r>
              <a:rPr lang="ru-RU" sz="2400" i="1" dirty="0" smtClean="0"/>
              <a:t>ответов; </a:t>
            </a:r>
            <a:r>
              <a:rPr lang="ru-RU" sz="2400" i="1" dirty="0" smtClean="0"/>
              <a:t>открытые задания, допускающие несколько </a:t>
            </a:r>
            <a:r>
              <a:rPr lang="ru-RU" sz="2400" i="1" dirty="0" smtClean="0"/>
              <a:t>различных принимаемых </a:t>
            </a:r>
            <a:r>
              <a:rPr lang="ru-RU" sz="2400" i="1" dirty="0" smtClean="0"/>
              <a:t>ответов и др.)</a:t>
            </a:r>
          </a:p>
          <a:p>
            <a:pPr marL="609600" indent="-609600"/>
            <a:endParaRPr lang="ru-RU" sz="2400" i="1" dirty="0" smtClean="0"/>
          </a:p>
          <a:p>
            <a:pPr marL="609600" indent="-609600"/>
            <a:endParaRPr lang="ru-RU" sz="2400" i="1" dirty="0" smtClean="0"/>
          </a:p>
          <a:p>
            <a:pPr marL="609600" indent="-609600"/>
            <a:endParaRPr lang="ru-RU" sz="2400" i="1" dirty="0" smtClean="0"/>
          </a:p>
          <a:p>
            <a:pPr marL="609600" indent="-609600" algn="just">
              <a:buFontTx/>
              <a:buAutoNum type="arabicPeriod"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Показатели динамики формирования финансовой грамотности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endParaRPr lang="ru-RU" sz="2800" dirty="0" smtClean="0">
              <a:solidFill>
                <a:srgbClr val="0000FF"/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1772816"/>
            <a:ext cx="7643812" cy="4353347"/>
          </a:xfrm>
        </p:spPr>
        <p:txBody>
          <a:bodyPr/>
          <a:lstStyle/>
          <a:p>
            <a:pPr marL="609600" indent="-609600"/>
            <a:r>
              <a:rPr lang="ru-RU" sz="2400" i="1" dirty="0" smtClean="0"/>
              <a:t>Увеличение общего балла  за выполнение заданий</a:t>
            </a:r>
          </a:p>
          <a:p>
            <a:pPr marL="609600" indent="-609600"/>
            <a:r>
              <a:rPr lang="ru-RU" sz="2400" i="1" dirty="0" smtClean="0"/>
              <a:t>Расширение числа </a:t>
            </a:r>
            <a:r>
              <a:rPr lang="ru-RU" sz="2400" i="1" dirty="0" smtClean="0"/>
              <a:t>знакомых и освоенных </a:t>
            </a:r>
            <a:r>
              <a:rPr lang="ru-RU" sz="2400" i="1" dirty="0" smtClean="0"/>
              <a:t>понятий </a:t>
            </a:r>
          </a:p>
          <a:p>
            <a:pPr marL="609600" indent="-609600"/>
            <a:r>
              <a:rPr lang="ru-RU" sz="2400" i="1" dirty="0" smtClean="0"/>
              <a:t>Повышение уровня самооценки учащихся</a:t>
            </a:r>
          </a:p>
          <a:p>
            <a:pPr marL="609600" indent="-609600"/>
            <a:r>
              <a:rPr lang="ru-RU" sz="2400" i="1" dirty="0" smtClean="0"/>
              <a:t>Повышение уровня осознанного применения финансовых знаний</a:t>
            </a:r>
          </a:p>
          <a:p>
            <a:pPr marL="609600" indent="-609600"/>
            <a:r>
              <a:rPr lang="ru-RU" sz="2400" i="1" dirty="0" smtClean="0"/>
              <a:t>Расширение спектра используемых ситуаций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Организационные аспекты оценки динамики формирования финансовой грамотности (1)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endParaRPr lang="ru-RU" sz="2800" dirty="0" smtClean="0">
              <a:solidFill>
                <a:srgbClr val="0000FF"/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1124744"/>
            <a:ext cx="7643812" cy="5001419"/>
          </a:xfrm>
        </p:spPr>
        <p:txBody>
          <a:bodyPr/>
          <a:lstStyle/>
          <a:p>
            <a:pPr marL="609600" indent="-609600"/>
            <a:r>
              <a:rPr lang="ru-RU" sz="2000" i="1" dirty="0" smtClean="0"/>
              <a:t>Стартовая и итоговая </a:t>
            </a:r>
            <a:r>
              <a:rPr lang="ru-RU" sz="2000" i="1" dirty="0" smtClean="0"/>
              <a:t>диагностики </a:t>
            </a:r>
            <a:r>
              <a:rPr lang="ru-RU" sz="2000" i="1" dirty="0" smtClean="0"/>
              <a:t>проводятся до начала и после окончания учебных занятий  в ходе апробации УМК.</a:t>
            </a:r>
          </a:p>
          <a:p>
            <a:pPr marL="609600" indent="-609600"/>
            <a:r>
              <a:rPr lang="ru-RU" sz="2000" i="1" dirty="0" smtClean="0"/>
              <a:t>Проведение стартовой диагностики </a:t>
            </a:r>
            <a:r>
              <a:rPr lang="ru-RU" sz="2000" i="1" dirty="0" err="1" smtClean="0"/>
              <a:t>иначинается</a:t>
            </a:r>
            <a:r>
              <a:rPr lang="ru-RU" sz="2000" i="1" dirty="0" smtClean="0"/>
              <a:t> с 14 сентября.</a:t>
            </a:r>
          </a:p>
          <a:p>
            <a:pPr marL="609600" indent="-609600"/>
            <a:r>
              <a:rPr lang="ru-RU" sz="2000" i="1" dirty="0" smtClean="0"/>
              <a:t>На </a:t>
            </a:r>
            <a:r>
              <a:rPr lang="ru-RU" sz="2000" i="1" dirty="0" smtClean="0"/>
              <a:t>проведение </a:t>
            </a:r>
            <a:r>
              <a:rPr lang="ru-RU" sz="2000" i="1" dirty="0" err="1" smtClean="0"/>
              <a:t>диагностичесих</a:t>
            </a:r>
            <a:r>
              <a:rPr lang="ru-RU" sz="2000" i="1" dirty="0" smtClean="0"/>
              <a:t> работ выделяется одно занятие (или урок). Примерное время проведения </a:t>
            </a:r>
            <a:r>
              <a:rPr lang="ru-RU" sz="2000" i="1" dirty="0" smtClean="0"/>
              <a:t>работы 40 </a:t>
            </a:r>
            <a:r>
              <a:rPr lang="ru-RU" sz="2000" i="1" dirty="0" smtClean="0"/>
              <a:t>мин.</a:t>
            </a:r>
          </a:p>
          <a:p>
            <a:pPr marL="609600" indent="-609600"/>
            <a:r>
              <a:rPr lang="ru-RU" sz="2000" i="1" dirty="0" smtClean="0"/>
              <a:t>Диагностические материалы для стартовой диагностики будут размещены на сайте института  10-11 сентября.</a:t>
            </a:r>
          </a:p>
          <a:p>
            <a:pPr marL="609600" indent="-609600"/>
            <a:r>
              <a:rPr lang="ru-RU" sz="2000" i="1" dirty="0" smtClean="0"/>
              <a:t>График размещения диагностических материалов для итоговой диагностики будет вывешен на сайте после начала апробации и уточнения графика работ в регионах по апробации </a:t>
            </a:r>
            <a:r>
              <a:rPr lang="ru-RU" sz="2000" i="1" dirty="0" smtClean="0"/>
              <a:t>УМК.</a:t>
            </a:r>
            <a:endParaRPr lang="ru-RU" sz="2000" i="1" dirty="0" smtClean="0"/>
          </a:p>
          <a:p>
            <a:pPr marL="609600" indent="-609600"/>
            <a:r>
              <a:rPr lang="ru-RU" sz="2000" i="1" dirty="0" smtClean="0"/>
              <a:t>Диагностические работы проводятся </a:t>
            </a:r>
            <a:r>
              <a:rPr lang="ru-RU" sz="2000" i="1" u="sng" dirty="0" smtClean="0"/>
              <a:t>только</a:t>
            </a:r>
            <a:r>
              <a:rPr lang="ru-RU" sz="2000" i="1" dirty="0" smtClean="0"/>
              <a:t> в группах, отобранных для учебных занятий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</a:rPr>
              <a:t>Организационные аспекты оценки динамики формирования финансовой грамотности (2)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endParaRPr lang="ru-RU" sz="2800" dirty="0" smtClean="0">
              <a:solidFill>
                <a:srgbClr val="0000FF"/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1042988" y="1052736"/>
            <a:ext cx="7643812" cy="5073427"/>
          </a:xfrm>
        </p:spPr>
        <p:txBody>
          <a:bodyPr/>
          <a:lstStyle/>
          <a:p>
            <a:pPr marL="609600" indent="-609600"/>
            <a:r>
              <a:rPr lang="ru-RU" sz="2000" i="1" smtClean="0"/>
              <a:t>Тиражирование </a:t>
            </a:r>
            <a:r>
              <a:rPr lang="ru-RU" sz="2000" i="1" dirty="0" smtClean="0"/>
              <a:t>материалов осуществляется на региональном уровне или в образовательной организации.</a:t>
            </a:r>
          </a:p>
          <a:p>
            <a:pPr marL="609600" indent="-609600"/>
            <a:r>
              <a:rPr lang="ru-RU" sz="2000" i="1" dirty="0" smtClean="0"/>
              <a:t>Работы </a:t>
            </a:r>
            <a:r>
              <a:rPr lang="ru-RU" sz="2000" i="1" dirty="0" smtClean="0"/>
              <a:t>учащихся проверяются учителем. Ввод данных осуществляется в электронные формы в образовательной организации.</a:t>
            </a:r>
          </a:p>
          <a:p>
            <a:pPr marL="609600" indent="-609600"/>
            <a:r>
              <a:rPr lang="ru-RU" sz="2000" i="1" dirty="0" smtClean="0"/>
              <a:t>Электронные файлы направляются региональным координаторам.</a:t>
            </a:r>
          </a:p>
          <a:p>
            <a:pPr marL="609600" indent="-609600"/>
            <a:r>
              <a:rPr lang="ru-RU" sz="2000" i="1" dirty="0" smtClean="0"/>
              <a:t>Работы учащихся хранятся в образовательной организации и по запросу направляются региональным координаторам для перепроверки или дополнительного анализа ответов учащихся.</a:t>
            </a:r>
          </a:p>
          <a:p>
            <a:pPr marL="609600" indent="-609600"/>
            <a:r>
              <a:rPr lang="ru-RU" sz="2000" i="1" dirty="0" smtClean="0"/>
              <a:t>Региональный координатор отправляет все собранные материалы в ИСРО РАО, где проводится анализ результатов.</a:t>
            </a:r>
          </a:p>
          <a:p>
            <a:pPr marL="609600" indent="-609600"/>
            <a:r>
              <a:rPr lang="ru-RU" sz="2000" i="1" dirty="0" smtClean="0"/>
              <a:t>Результаты стартовой диагностики не обсуждаются с учащимися.</a:t>
            </a:r>
          </a:p>
          <a:p>
            <a:pPr marL="609600" indent="-609600"/>
            <a:endParaRPr lang="ru-RU" sz="2000" i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6507</TotalTime>
  <Words>889</Words>
  <Application>Microsoft Office PowerPoint</Application>
  <PresentationFormat>Экран (4:3)</PresentationFormat>
  <Paragraphs>167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Специальное оформление</vt:lpstr>
      <vt:lpstr>Слайд</vt:lpstr>
      <vt:lpstr>Слайд 1</vt:lpstr>
      <vt:lpstr> Основная цель: выявление динамики формирования финансовой грамотности</vt:lpstr>
      <vt:lpstr> Финансовая грамотность: составляющие </vt:lpstr>
      <vt:lpstr>Содержательные области в структуре Рамки базовых компетенций</vt:lpstr>
      <vt:lpstr>Слайд 5</vt:lpstr>
      <vt:lpstr>Основные особенности диагностической работы </vt:lpstr>
      <vt:lpstr>Показатели динамики формирования финансовой грамотности  </vt:lpstr>
      <vt:lpstr>Организационные аспекты оценки динамики формирования финансовой грамотности (1)  </vt:lpstr>
      <vt:lpstr>Организационные аспекты оценки динамики формирования финансовой грамотности (2)  </vt:lpstr>
      <vt:lpstr>Состав комплекта диагностических материалов </vt:lpstr>
      <vt:lpstr>Структура диагностической работы </vt:lpstr>
      <vt:lpstr>Пример инструкции для учащихся из диагностической работы </vt:lpstr>
      <vt:lpstr>Пример вопросов из части 1 диагностической работы Модуль «Банки»,  тема  «Банковский вклад» для  учащихся юридического профиля </vt:lpstr>
      <vt:lpstr>  Пример заданий для стартовой диагностики  Модуль «Банки»,  тема  «Банковский вклад» для  учащихся юридического профиля  Базовые понятия: банковский вклад; страхование банковских вкладов </vt:lpstr>
      <vt:lpstr> Пример заданий для итоговой диагностики  Модуль «Банки»,  тема  «Банковский вклад» для  учащихся юридического профиля  Базовые понятия: банковский вклад;                страхование банковских вкладов </vt:lpstr>
      <vt:lpstr>  Пример задания для итоговой  диагностики Модуль «Банки»,  тема  «Банковский вклад» для  учащихся юридического профиля  Базовые понятия: банковский вклад; страхование банковских вкладов </vt:lpstr>
      <vt:lpstr> Пример электронной таблицы для ввода данных   ботка результата учителем: ответы на вопросы)</vt:lpstr>
      <vt:lpstr>Слайд 18</vt:lpstr>
    </vt:vector>
  </TitlesOfParts>
  <Company>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user629</cp:lastModifiedBy>
  <cp:revision>413</cp:revision>
  <dcterms:created xsi:type="dcterms:W3CDTF">2010-12-03T11:04:58Z</dcterms:created>
  <dcterms:modified xsi:type="dcterms:W3CDTF">2015-08-25T07:00:07Z</dcterms:modified>
</cp:coreProperties>
</file>