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notesMasterIdLst>
    <p:notesMasterId r:id="rId24"/>
  </p:notesMasterIdLst>
  <p:sldIdLst>
    <p:sldId id="256" r:id="rId4"/>
    <p:sldId id="257" r:id="rId5"/>
    <p:sldId id="271" r:id="rId6"/>
    <p:sldId id="272" r:id="rId7"/>
    <p:sldId id="273" r:id="rId8"/>
    <p:sldId id="274" r:id="rId9"/>
    <p:sldId id="275" r:id="rId10"/>
    <p:sldId id="277" r:id="rId11"/>
    <p:sldId id="278" r:id="rId12"/>
    <p:sldId id="279" r:id="rId13"/>
    <p:sldId id="280" r:id="rId14"/>
    <p:sldId id="281" r:id="rId15"/>
    <p:sldId id="283" r:id="rId16"/>
    <p:sldId id="284" r:id="rId17"/>
    <p:sldId id="285" r:id="rId18"/>
    <p:sldId id="282" r:id="rId19"/>
    <p:sldId id="287" r:id="rId20"/>
    <p:sldId id="289" r:id="rId21"/>
    <p:sldId id="288" r:id="rId22"/>
    <p:sldId id="270" r:id="rId23"/>
  </p:sldIdLst>
  <p:sldSz cx="10688638" cy="7562850"/>
  <p:notesSz cx="6796088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>
      <p:cViewPr varScale="1">
        <p:scale>
          <a:sx n="74" d="100"/>
          <a:sy n="74" d="100"/>
        </p:scale>
        <p:origin x="2360" y="192"/>
      </p:cViewPr>
      <p:guideLst>
        <p:guide orient="horz" pos="2382"/>
        <p:guide pos="33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6B0908A-7B0F-4277-9A91-1F1FA3B2E4AB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679320" y="4714560"/>
            <a:ext cx="543636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Рисунок 152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153"/>
          <p:cNvPicPr/>
          <p:nvPr/>
        </p:nvPicPr>
        <p:blipFill>
          <a:blip r:embed="rId2" cstate="print"/>
          <a:stretch/>
        </p:blipFill>
        <p:spPr>
          <a:xfrm>
            <a:off x="2595240" y="1769040"/>
            <a:ext cx="5496840" cy="438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680"/>
            <a:ext cx="9619200" cy="5853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3424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438588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463360" y="406044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3360" y="1769400"/>
            <a:ext cx="469404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4060440"/>
            <a:ext cx="9619200" cy="20919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294967295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Рисунок 1"/>
          <p:cNvPicPr/>
          <p:nvPr/>
        </p:nvPicPr>
        <p:blipFill>
          <a:blip r:embed="rId15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" name="Рисунок 40"/>
          <p:cNvPicPr/>
          <p:nvPr/>
        </p:nvPicPr>
        <p:blipFill>
          <a:blip r:embed="rId15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4" cstate="print"/>
          <a:stretch/>
        </p:blipFill>
        <p:spPr>
          <a:xfrm>
            <a:off x="38160" y="0"/>
            <a:ext cx="10666800" cy="756180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517680" y="7008840"/>
            <a:ext cx="3632400" cy="40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 anchor="ctr"/>
          <a:lstStyle/>
          <a:p>
            <a:pPr>
              <a:lnSpc>
                <a:spcPct val="100000"/>
              </a:lnSpc>
            </a:pPr>
            <a:r>
              <a:rPr lang="ru-RU" sz="1000" b="0" u="sng" strike="noStrike" spc="-1">
                <a:solidFill>
                  <a:srgbClr val="685BB6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вашифинансы.рф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Рисунок 117"/>
          <p:cNvPicPr/>
          <p:nvPr/>
        </p:nvPicPr>
        <p:blipFill>
          <a:blip r:embed="rId15" cstate="print"/>
          <a:stretch/>
        </p:blipFill>
        <p:spPr>
          <a:xfrm>
            <a:off x="-46080" y="-9360"/>
            <a:ext cx="10760760" cy="762840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534240" y="301680"/>
            <a:ext cx="9619200" cy="1262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34240" y="1769400"/>
            <a:ext cx="9619200" cy="43858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incult.info/services/spravochnik/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698400" y="2652840"/>
            <a:ext cx="4207320" cy="153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2"/>
          <p:cNvSpPr/>
          <p:nvPr/>
        </p:nvSpPr>
        <p:spPr>
          <a:xfrm>
            <a:off x="636120" y="2765520"/>
            <a:ext cx="4558320" cy="25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9680" tIns="49680" rIns="49680" bIns="49680"/>
          <a:lstStyle/>
          <a:p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Tahoma"/>
                <a:ea typeface="Tahoma"/>
              </a:rPr>
              <a:t>ЛИЧНАЯ ФИНАНСОВАЯ БЕЗОПАСНОСТЬ: МОШЕННИЧЕСТВА В ЭПОХУ ЦИФРОВОЙ ЭКОНОМИКИ</a:t>
            </a:r>
          </a:p>
          <a:p>
            <a:pPr>
              <a:lnSpc>
                <a:spcPct val="100000"/>
              </a:lnSpc>
            </a:pPr>
            <a:endParaRPr lang="ru-RU" sz="2800" b="1" spc="-1" dirty="0">
              <a:solidFill>
                <a:srgbClr val="404040"/>
              </a:solidFill>
              <a:uFill>
                <a:solidFill>
                  <a:srgbClr val="FFFFFF"/>
                </a:solidFill>
              </a:uFill>
              <a:latin typeface="Tahoma"/>
              <a:ea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431352-5184-664D-98D1-AD4951B1962B}"/>
              </a:ext>
            </a:extLst>
          </p:cNvPr>
          <p:cNvSpPr txBox="1"/>
          <p:nvPr/>
        </p:nvSpPr>
        <p:spPr>
          <a:xfrm>
            <a:off x="4336207" y="1145962"/>
            <a:ext cx="183319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ФИШИНГ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51F266-5518-DE46-B44E-2CCD95A4369A}"/>
              </a:ext>
            </a:extLst>
          </p:cNvPr>
          <p:cNvSpPr/>
          <p:nvPr/>
        </p:nvSpPr>
        <p:spPr>
          <a:xfrm>
            <a:off x="28112" y="1730733"/>
            <a:ext cx="10701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Фишингом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en-US" sz="1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fishing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рыбная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ловля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выуживание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называют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интернет-мошенничества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целью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которого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выуживание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жертвы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конфиденциальных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данных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логинов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паролей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банковских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реквизитов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Мошенники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создают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поддельные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мимикрирующие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хорошо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знакомые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сайты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6" name="Изображение 1" descr="content3.png">
            <a:extLst>
              <a:ext uri="{FF2B5EF4-FFF2-40B4-BE49-F238E27FC236}">
                <a16:creationId xmlns:a16="http://schemas.microsoft.com/office/drawing/2014/main" id="{685D448B-9FA1-AD46-8EF9-D594D8DDA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910" y="2657399"/>
            <a:ext cx="7217455" cy="46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5456EF-E117-184F-B54F-88A310B1473B}"/>
              </a:ext>
            </a:extLst>
          </p:cNvPr>
          <p:cNvSpPr/>
          <p:nvPr/>
        </p:nvSpPr>
        <p:spPr>
          <a:xfrm>
            <a:off x="303759" y="1349508"/>
            <a:ext cx="9721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Фишинговое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письмо якобы от Сбербанка с неприятной новостью о кредите, якобы взятом на ваше имя</a:t>
            </a:r>
          </a:p>
        </p:txBody>
      </p:sp>
      <p:pic>
        <p:nvPicPr>
          <p:cNvPr id="5" name="Изображение 1" descr="content4.png">
            <a:extLst>
              <a:ext uri="{FF2B5EF4-FFF2-40B4-BE49-F238E27FC236}">
                <a16:creationId xmlns:a16="http://schemas.microsoft.com/office/drawing/2014/main" id="{00C05135-89F2-DF4C-8014-A22F2F8AB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7" y="2662007"/>
            <a:ext cx="8639872" cy="4405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36219-BA73-BD4E-B57C-C8FFE4C7CEC6}"/>
              </a:ext>
            </a:extLst>
          </p:cNvPr>
          <p:cNvSpPr txBox="1"/>
          <p:nvPr/>
        </p:nvSpPr>
        <p:spPr>
          <a:xfrm>
            <a:off x="4121868" y="960339"/>
            <a:ext cx="1833190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ФИШИНГ</a:t>
            </a:r>
          </a:p>
        </p:txBody>
      </p:sp>
    </p:spTree>
    <p:extLst>
      <p:ext uri="{BB962C8B-B14F-4D97-AF65-F5344CB8AC3E}">
        <p14:creationId xmlns:p14="http://schemas.microsoft.com/office/powerpoint/2010/main" val="350966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 descr="content5.png">
            <a:extLst>
              <a:ext uri="{FF2B5EF4-FFF2-40B4-BE49-F238E27FC236}">
                <a16:creationId xmlns:a16="http://schemas.microsoft.com/office/drawing/2014/main" id="{A4966E40-55E8-0340-B6EC-1C5F2072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" y="1621185"/>
            <a:ext cx="10583591" cy="59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C5622-5ADB-5C46-B371-C44419EED98F}"/>
              </a:ext>
            </a:extLst>
          </p:cNvPr>
          <p:cNvSpPr txBox="1"/>
          <p:nvPr/>
        </p:nvSpPr>
        <p:spPr>
          <a:xfrm>
            <a:off x="1383879" y="1018082"/>
            <a:ext cx="732507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СПОСОБЫ ЗАЩИТЫ ОТ МОШЕННИКОВ</a:t>
            </a:r>
          </a:p>
        </p:txBody>
      </p:sp>
      <p:pic>
        <p:nvPicPr>
          <p:cNvPr id="5" name="Изображение 1" descr="content7.png">
            <a:extLst>
              <a:ext uri="{FF2B5EF4-FFF2-40B4-BE49-F238E27FC236}">
                <a16:creationId xmlns:a16="http://schemas.microsoft.com/office/drawing/2014/main" id="{6BEF4317-7B7F-604B-AA99-881BAB1B8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5" y="1693193"/>
            <a:ext cx="7859772" cy="45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1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6F014A-18A6-9743-B532-7C913159B216}"/>
              </a:ext>
            </a:extLst>
          </p:cNvPr>
          <p:cNvSpPr txBox="1"/>
          <p:nvPr/>
        </p:nvSpPr>
        <p:spPr>
          <a:xfrm>
            <a:off x="3154939" y="1117129"/>
            <a:ext cx="437875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ПРЕВЕНТИВНЫЕ МЕРЫ</a:t>
            </a:r>
          </a:p>
        </p:txBody>
      </p:sp>
      <p:pic>
        <p:nvPicPr>
          <p:cNvPr id="5" name="Изображение 1" descr="content8.png">
            <a:extLst>
              <a:ext uri="{FF2B5EF4-FFF2-40B4-BE49-F238E27FC236}">
                <a16:creationId xmlns:a16="http://schemas.microsoft.com/office/drawing/2014/main" id="{4B6CA60C-E39B-8C45-B7A3-CD189B1BF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5" y="1981225"/>
            <a:ext cx="880335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555039-C69F-CB41-8B8C-9996CCB93464}"/>
              </a:ext>
            </a:extLst>
          </p:cNvPr>
          <p:cNvSpPr txBox="1"/>
          <p:nvPr/>
        </p:nvSpPr>
        <p:spPr>
          <a:xfrm>
            <a:off x="3414626" y="947848"/>
            <a:ext cx="385938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РЕАКТИВНЫЕ МЕРЫ</a:t>
            </a:r>
          </a:p>
        </p:txBody>
      </p:sp>
      <p:pic>
        <p:nvPicPr>
          <p:cNvPr id="5" name="Изображение 1" descr="content9.png">
            <a:extLst>
              <a:ext uri="{FF2B5EF4-FFF2-40B4-BE49-F238E27FC236}">
                <a16:creationId xmlns:a16="http://schemas.microsoft.com/office/drawing/2014/main" id="{E09EFC48-E788-8140-8D03-C20E92E6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7" y="1765201"/>
            <a:ext cx="7789529" cy="458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45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CA1716-8469-CC48-929F-BBD7FD15E414}"/>
              </a:ext>
            </a:extLst>
          </p:cNvPr>
          <p:cNvSpPr txBox="1"/>
          <p:nvPr/>
        </p:nvSpPr>
        <p:spPr>
          <a:xfrm>
            <a:off x="566229" y="1176739"/>
            <a:ext cx="4886911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БАНК РОССИИ СОВЕТУЕТ: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D59307-EEC0-4E4F-978E-92CADAD09387}"/>
              </a:ext>
            </a:extLst>
          </p:cNvPr>
          <p:cNvSpPr txBox="1"/>
          <p:nvPr/>
        </p:nvSpPr>
        <p:spPr>
          <a:xfrm>
            <a:off x="551726" y="2138798"/>
            <a:ext cx="8943510" cy="4247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ctr"/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обезопасить себя от 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лжебанкиров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Проверяйте лицензию банка в 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справочнике регулятора. Если такая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/>
              </a:rPr>
              <a:t>компания</a:t>
            </a:r>
          </a:p>
          <a:p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/>
              </a:rPr>
              <a:t>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есть в списке, убедитесь, что адрес сайта организации и адрес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/>
              </a:rPr>
              <a:t>официального</a:t>
            </a:r>
          </a:p>
          <a:p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"/>
              </a:rPr>
              <a:t>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сайта банка, который указан в реестре, совпадают. Позвоните в банк по</a:t>
            </a:r>
          </a:p>
          <a:p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 телефону на официальном сайте и попросите подтвердить одобрение кредита.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 оставляйте свои персональные данные на сомнительных сайтах и не 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передавайте их «онлайн-сервисам по подбору кредита». Далеко не все ресурсы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защитить вашу конфиденциальную информацию.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Помните, что настоящий банк никогда не предложит вам сделать денежный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перевод через другой банк, тем более проводить операцию через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карточный счет</a:t>
            </a:r>
          </a:p>
          <a:p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fincult.info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43485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5F891D-907D-CA4D-8FC2-5438B7274A26}"/>
              </a:ext>
            </a:extLst>
          </p:cNvPr>
          <p:cNvSpPr txBox="1"/>
          <p:nvPr/>
        </p:nvSpPr>
        <p:spPr>
          <a:xfrm>
            <a:off x="-38564" y="1113388"/>
            <a:ext cx="957706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ТОКСИЧНАЯ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БЛАГОТВОРИТЕЛЬНОСТЬ</a:t>
            </a:r>
          </a:p>
        </p:txBody>
      </p:sp>
      <p:pic>
        <p:nvPicPr>
          <p:cNvPr id="5" name="Изображение 2" descr="images.jpg">
            <a:extLst>
              <a:ext uri="{FF2B5EF4-FFF2-40B4-BE49-F238E27FC236}">
                <a16:creationId xmlns:a16="http://schemas.microsoft.com/office/drawing/2014/main" id="{827DAA97-45D9-0240-B753-A5631E6B7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3" y="1724553"/>
            <a:ext cx="3228944" cy="2056872"/>
          </a:xfrm>
          <a:prstGeom prst="rect">
            <a:avLst/>
          </a:prstGeom>
        </p:spPr>
      </p:pic>
      <p:pic>
        <p:nvPicPr>
          <p:cNvPr id="6" name="Изображение 4" descr="images.jpg">
            <a:extLst>
              <a:ext uri="{FF2B5EF4-FFF2-40B4-BE49-F238E27FC236}">
                <a16:creationId xmlns:a16="http://schemas.microsoft.com/office/drawing/2014/main" id="{3AD973CD-471E-734C-8155-CB9BEDB3C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19" y="1689379"/>
            <a:ext cx="4037963" cy="2240332"/>
          </a:xfrm>
          <a:prstGeom prst="rect">
            <a:avLst/>
          </a:prstGeom>
        </p:spPr>
      </p:pic>
      <p:pic>
        <p:nvPicPr>
          <p:cNvPr id="7" name="Изображение 3" descr="images.jpg">
            <a:extLst>
              <a:ext uri="{FF2B5EF4-FFF2-40B4-BE49-F238E27FC236}">
                <a16:creationId xmlns:a16="http://schemas.microsoft.com/office/drawing/2014/main" id="{E7DC8679-069C-5047-BE54-1A26EDD5C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64" y="4125370"/>
            <a:ext cx="3141363" cy="2072329"/>
          </a:xfrm>
          <a:prstGeom prst="rect">
            <a:avLst/>
          </a:prstGeom>
        </p:spPr>
      </p:pic>
      <p:pic>
        <p:nvPicPr>
          <p:cNvPr id="8" name="Изображение 5" descr="images.jpg">
            <a:extLst>
              <a:ext uri="{FF2B5EF4-FFF2-40B4-BE49-F238E27FC236}">
                <a16:creationId xmlns:a16="http://schemas.microsoft.com/office/drawing/2014/main" id="{BB8E70B6-48C4-1F41-9B7D-EEF2BCCD25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19" y="4125370"/>
            <a:ext cx="2937223" cy="22199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70364B-45FE-234E-B15D-595665AF5F51}"/>
              </a:ext>
            </a:extLst>
          </p:cNvPr>
          <p:cNvSpPr txBox="1"/>
          <p:nvPr/>
        </p:nvSpPr>
        <p:spPr>
          <a:xfrm>
            <a:off x="291411" y="6541644"/>
            <a:ext cx="4715389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Будьте бдительны, соглашаясь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а работу в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качестве волонтеров по сбору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благотворительных пожертвований !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153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E56091-D434-8B4C-B205-5364AE8B411B}"/>
              </a:ext>
            </a:extLst>
          </p:cNvPr>
          <p:cNvSpPr txBox="1"/>
          <p:nvPr/>
        </p:nvSpPr>
        <p:spPr>
          <a:xfrm>
            <a:off x="1887935" y="973113"/>
            <a:ext cx="662473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ПФР ПРЕДУПРЕЖДАЕТ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E538B-D8E7-8043-AA32-F7F7B82CFC52}"/>
              </a:ext>
            </a:extLst>
          </p:cNvPr>
          <p:cNvSpPr txBox="1"/>
          <p:nvPr/>
        </p:nvSpPr>
        <p:spPr>
          <a:xfrm>
            <a:off x="267755" y="1516152"/>
            <a:ext cx="10153128" cy="403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последнее время в интернете появился ряд сайтов, где предлагается при помощи номера СНИЛС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паспортных данных проверить «наличие денежных выплат со стороны частных страховых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фондов».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первом этапе гражданин вводит номер СНИЛС или паспортные данные, после чего сайт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показывает якобы положенные к выплате суммы. В большинстве случаев это порядка 100 тыс. рублей.</a:t>
            </a: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втором этапе гражданину предлагается оплатить доступ к базам данных частных страховщиков,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что мошенники обещают моментальный перевод средств на счет клиента. 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Используемые схемы могут варьироваться в зависимости от возраста потенциальной жертвы и изобретательности мошенников. Но в большинстве случаев их суть сводится к следующему: представившись работниками Пенсионного фонда и предъявив поддельное удостоверение, мошенники пытаются узнать персональные данные гражданина.</a:t>
            </a:r>
          </a:p>
          <a:p>
            <a:pPr algn="just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связи с этим Пенсионный фонд призывает игнорировать подобные сайты и бережно относиться к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своим персональным данным. Доверять информации о положенных пенсионных выплатах можно только  в Личном кабинете на сайте Пенсионного фонда, приложении ПФР для смартфонов и на портале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госуслуг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95D37F7-89D4-D742-B415-6259E2F77101}"/>
              </a:ext>
            </a:extLst>
          </p:cNvPr>
          <p:cNvSpPr/>
          <p:nvPr/>
        </p:nvSpPr>
        <p:spPr>
          <a:xfrm>
            <a:off x="112787" y="6089411"/>
            <a:ext cx="53435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Сотрудники ведут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работу с населением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только </a:t>
            </a:r>
          </a:p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 клиентских службах!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A17E22-5360-4241-B577-2A7A041A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351" y="5548021"/>
            <a:ext cx="2806961" cy="16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99C37B-BE41-DE46-BEE4-E82E6EF0DCBF}"/>
              </a:ext>
            </a:extLst>
          </p:cNvPr>
          <p:cNvSpPr txBox="1"/>
          <p:nvPr/>
        </p:nvSpPr>
        <p:spPr>
          <a:xfrm>
            <a:off x="735328" y="1045121"/>
            <a:ext cx="921702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УФНС ПРЕДУПРЕЖДАЕТ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2B4BB-8C87-CF49-BF42-33D5C4C8A47F}"/>
              </a:ext>
            </a:extLst>
          </p:cNvPr>
          <p:cNvSpPr txBox="1"/>
          <p:nvPr/>
        </p:nvSpPr>
        <p:spPr>
          <a:xfrm>
            <a:off x="447775" y="2053233"/>
            <a:ext cx="9793088" cy="2031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Фирмы – однодневки приглашают студентов на якобы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высокооплачиваемые должности топ-менеджеров, обременяя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ru-RU" dirty="0"/>
              <a:t>их по условиям Договора о занятости высоким уровнем материальной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юридической ответственности. В результате мошеннических афер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ru-RU" dirty="0"/>
              <a:t>студенты несут всю тяжесть ответственности за незаконную деятельность фактических владельцев фирмы – организаторов </a:t>
            </a:r>
            <a:r>
              <a:rPr lang="en-US" dirty="0"/>
              <a:t> </a:t>
            </a:r>
            <a:r>
              <a:rPr lang="ru-RU" dirty="0"/>
              <a:t>ф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инансовых пирамид, </a:t>
            </a:r>
            <a:r>
              <a:rPr kumimoji="0" lang="ru-RU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микрофинансовых</a:t>
            </a: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нелегальных организаций и </a:t>
            </a:r>
            <a:r>
              <a:rPr lang="ru-RU" dirty="0"/>
              <a:t>кредитополучателей.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Большое количество афер в таких случаев отягощаются уходом от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lang="ru-RU" dirty="0"/>
              <a:t>уплаты налогов. 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3CD773-78C9-EE43-B67C-E145A503D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55" y="4569450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9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327640" y="14400"/>
            <a:ext cx="3094560" cy="100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3"/>
          <p:cNvSpPr/>
          <p:nvPr/>
        </p:nvSpPr>
        <p:spPr>
          <a:xfrm>
            <a:off x="1092240" y="4930920"/>
            <a:ext cx="3742200" cy="192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Shape 144">
            <a:extLst>
              <a:ext uri="{FF2B5EF4-FFF2-40B4-BE49-F238E27FC236}">
                <a16:creationId xmlns:a16="http://schemas.microsoft.com/office/drawing/2014/main" id="{F77C8414-6E8C-1A43-8C8E-5E7CBD7527D8}"/>
              </a:ext>
            </a:extLst>
          </p:cNvPr>
          <p:cNvSpPr/>
          <p:nvPr/>
        </p:nvSpPr>
        <p:spPr>
          <a:xfrm>
            <a:off x="227830" y="2287814"/>
            <a:ext cx="10232977" cy="360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Вопросы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затрагивают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сферы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современного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грамотность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стала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необходимым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жизненным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навыком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умение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читать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писать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грамотный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подсчитывает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расходы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доходы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ведёт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семейный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влезает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излишние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имеет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финансовую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подушку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безопасности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грамотность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дает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благополучием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долгосрочные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планы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добиваться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успеха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«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повышению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грамотности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финансового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реализуется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Министерством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Федерации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 sz="1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грамотности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российских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граждан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содействие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формированию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населения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разумного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финансового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поведения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обоснованных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решений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ответственного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отношения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личным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финансам</a:t>
            </a:r>
            <a:r>
              <a:rPr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0" name="Shape 146">
            <a:extLst>
              <a:ext uri="{FF2B5EF4-FFF2-40B4-BE49-F238E27FC236}">
                <a16:creationId xmlns:a16="http://schemas.microsoft.com/office/drawing/2014/main" id="{D50EB1C7-30B8-D643-85D5-C33B4E9356B9}"/>
              </a:ext>
            </a:extLst>
          </p:cNvPr>
          <p:cNvSpPr txBox="1">
            <a:spLocks/>
          </p:cNvSpPr>
          <p:nvPr/>
        </p:nvSpPr>
        <p:spPr>
          <a:xfrm>
            <a:off x="2824039" y="1286604"/>
            <a:ext cx="6039192" cy="6676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kern="0" dirty="0">
                <a:solidFill>
                  <a:schemeClr val="tx1"/>
                </a:solidFill>
              </a:rPr>
              <a:t>ФИНАНСОВАЯ ГРАМОТНОСТЬ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71600" y="1463760"/>
            <a:ext cx="2954880" cy="101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49680" rIns="99720" bIns="49680"/>
          <a:lstStyle/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СПАСИБО 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ahoma"/>
                <a:ea typeface="DejaVu Sans"/>
              </a:rPr>
              <a:t>ЗА ВНИМАНИЕ!</a:t>
            </a:r>
            <a:endParaRPr lang="ru-RU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5">
            <a:extLst>
              <a:ext uri="{FF2B5EF4-FFF2-40B4-BE49-F238E27FC236}">
                <a16:creationId xmlns:a16="http://schemas.microsoft.com/office/drawing/2014/main" id="{CFEF6109-4B02-664D-8F10-CF68F8115AD7}"/>
              </a:ext>
            </a:extLst>
          </p:cNvPr>
          <p:cNvSpPr txBox="1">
            <a:spLocks/>
          </p:cNvSpPr>
          <p:nvPr/>
        </p:nvSpPr>
        <p:spPr>
          <a:xfrm>
            <a:off x="2286237" y="1303071"/>
            <a:ext cx="6039192" cy="667661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ru-RU" kern="0" dirty="0">
                <a:solidFill>
                  <a:schemeClr val="tx1"/>
                </a:solidFill>
              </a:rPr>
              <a:t>ФИНАНСОВАЯ БЕЗОПАСНОСТЬ</a:t>
            </a:r>
          </a:p>
        </p:txBody>
      </p:sp>
      <p:sp>
        <p:nvSpPr>
          <p:cNvPr id="3" name="Shape 154">
            <a:extLst>
              <a:ext uri="{FF2B5EF4-FFF2-40B4-BE49-F238E27FC236}">
                <a16:creationId xmlns:a16="http://schemas.microsoft.com/office/drawing/2014/main" id="{8BB9A58B-3F9E-8141-8DCD-BC8771A5EBBE}"/>
              </a:ext>
            </a:extLst>
          </p:cNvPr>
          <p:cNvSpPr/>
          <p:nvPr/>
        </p:nvSpPr>
        <p:spPr>
          <a:xfrm>
            <a:off x="614874" y="2166966"/>
            <a:ext cx="9458890" cy="1341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Наша</a:t>
            </a:r>
            <a:r>
              <a:rPr sz="1400" dirty="0"/>
              <a:t> </a:t>
            </a:r>
            <a:r>
              <a:rPr sz="1400" dirty="0" err="1"/>
              <a:t>финансовая</a:t>
            </a:r>
            <a:r>
              <a:rPr sz="1400" dirty="0"/>
              <a:t> </a:t>
            </a:r>
            <a:r>
              <a:rPr sz="1400" dirty="0" err="1"/>
              <a:t>безопасность</a:t>
            </a:r>
            <a:r>
              <a:rPr sz="1400" dirty="0"/>
              <a:t> </a:t>
            </a:r>
            <a:r>
              <a:rPr sz="1400" dirty="0" err="1"/>
              <a:t>напрямую</a:t>
            </a:r>
            <a:r>
              <a:rPr sz="1400" dirty="0"/>
              <a:t> </a:t>
            </a:r>
            <a:r>
              <a:rPr sz="1400" dirty="0" err="1"/>
              <a:t>зависит</a:t>
            </a:r>
            <a:r>
              <a:rPr sz="1400" dirty="0"/>
              <a:t> </a:t>
            </a:r>
            <a:r>
              <a:rPr sz="1400" dirty="0" err="1"/>
              <a:t>от</a:t>
            </a:r>
            <a:r>
              <a:rPr sz="1400" dirty="0"/>
              <a:t> </a:t>
            </a:r>
            <a:r>
              <a:rPr sz="1400" dirty="0" err="1"/>
              <a:t>принимаемых</a:t>
            </a:r>
            <a:r>
              <a:rPr sz="1400" dirty="0"/>
              <a:t> </a:t>
            </a:r>
            <a:r>
              <a:rPr sz="1400" dirty="0" err="1"/>
              <a:t>нами</a:t>
            </a:r>
            <a:r>
              <a:rPr sz="1400" dirty="0"/>
              <a:t> </a:t>
            </a:r>
            <a:r>
              <a:rPr sz="1400" dirty="0" err="1"/>
              <a:t>ежедневно</a:t>
            </a:r>
            <a:r>
              <a:rPr sz="1400" dirty="0"/>
              <a:t> </a:t>
            </a:r>
            <a:r>
              <a:rPr sz="1400" dirty="0" err="1"/>
              <a:t>решений</a:t>
            </a:r>
            <a:r>
              <a:rPr sz="1400" dirty="0"/>
              <a:t>. </a:t>
            </a:r>
          </a:p>
          <a:p>
            <a:pPr algn="ctr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1400" dirty="0" err="1"/>
              <a:t>Непродуманный</a:t>
            </a:r>
            <a:r>
              <a:rPr sz="1400" dirty="0"/>
              <a:t>  </a:t>
            </a:r>
            <a:r>
              <a:rPr sz="1400" dirty="0" err="1"/>
              <a:t>выбор</a:t>
            </a:r>
            <a:r>
              <a:rPr sz="1400" dirty="0"/>
              <a:t> </a:t>
            </a:r>
            <a:r>
              <a:rPr sz="1400" dirty="0" err="1"/>
              <a:t>поставщика</a:t>
            </a:r>
            <a:r>
              <a:rPr sz="1400" dirty="0"/>
              <a:t> </a:t>
            </a:r>
            <a:r>
              <a:rPr sz="1400" dirty="0" err="1"/>
              <a:t>финансовых</a:t>
            </a:r>
            <a:r>
              <a:rPr sz="1400" dirty="0"/>
              <a:t> </a:t>
            </a:r>
            <a:r>
              <a:rPr sz="1400" dirty="0" err="1"/>
              <a:t>услуг</a:t>
            </a:r>
            <a:r>
              <a:rPr sz="1400" dirty="0"/>
              <a:t>, </a:t>
            </a:r>
            <a:r>
              <a:rPr sz="1400" dirty="0" err="1"/>
              <a:t>невнимательное</a:t>
            </a:r>
            <a:r>
              <a:rPr sz="1400" dirty="0"/>
              <a:t> </a:t>
            </a:r>
            <a:r>
              <a:rPr sz="1400" dirty="0" err="1"/>
              <a:t>чтение</a:t>
            </a:r>
            <a:r>
              <a:rPr sz="1400" dirty="0"/>
              <a:t> </a:t>
            </a:r>
            <a:r>
              <a:rPr sz="1400" dirty="0" err="1"/>
              <a:t>условия</a:t>
            </a:r>
            <a:r>
              <a:rPr sz="1400" dirty="0"/>
              <a:t> </a:t>
            </a:r>
            <a:r>
              <a:rPr sz="1400" dirty="0" err="1"/>
              <a:t>договоров</a:t>
            </a:r>
            <a:r>
              <a:rPr sz="1400" dirty="0"/>
              <a:t>, </a:t>
            </a:r>
            <a:r>
              <a:rPr sz="1400" dirty="0" err="1"/>
              <a:t>отсутствие</a:t>
            </a:r>
            <a:r>
              <a:rPr sz="1400" dirty="0"/>
              <a:t> </a:t>
            </a:r>
            <a:r>
              <a:rPr sz="1400" dirty="0" err="1"/>
              <a:t>финансовой</a:t>
            </a:r>
            <a:r>
              <a:rPr sz="1400" dirty="0"/>
              <a:t> </a:t>
            </a:r>
            <a:r>
              <a:rPr sz="1400" dirty="0" err="1"/>
              <a:t>дисциплины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- </a:t>
            </a:r>
            <a:r>
              <a:rPr sz="1400" dirty="0" err="1"/>
              <a:t>как</a:t>
            </a:r>
            <a:r>
              <a:rPr sz="1400" dirty="0"/>
              <a:t> </a:t>
            </a:r>
            <a:r>
              <a:rPr sz="1400" dirty="0" err="1"/>
              <a:t>следствие</a:t>
            </a:r>
            <a:r>
              <a:rPr sz="1400" dirty="0"/>
              <a:t> - </a:t>
            </a:r>
            <a:r>
              <a:rPr sz="1400" dirty="0" err="1"/>
              <a:t>неисполнение</a:t>
            </a:r>
            <a:r>
              <a:rPr sz="1400" dirty="0"/>
              <a:t> </a:t>
            </a:r>
            <a:r>
              <a:rPr sz="1400" dirty="0" err="1"/>
              <a:t>своих</a:t>
            </a:r>
            <a:r>
              <a:rPr sz="1400" dirty="0"/>
              <a:t> </a:t>
            </a:r>
            <a:r>
              <a:rPr sz="1400" dirty="0" err="1"/>
              <a:t>обязательств</a:t>
            </a:r>
            <a:r>
              <a:rPr sz="1400" dirty="0"/>
              <a:t> </a:t>
            </a:r>
            <a:r>
              <a:rPr sz="1400" dirty="0" err="1"/>
              <a:t>и</a:t>
            </a:r>
            <a:r>
              <a:rPr sz="1400" dirty="0"/>
              <a:t> </a:t>
            </a:r>
            <a:r>
              <a:rPr sz="1400" dirty="0" err="1"/>
              <a:t>неприятная</a:t>
            </a:r>
            <a:r>
              <a:rPr sz="1400" dirty="0"/>
              <a:t> </a:t>
            </a:r>
            <a:r>
              <a:rPr sz="1400" dirty="0" err="1"/>
              <a:t>финансовая</a:t>
            </a:r>
            <a:r>
              <a:rPr sz="1400" dirty="0"/>
              <a:t> </a:t>
            </a:r>
            <a:r>
              <a:rPr sz="1400" dirty="0" err="1"/>
              <a:t>ситуация</a:t>
            </a:r>
            <a:r>
              <a:rPr sz="1400" dirty="0"/>
              <a:t>.</a:t>
            </a:r>
          </a:p>
        </p:txBody>
      </p:sp>
      <p:sp>
        <p:nvSpPr>
          <p:cNvPr id="4" name="Shape 158">
            <a:extLst>
              <a:ext uri="{FF2B5EF4-FFF2-40B4-BE49-F238E27FC236}">
                <a16:creationId xmlns:a16="http://schemas.microsoft.com/office/drawing/2014/main" id="{3CC59384-2831-8D45-9AD2-1EA245320B16}"/>
              </a:ext>
            </a:extLst>
          </p:cNvPr>
          <p:cNvSpPr/>
          <p:nvPr/>
        </p:nvSpPr>
        <p:spPr>
          <a:xfrm>
            <a:off x="818570" y="3905251"/>
            <a:ext cx="9216708" cy="608624"/>
          </a:xfrm>
          <a:prstGeom prst="rect">
            <a:avLst/>
          </a:prstGeom>
          <a:ln w="12700">
            <a:solidFill>
              <a:srgbClr val="0EBACE"/>
            </a:solidFill>
            <a:miter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1200" b="1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Финансовое</a:t>
            </a:r>
            <a:r>
              <a:rPr dirty="0"/>
              <a:t> </a:t>
            </a:r>
            <a:r>
              <a:rPr dirty="0" err="1"/>
              <a:t>мошенничество</a:t>
            </a:r>
            <a:r>
              <a:rPr b="0" dirty="0"/>
              <a:t> — </a:t>
            </a:r>
            <a:r>
              <a:rPr b="0" dirty="0" err="1"/>
              <a:t>совершение</a:t>
            </a:r>
            <a:r>
              <a:rPr b="0" dirty="0"/>
              <a:t> </a:t>
            </a:r>
            <a:r>
              <a:rPr b="0" dirty="0" err="1"/>
              <a:t>противоправных</a:t>
            </a:r>
            <a:r>
              <a:rPr b="0" dirty="0"/>
              <a:t> </a:t>
            </a:r>
            <a:r>
              <a:rPr b="0" dirty="0" err="1"/>
              <a:t>действий</a:t>
            </a:r>
            <a:r>
              <a:rPr b="0" dirty="0"/>
              <a:t> </a:t>
            </a:r>
            <a:r>
              <a:rPr b="0" dirty="0" err="1"/>
              <a:t>в</a:t>
            </a:r>
            <a:r>
              <a:rPr b="0" dirty="0"/>
              <a:t> </a:t>
            </a:r>
            <a:r>
              <a:rPr b="0" dirty="0" err="1"/>
              <a:t>сфере</a:t>
            </a:r>
            <a:r>
              <a:rPr b="0" dirty="0"/>
              <a:t> </a:t>
            </a:r>
            <a:r>
              <a:rPr b="0" dirty="0" err="1"/>
              <a:t>денежного</a:t>
            </a:r>
            <a:r>
              <a:rPr b="0" dirty="0"/>
              <a:t> </a:t>
            </a:r>
            <a:r>
              <a:rPr b="0" dirty="0" err="1"/>
              <a:t>обращения</a:t>
            </a:r>
            <a:r>
              <a:rPr b="0" dirty="0"/>
              <a:t> </a:t>
            </a:r>
            <a:r>
              <a:rPr b="0" dirty="0" err="1"/>
              <a:t>путем</a:t>
            </a:r>
            <a:r>
              <a:rPr b="0" dirty="0"/>
              <a:t> </a:t>
            </a:r>
            <a:r>
              <a:rPr b="0" dirty="0" err="1"/>
              <a:t>обмана</a:t>
            </a:r>
            <a:r>
              <a:rPr b="0" dirty="0"/>
              <a:t>, </a:t>
            </a:r>
            <a:r>
              <a:rPr b="0" dirty="0" err="1"/>
              <a:t>злоупотребления</a:t>
            </a:r>
            <a:r>
              <a:rPr b="0" dirty="0"/>
              <a:t> </a:t>
            </a:r>
            <a:r>
              <a:rPr b="0" dirty="0" err="1"/>
              <a:t>доверием</a:t>
            </a:r>
            <a:r>
              <a:rPr b="0" dirty="0"/>
              <a:t> </a:t>
            </a:r>
            <a:r>
              <a:rPr b="0" dirty="0" err="1"/>
              <a:t>и</a:t>
            </a:r>
            <a:r>
              <a:rPr b="0" dirty="0"/>
              <a:t> </a:t>
            </a:r>
            <a:r>
              <a:rPr b="0" dirty="0" err="1"/>
              <a:t>других</a:t>
            </a:r>
            <a:r>
              <a:rPr b="0" dirty="0"/>
              <a:t> </a:t>
            </a:r>
            <a:r>
              <a:rPr b="0" dirty="0" err="1"/>
              <a:t>манипуляций</a:t>
            </a:r>
            <a:r>
              <a:rPr b="0" dirty="0"/>
              <a:t> </a:t>
            </a:r>
            <a:r>
              <a:rPr b="0" dirty="0" err="1"/>
              <a:t>с</a:t>
            </a:r>
            <a:r>
              <a:rPr b="0" dirty="0"/>
              <a:t> </a:t>
            </a:r>
            <a:r>
              <a:rPr b="0" dirty="0" err="1"/>
              <a:t>целью</a:t>
            </a:r>
            <a:r>
              <a:rPr b="0" dirty="0"/>
              <a:t> </a:t>
            </a:r>
            <a:r>
              <a:rPr b="0" dirty="0" err="1"/>
              <a:t>незаконного</a:t>
            </a:r>
            <a:r>
              <a:rPr b="0" dirty="0"/>
              <a:t> </a:t>
            </a:r>
            <a:r>
              <a:rPr b="0" dirty="0" err="1"/>
              <a:t>обогащения</a:t>
            </a:r>
            <a:r>
              <a:rPr b="0" dirty="0"/>
              <a:t>.</a:t>
            </a:r>
          </a:p>
        </p:txBody>
      </p:sp>
      <p:sp>
        <p:nvSpPr>
          <p:cNvPr id="5" name="Shape 157">
            <a:extLst>
              <a:ext uri="{FF2B5EF4-FFF2-40B4-BE49-F238E27FC236}">
                <a16:creationId xmlns:a16="http://schemas.microsoft.com/office/drawing/2014/main" id="{62D958FB-DE3D-4746-BA74-CD22FCA5F326}"/>
              </a:ext>
            </a:extLst>
          </p:cNvPr>
          <p:cNvSpPr/>
          <p:nvPr/>
        </p:nvSpPr>
        <p:spPr>
          <a:xfrm>
            <a:off x="852102" y="5581625"/>
            <a:ext cx="4178255" cy="106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Мошенничества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использованием</a:t>
            </a:r>
            <a:r>
              <a:rPr dirty="0"/>
              <a:t> </a:t>
            </a:r>
            <a:r>
              <a:rPr dirty="0" err="1"/>
              <a:t>банковских</a:t>
            </a:r>
            <a:r>
              <a:rPr dirty="0"/>
              <a:t> </a:t>
            </a:r>
            <a:r>
              <a:rPr dirty="0" err="1"/>
              <a:t>карт</a:t>
            </a: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Интернет-мошенничества</a:t>
            </a: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Мобильные</a:t>
            </a:r>
            <a:r>
              <a:rPr dirty="0"/>
              <a:t> </a:t>
            </a:r>
            <a:r>
              <a:rPr dirty="0" err="1"/>
              <a:t>мошенничества</a:t>
            </a:r>
            <a:endParaRPr dirty="0"/>
          </a:p>
          <a:p>
            <a:pPr marL="285750" indent="-285750" algn="just">
              <a:lnSpc>
                <a:spcPct val="150000"/>
              </a:lnSpc>
              <a:buClr>
                <a:srgbClr val="0EBACE"/>
              </a:buClr>
              <a:buSzPct val="100000"/>
              <a:buFont typeface="Lucida Grande"/>
              <a:buChar char="●"/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dirty="0" err="1"/>
              <a:t>Финансовые</a:t>
            </a:r>
            <a:r>
              <a:rPr dirty="0"/>
              <a:t> </a:t>
            </a:r>
            <a:r>
              <a:rPr dirty="0" err="1"/>
              <a:t>пирамиды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26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356EA-5611-0045-BCDE-72F469CDB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40" y="658190"/>
            <a:ext cx="9619200" cy="1262520"/>
          </a:xfrm>
        </p:spPr>
        <p:txBody>
          <a:bodyPr/>
          <a:lstStyle/>
          <a:p>
            <a:pPr algn="ctr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БАНКОВСКИЕ КАРТЫ</a:t>
            </a:r>
          </a:p>
        </p:txBody>
      </p:sp>
      <p:pic>
        <p:nvPicPr>
          <p:cNvPr id="4" name="Изображение 4" descr="content.png">
            <a:extLst>
              <a:ext uri="{FF2B5EF4-FFF2-40B4-BE49-F238E27FC236}">
                <a16:creationId xmlns:a16="http://schemas.microsoft.com/office/drawing/2014/main" id="{2228EF4C-BDC0-5949-8E62-56924BD15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0" y="1909217"/>
            <a:ext cx="9144000" cy="50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3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.jpg">
            <a:extLst>
              <a:ext uri="{FF2B5EF4-FFF2-40B4-BE49-F238E27FC236}">
                <a16:creationId xmlns:a16="http://schemas.microsoft.com/office/drawing/2014/main" id="{F02C4AAA-A8E8-6D4C-8B57-4C28D3E1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4" y="4389260"/>
            <a:ext cx="5309825" cy="29735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CFCF7F-2BCF-0746-B064-7156159819A1}"/>
              </a:ext>
            </a:extLst>
          </p:cNvPr>
          <p:cNvSpPr txBox="1"/>
          <p:nvPr/>
        </p:nvSpPr>
        <p:spPr>
          <a:xfrm>
            <a:off x="622394" y="1814352"/>
            <a:ext cx="9875897" cy="2554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последнее время участились случаи мошеннических SMS-рассылок и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звонков с различных номеров мобильных телефонов или коротких номеров,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которых сообщается о блокировке карты, окончании срока ее действия,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наличии просроченной задолженности, изменения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ПИНа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 с просьбой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перезвонить, как правило, на номер мобильного телефона.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этом эти сообщения замаскированы под официальные сообщения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«Сбербанк России», налоговых и судебных органов и т.п.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Мошенники представляются начальниками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различных служб банка и др. организаций и требуют от клиентов каких-либо быстрых </a:t>
            </a:r>
          </a:p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действий или ответа.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74B3D-123E-1C42-A20C-E299CCE41A00}"/>
              </a:ext>
            </a:extLst>
          </p:cNvPr>
          <p:cNvSpPr txBox="1"/>
          <p:nvPr/>
        </p:nvSpPr>
        <p:spPr>
          <a:xfrm>
            <a:off x="-344313" y="1117129"/>
            <a:ext cx="11377264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КРАЖА ДЕНЕГ С КАРТЫ БЕЗ ЗНАНИЯ ЕЕ РЕКВИЗИТОВ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847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1919B0-062F-8D42-A154-FE133B446E1C}"/>
              </a:ext>
            </a:extLst>
          </p:cNvPr>
          <p:cNvSpPr txBox="1"/>
          <p:nvPr/>
        </p:nvSpPr>
        <p:spPr>
          <a:xfrm>
            <a:off x="4209585" y="3820367"/>
            <a:ext cx="2261192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СКИММИНГ</a:t>
            </a:r>
          </a:p>
        </p:txBody>
      </p:sp>
      <p:pic>
        <p:nvPicPr>
          <p:cNvPr id="5" name="Изображение 1" descr="content.jpg">
            <a:extLst>
              <a:ext uri="{FF2B5EF4-FFF2-40B4-BE49-F238E27FC236}">
                <a16:creationId xmlns:a16="http://schemas.microsoft.com/office/drawing/2014/main" id="{646583D3-77CB-9B44-A6CC-968D2B441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8" y="1255363"/>
            <a:ext cx="3743319" cy="2272622"/>
          </a:xfrm>
          <a:prstGeom prst="rect">
            <a:avLst/>
          </a:prstGeom>
        </p:spPr>
      </p:pic>
      <p:pic>
        <p:nvPicPr>
          <p:cNvPr id="6" name="Изображение 2" descr="content.jpg">
            <a:extLst>
              <a:ext uri="{FF2B5EF4-FFF2-40B4-BE49-F238E27FC236}">
                <a16:creationId xmlns:a16="http://schemas.microsoft.com/office/drawing/2014/main" id="{F5915168-CEE3-8C40-B114-5F3C23F24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23" y="1053473"/>
            <a:ext cx="3799442" cy="2534228"/>
          </a:xfrm>
          <a:prstGeom prst="rect">
            <a:avLst/>
          </a:prstGeom>
        </p:spPr>
      </p:pic>
      <p:pic>
        <p:nvPicPr>
          <p:cNvPr id="7" name="Изображение 3" descr="content.jpg">
            <a:extLst>
              <a:ext uri="{FF2B5EF4-FFF2-40B4-BE49-F238E27FC236}">
                <a16:creationId xmlns:a16="http://schemas.microsoft.com/office/drawing/2014/main" id="{5B2B275D-8362-F84B-9C55-C0C367618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6" y="4501808"/>
            <a:ext cx="3829982" cy="2592898"/>
          </a:xfrm>
          <a:prstGeom prst="rect">
            <a:avLst/>
          </a:prstGeom>
        </p:spPr>
      </p:pic>
      <p:pic>
        <p:nvPicPr>
          <p:cNvPr id="8" name="Изображение 4" descr="content.jpg">
            <a:extLst>
              <a:ext uri="{FF2B5EF4-FFF2-40B4-BE49-F238E27FC236}">
                <a16:creationId xmlns:a16="http://schemas.microsoft.com/office/drawing/2014/main" id="{4BA02362-9CAB-DC4A-AF92-62C0E29E2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81" y="4501807"/>
            <a:ext cx="3799443" cy="2592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5973D0-4E09-E340-A5D5-105D50C8F2D2}"/>
              </a:ext>
            </a:extLst>
          </p:cNvPr>
          <p:cNvSpPr txBox="1"/>
          <p:nvPr/>
        </p:nvSpPr>
        <p:spPr>
          <a:xfrm>
            <a:off x="233298" y="3481817"/>
            <a:ext cx="3743319" cy="33855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Скиммер</a:t>
            </a: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на </a:t>
            </a:r>
            <a:r>
              <a:rPr kumimoji="0" lang="ru-RU" sz="1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картоприемнике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0C268-5766-8241-BCBB-2A7C278F5612}"/>
              </a:ext>
            </a:extLst>
          </p:cNvPr>
          <p:cNvSpPr txBox="1"/>
          <p:nvPr/>
        </p:nvSpPr>
        <p:spPr>
          <a:xfrm>
            <a:off x="6840875" y="3677724"/>
            <a:ext cx="3258260" cy="52321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Антискиммер</a:t>
            </a: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– защитная накладка на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</a:t>
            </a:r>
            <a:r>
              <a:rPr kumimoji="0" lang="ru-RU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картоприемнике</a:t>
            </a:r>
            <a:r>
              <a:rPr kumimoji="0" lang="ru-RU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34896-9ABD-0E4F-BFAA-71AE88390068}"/>
              </a:ext>
            </a:extLst>
          </p:cNvPr>
          <p:cNvSpPr txBox="1"/>
          <p:nvPr/>
        </p:nvSpPr>
        <p:spPr>
          <a:xfrm>
            <a:off x="112785" y="7094097"/>
            <a:ext cx="3829982" cy="52321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Лже-антискиммер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пластик затемнен и видны следы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клея по контуру</a:t>
            </a:r>
            <a:endParaRPr kumimoji="0" lang="ru-RU" sz="1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33C46-9ED7-AF43-A2D8-70E307343273}"/>
              </a:ext>
            </a:extLst>
          </p:cNvPr>
          <p:cNvSpPr txBox="1"/>
          <p:nvPr/>
        </p:nvSpPr>
        <p:spPr>
          <a:xfrm>
            <a:off x="6669398" y="7155653"/>
            <a:ext cx="3799443" cy="307773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Накладная фальшивая клавиатура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9822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1" descr="content.jpg">
            <a:extLst>
              <a:ext uri="{FF2B5EF4-FFF2-40B4-BE49-F238E27FC236}">
                <a16:creationId xmlns:a16="http://schemas.microsoft.com/office/drawing/2014/main" id="{64300CD9-F0B4-E846-8BA0-440B122AC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2" y="1275357"/>
            <a:ext cx="3862385" cy="25762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7DB7B-1721-1248-AB15-0474E437A479}"/>
              </a:ext>
            </a:extLst>
          </p:cNvPr>
          <p:cNvSpPr txBox="1"/>
          <p:nvPr/>
        </p:nvSpPr>
        <p:spPr>
          <a:xfrm>
            <a:off x="285143" y="3574573"/>
            <a:ext cx="3862384" cy="27699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Картоприемник</a:t>
            </a:r>
            <a:r>
              <a:rPr kumimoji="0" lang="ru-RU" sz="1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с защитными крыльями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6" name="Изображение 2" descr="content.jpg">
            <a:extLst>
              <a:ext uri="{FF2B5EF4-FFF2-40B4-BE49-F238E27FC236}">
                <a16:creationId xmlns:a16="http://schemas.microsoft.com/office/drawing/2014/main" id="{67591012-FC58-FB47-974D-10F8AE46B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82" y="1117483"/>
            <a:ext cx="3859374" cy="2576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0CAC25-54ED-6D43-8F60-BA35DC7B00A0}"/>
              </a:ext>
            </a:extLst>
          </p:cNvPr>
          <p:cNvSpPr txBox="1"/>
          <p:nvPr/>
        </p:nvSpPr>
        <p:spPr>
          <a:xfrm>
            <a:off x="4876354" y="3574572"/>
            <a:ext cx="3859374" cy="261606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100" dirty="0"/>
              <a:t>Камера в </a:t>
            </a:r>
            <a:r>
              <a:rPr lang="ru-RU" sz="1100" dirty="0" err="1"/>
              <a:t>фальш</a:t>
            </a:r>
            <a:r>
              <a:rPr lang="ru-RU" sz="1100" dirty="0"/>
              <a:t>-панели под козырьком банкомата</a:t>
            </a:r>
            <a:endParaRPr kumimoji="0" lang="ru-RU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Изображение 3" descr="content.jpg">
            <a:extLst>
              <a:ext uri="{FF2B5EF4-FFF2-40B4-BE49-F238E27FC236}">
                <a16:creationId xmlns:a16="http://schemas.microsoft.com/office/drawing/2014/main" id="{D4B5EF1A-73D5-EF4C-AC8B-BAE281FA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932273"/>
            <a:ext cx="3862384" cy="27412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F294EB-C1D8-514E-9190-008E8FDA0A8C}"/>
              </a:ext>
            </a:extLst>
          </p:cNvPr>
          <p:cNvSpPr txBox="1"/>
          <p:nvPr/>
        </p:nvSpPr>
        <p:spPr>
          <a:xfrm>
            <a:off x="285143" y="6404292"/>
            <a:ext cx="3862384" cy="27699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1200" dirty="0"/>
              <a:t>Камера в </a:t>
            </a:r>
            <a:r>
              <a:rPr lang="ru-RU" sz="1200" dirty="0" err="1"/>
              <a:t>фальш</a:t>
            </a:r>
            <a:r>
              <a:rPr lang="ru-RU" sz="1200" dirty="0"/>
              <a:t>-панели под экраном: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Изображение 4" descr="content.jpg">
            <a:extLst>
              <a:ext uri="{FF2B5EF4-FFF2-40B4-BE49-F238E27FC236}">
                <a16:creationId xmlns:a16="http://schemas.microsoft.com/office/drawing/2014/main" id="{60114EB7-F820-FD4D-997B-6EC786728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54" y="3932273"/>
            <a:ext cx="3859374" cy="28679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538BCE-C7C3-3F45-8F04-4D4AEC1DBA3C}"/>
              </a:ext>
            </a:extLst>
          </p:cNvPr>
          <p:cNvSpPr txBox="1"/>
          <p:nvPr/>
        </p:nvSpPr>
        <p:spPr>
          <a:xfrm>
            <a:off x="4876354" y="6400082"/>
            <a:ext cx="3859374" cy="40010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1000" dirty="0"/>
              <a:t>Терминал оплаты (слева) и накладка -</a:t>
            </a:r>
            <a:r>
              <a:rPr lang="ru-RU" sz="1000" dirty="0" err="1"/>
              <a:t>скиммер</a:t>
            </a:r>
            <a:r>
              <a:rPr lang="ru-RU" sz="1000" dirty="0"/>
              <a:t> (справа), </a:t>
            </a:r>
          </a:p>
          <a:p>
            <a:pPr algn="ctr"/>
            <a:r>
              <a:rPr lang="ru-RU" sz="1000" dirty="0"/>
              <a:t>в точности имитирующая оригинал.</a:t>
            </a:r>
            <a:endParaRPr kumimoji="0" lang="ru-RU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2082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BFE48C-2103-734F-819E-64BF6D9B8585}"/>
              </a:ext>
            </a:extLst>
          </p:cNvPr>
          <p:cNvSpPr txBox="1"/>
          <p:nvPr/>
        </p:nvSpPr>
        <p:spPr>
          <a:xfrm>
            <a:off x="3602978" y="1105579"/>
            <a:ext cx="2732475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ПРЕТЕКСТИНГ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D0C4EB7-8ADC-B342-A9E9-6A898BCAD839}"/>
              </a:ext>
            </a:extLst>
          </p:cNvPr>
          <p:cNvSpPr/>
          <p:nvPr/>
        </p:nvSpPr>
        <p:spPr>
          <a:xfrm>
            <a:off x="-92285" y="1765201"/>
            <a:ext cx="10873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Мошенник озвучивает заранее заготовленный текст со всеми заготовленными психологическими ловушками </a:t>
            </a:r>
          </a:p>
        </p:txBody>
      </p:sp>
      <p:pic>
        <p:nvPicPr>
          <p:cNvPr id="6" name="Изображение 1" descr="10580947.jpg">
            <a:extLst>
              <a:ext uri="{FF2B5EF4-FFF2-40B4-BE49-F238E27FC236}">
                <a16:creationId xmlns:a16="http://schemas.microsoft.com/office/drawing/2014/main" id="{ED579415-79F0-934A-BDD1-C5DCEBA50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6" y="2341265"/>
            <a:ext cx="5653043" cy="4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4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4F4301-8AD5-0E4E-BBA9-32BCD1CAC8D9}"/>
              </a:ext>
            </a:extLst>
          </p:cNvPr>
          <p:cNvSpPr txBox="1"/>
          <p:nvPr/>
        </p:nvSpPr>
        <p:spPr>
          <a:xfrm>
            <a:off x="2968055" y="946524"/>
            <a:ext cx="5231556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"/>
              </a:rPr>
              <a:t>СОЦИАЛЬНАЯ ИНЖЕНЕРИЯ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1912AF-ABED-764C-A8F3-2C16295E4EA7}"/>
              </a:ext>
            </a:extLst>
          </p:cNvPr>
          <p:cNvSpPr/>
          <p:nvPr/>
        </p:nvSpPr>
        <p:spPr>
          <a:xfrm>
            <a:off x="303759" y="1693193"/>
            <a:ext cx="9729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инженерия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совокупность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приёмов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методов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создания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такого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пространства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условий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обстоятельств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орые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максимально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приводят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необходимому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результату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Изображение 1" descr="content2.png">
            <a:extLst>
              <a:ext uri="{FF2B5EF4-FFF2-40B4-BE49-F238E27FC236}">
                <a16:creationId xmlns:a16="http://schemas.microsoft.com/office/drawing/2014/main" id="{61596219-FF82-0A49-9628-176C2B3F5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9" y="3101584"/>
            <a:ext cx="9900434" cy="36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1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539</Words>
  <Application>Microsoft Macintosh PowerPoint</Application>
  <PresentationFormat>Произвольный</PresentationFormat>
  <Paragraphs>87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Lucida Grande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БАНКОВСКИЕ КАРТЫ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e trukhanenko</dc:creator>
  <dc:description/>
  <cp:lastModifiedBy>anastasya.bobrova@gmail.com</cp:lastModifiedBy>
  <cp:revision>358</cp:revision>
  <cp:lastPrinted>2019-02-28T08:49:42Z</cp:lastPrinted>
  <dcterms:created xsi:type="dcterms:W3CDTF">2015-08-28T08:18:34Z</dcterms:created>
  <dcterms:modified xsi:type="dcterms:W3CDTF">2019-03-20T15:14:41Z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spn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</vt:i4>
  </property>
</Properties>
</file>