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9" r:id="rId2"/>
    <p:sldId id="271" r:id="rId3"/>
    <p:sldId id="295" r:id="rId4"/>
    <p:sldId id="287" r:id="rId5"/>
    <p:sldId id="288" r:id="rId6"/>
    <p:sldId id="289" r:id="rId7"/>
    <p:sldId id="290" r:id="rId8"/>
    <p:sldId id="291" r:id="rId9"/>
    <p:sldId id="293" r:id="rId10"/>
    <p:sldId id="294" r:id="rId11"/>
    <p:sldId id="292" r:id="rId12"/>
    <p:sldId id="296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AC8C"/>
    <a:srgbClr val="24886E"/>
    <a:srgbClr val="90C079"/>
    <a:srgbClr val="BD5C54"/>
    <a:srgbClr val="0B211B"/>
    <a:srgbClr val="38BACE"/>
    <a:srgbClr val="ABDA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843"/>
    <p:restoredTop sz="91898"/>
  </p:normalViewPr>
  <p:slideViewPr>
    <p:cSldViewPr snapToGrid="0" snapToObjects="1">
      <p:cViewPr varScale="1">
        <p:scale>
          <a:sx n="66" d="100"/>
          <a:sy n="66" d="100"/>
        </p:scale>
        <p:origin x="66" y="3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01929-425A-614D-8724-03C5C1537FEA}" type="datetimeFigureOut">
              <a:rPr lang="ru-RU" smtClean="0"/>
              <a:t>17.12.2021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97020F-BA94-B246-AE1A-6432C1ACC2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23308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97020F-BA94-B246-AE1A-6432C1ACC2E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04807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97020F-BA94-B246-AE1A-6432C1ACC2EC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87467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97020F-BA94-B246-AE1A-6432C1ACC2EC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70179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97020F-BA94-B246-AE1A-6432C1ACC2EC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482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97020F-BA94-B246-AE1A-6432C1ACC2EC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60447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97020F-BA94-B246-AE1A-6432C1ACC2EC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317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97020F-BA94-B246-AE1A-6432C1ACC2EC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4408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711D29E-4103-2D43-A64D-E4FF3828AD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ADD2B466-EC3F-B14C-A73D-49546C5D97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4B6F008A-B4D5-8445-AE51-DA6621C3AD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03465-59E6-D548-A280-255DC93966A1}" type="datetimeFigureOut">
              <a:rPr lang="ru-RU" smtClean="0"/>
              <a:t>17.12.2021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21BBA8CD-6B07-9947-BC87-44F5B3B08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2ED9530-F261-E24A-B3A9-53B581BFA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20B8D-848D-034A-B928-DA5C88D68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8339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75473F6-7DF5-9D44-89A0-4B2921D047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3B2C7EE6-69F4-E644-890F-379A4B3B65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972F7FCA-578D-8040-8F95-B05370098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03465-59E6-D548-A280-255DC93966A1}" type="datetimeFigureOut">
              <a:rPr lang="ru-RU" smtClean="0"/>
              <a:t>17.12.2021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60F8E91-72D3-F04F-BC83-437FA82934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FE8067F-CD2A-9E4E-9400-14ECA90A2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20B8D-848D-034A-B928-DA5C88D68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2397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EF29B4B2-D877-ED41-B587-130E6ABBDB0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626284CE-62FA-B149-AB72-F7A72BDA43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2762E5D-B4FE-0A43-B619-993A3DB8F2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03465-59E6-D548-A280-255DC93966A1}" type="datetimeFigureOut">
              <a:rPr lang="ru-RU" smtClean="0"/>
              <a:t>17.12.2021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930BCEB-4BC7-154B-9112-295D7B3DEE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8ECB4FB-2848-144E-A2D2-F75F63074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20B8D-848D-034A-B928-DA5C88D68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3161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A106C10-7B01-FF47-9F14-57A3CC8C9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FD10E3E-AD6F-0747-8BA9-9558771B56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A12AA99-4180-0A40-9809-7804477C16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03465-59E6-D548-A280-255DC93966A1}" type="datetimeFigureOut">
              <a:rPr lang="ru-RU" smtClean="0"/>
              <a:t>17.12.2021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6CEE913-6456-C645-AD40-68678E7142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CB3D562A-2912-CC48-B090-901570FA3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20B8D-848D-034A-B928-DA5C88D68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1686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93CB78D-E53F-294B-8971-CDE38964CC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E1782023-BFB9-844F-AB6B-3FE79CCDDA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5A82F0C-D347-B949-B087-9A09C4EA02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03465-59E6-D548-A280-255DC93966A1}" type="datetimeFigureOut">
              <a:rPr lang="ru-RU" smtClean="0"/>
              <a:t>17.12.2021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CDA834B0-C53C-7F49-A6E3-39D3B5AC9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960F97A-8EF3-B943-BF1C-594269E61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20B8D-848D-034A-B928-DA5C88D68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229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FBB174B-60BF-DA47-B19B-6A29930FF3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403CC46-2B8D-F84F-B810-18A3D37ABE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E5E3A43F-834F-5449-9683-89786C1F2F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C2667B01-5608-FC46-8B0B-66798C02C4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03465-59E6-D548-A280-255DC93966A1}" type="datetimeFigureOut">
              <a:rPr lang="ru-RU" smtClean="0"/>
              <a:t>17.12.2021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3AD81B31-FBEB-C04B-901E-B9B84C09F8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044F0811-F18B-0048-A71A-F953221E8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20B8D-848D-034A-B928-DA5C88D68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708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506F854-B814-5D46-ADE9-A67B3DF12C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1BA8F5E6-5FBC-874F-82E3-26B17365B4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2AE6AC11-55B1-9445-ADBE-5965FB2275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7E0EDCFB-7DA4-794A-8F04-6DEBE18C2E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C9CA77B3-7383-5B47-92CE-F87AF8BE50E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8F96F4D1-4D53-4843-BFF0-1BA46F1A6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03465-59E6-D548-A280-255DC93966A1}" type="datetimeFigureOut">
              <a:rPr lang="ru-RU" smtClean="0"/>
              <a:t>17.12.2021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73AED9AE-94EA-D644-A0E5-49608BE0C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78BCFB48-A6CA-9A43-9169-A5D9255A19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20B8D-848D-034A-B928-DA5C88D68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8333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B7D073F-86FC-B449-8252-124EEE9E12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A6D8E9E7-2D56-194B-A7BF-6794AC941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03465-59E6-D548-A280-255DC93966A1}" type="datetimeFigureOut">
              <a:rPr lang="ru-RU" smtClean="0"/>
              <a:t>17.12.2021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B50881FF-94FC-824C-90A9-71BDC91D05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1471BC8A-991E-B249-B6A5-C4C7397A91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20B8D-848D-034A-B928-DA5C88D68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9731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CEC0ECF6-DE01-FB49-9E24-980D9F13A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03465-59E6-D548-A280-255DC93966A1}" type="datetimeFigureOut">
              <a:rPr lang="ru-RU" smtClean="0"/>
              <a:t>17.12.2021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5127AC9B-278E-384E-9E72-C1FC96AFB1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70F73ADD-4813-CD4D-8675-325C6BD13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20B8D-848D-034A-B928-DA5C88D68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62468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90B6BC5-05AA-B141-AC1E-0AB5C6C454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2243E4D-2F5C-A243-AD32-1EAF4FEB69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F801553F-90B9-0C40-BE3B-327A3655BC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EDCA3404-7F17-494E-A6A6-E7EC98F13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03465-59E6-D548-A280-255DC93966A1}" type="datetimeFigureOut">
              <a:rPr lang="ru-RU" smtClean="0"/>
              <a:t>17.12.2021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E095F6B3-6BE9-E74B-8B04-AFB6EA2D15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2992689-6DA7-394F-87B8-3C73FCFD3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20B8D-848D-034A-B928-DA5C88D68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5222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AE92B92-ED74-F145-9EB0-5D9547D6A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3F863712-C955-984A-BFED-4F965D5EB5E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7029E5F5-0CAE-4340-AD19-4B7226D752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73DC88A0-64C5-4C4D-A6D1-785D1CD1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03465-59E6-D548-A280-255DC93966A1}" type="datetimeFigureOut">
              <a:rPr lang="ru-RU" smtClean="0"/>
              <a:t>17.12.2021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E0175C24-AE79-C94D-8412-D8319C643E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5D059441-560C-9349-9191-F17F6029A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20B8D-848D-034A-B928-DA5C88D68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705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0642987-BE19-F04B-A7C2-0588E94EB7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7E66AA1-BCC1-9143-BEFF-09FF3CE233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9CD41672-51D6-7440-BDD1-90B35C08D0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303465-59E6-D548-A280-255DC93966A1}" type="datetimeFigureOut">
              <a:rPr lang="ru-RU" smtClean="0"/>
              <a:t>17.12.2021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99F70AA-D4BB-EE46-B3E5-B05C683C37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008C513-797E-B848-B55A-A16A2D36ED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520B8D-848D-034A-B928-DA5C88D68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7670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5.tiff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5.tiff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CCC8F2A2-6541-CA48-ABD0-3FDFBC86DF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9992" y="1040976"/>
            <a:ext cx="11699572" cy="2531592"/>
          </a:xfrm>
          <a:solidFill>
            <a:srgbClr val="2CAC8C"/>
          </a:solidFill>
        </p:spPr>
        <p:txBody>
          <a:bodyPr lIns="540000">
            <a:normAutofit/>
          </a:bodyPr>
          <a:lstStyle/>
          <a:p>
            <a:endParaRPr lang="ru-RU" sz="2800" b="1" dirty="0" smtClean="0">
              <a:solidFill>
                <a:schemeClr val="bg1"/>
              </a:solidFill>
              <a:latin typeface="Roboto Condensed Light" pitchFamily="2" charset="0"/>
              <a:ea typeface="Roboto Condensed Light" pitchFamily="2" charset="0"/>
              <a:cs typeface="Tahoma" panose="020B0604030504040204" pitchFamily="34" charset="0"/>
            </a:endParaRPr>
          </a:p>
          <a:p>
            <a:r>
              <a:rPr lang="ru-RU" sz="3200" b="1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Roboto Condensed Light" pitchFamily="2" charset="0"/>
                <a:cs typeface="Times New Roman" panose="02020603050405020304" pitchFamily="18" charset="0"/>
              </a:rPr>
              <a:t>Квест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Roboto Condensed Light" pitchFamily="2" charset="0"/>
                <a:cs typeface="Times New Roman" panose="02020603050405020304" pitchFamily="18" charset="0"/>
              </a:rPr>
              <a:t> « Клуб юных финансистов». 3 класс</a:t>
            </a:r>
          </a:p>
          <a:p>
            <a:r>
              <a:rPr lang="ru-RU" sz="2800" b="1" dirty="0" smtClean="0">
                <a:solidFill>
                  <a:schemeClr val="bg1"/>
                </a:solidFill>
                <a:latin typeface="Roboto Condensed Light" pitchFamily="2" charset="0"/>
                <a:ea typeface="Roboto Condensed Light" pitchFamily="2" charset="0"/>
                <a:cs typeface="Tahoma" panose="020B0604030504040204" pitchFamily="34" charset="0"/>
              </a:rPr>
              <a:t>Выполнили: Гриненко С. О., Денисова Е. В.,</a:t>
            </a:r>
          </a:p>
          <a:p>
            <a:r>
              <a:rPr lang="ru-RU" sz="2800" b="1" dirty="0">
                <a:solidFill>
                  <a:schemeClr val="bg1"/>
                </a:solidFill>
                <a:latin typeface="Roboto Condensed Light" pitchFamily="2" charset="0"/>
                <a:ea typeface="Roboto Condensed Light" pitchFamily="2" charset="0"/>
                <a:cs typeface="Tahoma" panose="020B0604030504040204" pitchFamily="34" charset="0"/>
              </a:rPr>
              <a:t>у</a:t>
            </a:r>
            <a:r>
              <a:rPr lang="ru-RU" sz="2800" b="1" dirty="0" smtClean="0">
                <a:solidFill>
                  <a:schemeClr val="bg1"/>
                </a:solidFill>
                <a:latin typeface="Roboto Condensed Light" pitchFamily="2" charset="0"/>
                <a:ea typeface="Roboto Condensed Light" pitchFamily="2" charset="0"/>
                <a:cs typeface="Tahoma" panose="020B0604030504040204" pitchFamily="34" charset="0"/>
              </a:rPr>
              <a:t>чителя начальных классов, МАОУ СОШ № </a:t>
            </a:r>
            <a:r>
              <a:rPr lang="ru-RU" sz="2800" b="1" dirty="0" smtClean="0">
                <a:solidFill>
                  <a:schemeClr val="bg1"/>
                </a:solidFill>
                <a:latin typeface="55Times New Roman"/>
                <a:ea typeface="Roboto Condensed Light" pitchFamily="2" charset="0"/>
                <a:cs typeface="Tahoma" panose="020B0604030504040204" pitchFamily="34" charset="0"/>
              </a:rPr>
              <a:t>50</a:t>
            </a:r>
            <a:endParaRPr lang="ru-RU" sz="2800" b="1" dirty="0" smtClean="0">
              <a:solidFill>
                <a:schemeClr val="bg1"/>
              </a:solidFill>
              <a:latin typeface="Roboto Condensed Light" pitchFamily="2" charset="0"/>
              <a:ea typeface="Roboto Condensed Light" pitchFamily="2" charset="0"/>
              <a:cs typeface="Tahoma" panose="020B0604030504040204" pitchFamily="34" charset="0"/>
            </a:endParaRPr>
          </a:p>
          <a:p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ea typeface="Roboto Condensed Light" pitchFamily="2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07271968-6A1B-A249-A470-991899EB8B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58403" y="71014"/>
            <a:ext cx="2709561" cy="869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A6B00DBF-2BED-AA40-BF5A-F8FFCDC68469}"/>
              </a:ext>
            </a:extLst>
          </p:cNvPr>
          <p:cNvSpPr txBox="1"/>
          <p:nvPr/>
        </p:nvSpPr>
        <p:spPr>
          <a:xfrm>
            <a:off x="819888" y="71014"/>
            <a:ext cx="750397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24886E"/>
                </a:solidFill>
              </a:rPr>
              <a:t>Региональный центр финансовой грамотности</a:t>
            </a:r>
          </a:p>
          <a:p>
            <a:pPr algn="ctr"/>
            <a:r>
              <a:rPr lang="ru-RU" sz="2800" b="1" dirty="0">
                <a:solidFill>
                  <a:srgbClr val="24886E"/>
                </a:solidFill>
              </a:rPr>
              <a:t> Калининградской области (РЦФГ)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86161">
            <a:off x="8985521" y="3444273"/>
            <a:ext cx="2702383" cy="316656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330912">
            <a:off x="399622" y="3717527"/>
            <a:ext cx="2832853" cy="29489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33055" y="4436807"/>
            <a:ext cx="4296633" cy="2067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073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3193" y="294487"/>
            <a:ext cx="10515600" cy="1325563"/>
          </a:xfrm>
        </p:spPr>
        <p:txBody>
          <a:bodyPr/>
          <a:lstStyle/>
          <a:p>
            <a:r>
              <a:rPr lang="ru-RU" b="1" dirty="0" smtClean="0">
                <a:solidFill>
                  <a:srgbClr val="24886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35572" y="126401"/>
            <a:ext cx="9626418" cy="1493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21" y="582505"/>
            <a:ext cx="926672" cy="9449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31361" y="362076"/>
            <a:ext cx="1444877" cy="74987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090057" y="582505"/>
            <a:ext cx="69813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«Покупка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товара» 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5258" y="1695334"/>
            <a:ext cx="2650788" cy="2466762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048000" y="1720840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37555" y="1788136"/>
            <a:ext cx="2888343" cy="501004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*Деньги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другой страны – это ….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*Место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где проводят операции с деньгами – это ….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*Монеты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купюры, которые можно подержать в руках – это ….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*Деньги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которые хранятся в банке и используются для перевода с одного счета на другой для оплаты покупок и услуг – это ….</a:t>
            </a:r>
          </a:p>
          <a:p>
            <a:pPr algn="ctr"/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144620" y="4395192"/>
            <a:ext cx="5007427" cy="230695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Представь, что тебе надо проехать на трамвае, а для этого надо купить билет стоимостью 28 рублей. У тебя с собой 2 монеты по 10 рублей, 1 монета 5 рублей, 4 монеты по 2 рубля и 3 монеты по 1 рублю. Укажи 3 варианта оплаты билета.</a:t>
            </a:r>
          </a:p>
          <a:p>
            <a:pPr algn="ctr"/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955406" y="1695334"/>
            <a:ext cx="3962751" cy="232512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Представь, что ты хочешь купить мороженое за 32 рубля и даешь продавцу 4 монеты по 10 рублей (40 рублей) Какими рублевыми монетами продавец может дать тебе сдачу? Укажи 3 варианта сдачи. </a:t>
            </a:r>
          </a:p>
          <a:p>
            <a:pPr algn="ctr"/>
            <a:endParaRPr lang="ru-RU" dirty="0"/>
          </a:p>
        </p:txBody>
      </p:sp>
      <p:cxnSp>
        <p:nvCxnSpPr>
          <p:cNvPr id="19" name="Прямая со стрелкой 18"/>
          <p:cNvCxnSpPr/>
          <p:nvPr/>
        </p:nvCxnSpPr>
        <p:spPr>
          <a:xfrm>
            <a:off x="3048000" y="5432123"/>
            <a:ext cx="122645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Соединительная линия уступом 21"/>
          <p:cNvCxnSpPr/>
          <p:nvPr/>
        </p:nvCxnSpPr>
        <p:spPr>
          <a:xfrm rot="10800000" flipV="1">
            <a:off x="9144000" y="3886654"/>
            <a:ext cx="2058800" cy="1559984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9341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A6A2B67B-EA3E-7C46-8A60-C95DA0822B39}"/>
              </a:ext>
            </a:extLst>
          </p:cNvPr>
          <p:cNvSpPr txBox="1"/>
          <p:nvPr/>
        </p:nvSpPr>
        <p:spPr>
          <a:xfrm>
            <a:off x="1136591" y="78223"/>
            <a:ext cx="9729883" cy="1489320"/>
          </a:xfrm>
          <a:prstGeom prst="rect">
            <a:avLst/>
          </a:prstGeom>
          <a:solidFill>
            <a:srgbClr val="2CAC8C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Roboto Condensed" pitchFamily="2" charset="0"/>
                <a:ea typeface="Roboto Condensed" pitchFamily="2" charset="0"/>
              </a:rPr>
              <a:t>   </a:t>
            </a:r>
            <a:endParaRPr lang="ru-RU" sz="3200" dirty="0">
              <a:solidFill>
                <a:schemeClr val="bg1"/>
              </a:solidFill>
              <a:latin typeface="Roboto Condensed" pitchFamily="2" charset="0"/>
              <a:ea typeface="Roboto Condensed" pitchFamily="2" charset="0"/>
            </a:endParaRPr>
          </a:p>
          <a:p>
            <a:pPr algn="ctr"/>
            <a:r>
              <a:rPr lang="ru-RU" sz="3200" dirty="0" smtClean="0">
                <a:solidFill>
                  <a:schemeClr val="bg1"/>
                </a:solidFill>
                <a:latin typeface="Roboto Condensed" pitchFamily="2" charset="0"/>
                <a:ea typeface="Roboto Condensed" pitchFamily="2" charset="0"/>
              </a:rPr>
              <a:t> </a:t>
            </a:r>
            <a:endParaRPr lang="ru-RU" sz="3200" dirty="0">
              <a:solidFill>
                <a:schemeClr val="bg1"/>
              </a:solidFill>
              <a:latin typeface="Roboto Condensed" pitchFamily="2" charset="0"/>
              <a:ea typeface="Roboto Condensed" pitchFamily="2" charset="0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D0E6DA92-9E36-324D-A3CD-51711DE346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015" y="78220"/>
            <a:ext cx="926096" cy="94814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DE0B09A7-B85B-484F-B9AF-430BF7C6CBA6}"/>
              </a:ext>
            </a:extLst>
          </p:cNvPr>
          <p:cNvSpPr txBox="1"/>
          <p:nvPr/>
        </p:nvSpPr>
        <p:spPr>
          <a:xfrm>
            <a:off x="10899435" y="229128"/>
            <a:ext cx="12533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24886E"/>
                </a:solidFill>
              </a:rPr>
              <a:t>РЦФГ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6A2B67B-EA3E-7C46-8A60-C95DA0822B39}"/>
              </a:ext>
            </a:extLst>
          </p:cNvPr>
          <p:cNvSpPr txBox="1"/>
          <p:nvPr/>
        </p:nvSpPr>
        <p:spPr>
          <a:xfrm>
            <a:off x="1136591" y="130799"/>
            <a:ext cx="9729883" cy="1489320"/>
          </a:xfrm>
          <a:prstGeom prst="rect">
            <a:avLst/>
          </a:prstGeom>
          <a:solidFill>
            <a:srgbClr val="2CAC8C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Roboto Condensed" pitchFamily="2" charset="0"/>
                <a:ea typeface="Roboto Condensed" pitchFamily="2" charset="0"/>
              </a:rPr>
              <a:t>   </a:t>
            </a:r>
            <a:endParaRPr lang="ru-RU" sz="3200" dirty="0">
              <a:solidFill>
                <a:schemeClr val="bg1"/>
              </a:solidFill>
              <a:latin typeface="Roboto Condensed" pitchFamily="2" charset="0"/>
              <a:ea typeface="Roboto Condensed" pitchFamily="2" charset="0"/>
            </a:endParaRPr>
          </a:p>
          <a:p>
            <a:pPr algn="ctr"/>
            <a:r>
              <a:rPr lang="ru-RU" sz="3200" dirty="0" smtClean="0">
                <a:solidFill>
                  <a:schemeClr val="bg1"/>
                </a:solidFill>
                <a:latin typeface="Roboto Condensed" pitchFamily="2" charset="0"/>
                <a:ea typeface="Roboto Condensed" pitchFamily="2" charset="0"/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Roboto Condensed" pitchFamily="2" charset="0"/>
                <a:cs typeface="Times New Roman" panose="02020603050405020304" pitchFamily="18" charset="0"/>
              </a:rPr>
              <a:t>Станция 8 «Реклама»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ea typeface="Roboto Condensed" pitchFamily="2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497" y="3820693"/>
            <a:ext cx="4405964" cy="29510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73144" y="1982977"/>
            <a:ext cx="3775916" cy="444484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15120" y="1961603"/>
            <a:ext cx="53557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186453" y="1719263"/>
            <a:ext cx="4336967" cy="19558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Придумать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нарисовать  рекламу  своего товара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48000" y="296733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A6A2B67B-EA3E-7C46-8A60-C95DA0822B39}"/>
              </a:ext>
            </a:extLst>
          </p:cNvPr>
          <p:cNvSpPr txBox="1"/>
          <p:nvPr/>
        </p:nvSpPr>
        <p:spPr>
          <a:xfrm>
            <a:off x="1120111" y="154083"/>
            <a:ext cx="9729883" cy="1489320"/>
          </a:xfrm>
          <a:prstGeom prst="rect">
            <a:avLst/>
          </a:prstGeom>
          <a:solidFill>
            <a:srgbClr val="2CAC8C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Roboto Condensed" pitchFamily="2" charset="0"/>
                <a:ea typeface="Roboto Condensed" pitchFamily="2" charset="0"/>
              </a:rPr>
              <a:t>   </a:t>
            </a:r>
            <a:endParaRPr lang="ru-RU" sz="3200" dirty="0">
              <a:solidFill>
                <a:schemeClr val="bg1"/>
              </a:solidFill>
              <a:latin typeface="Roboto Condensed" pitchFamily="2" charset="0"/>
              <a:ea typeface="Roboto Condensed" pitchFamily="2" charset="0"/>
            </a:endParaRPr>
          </a:p>
          <a:p>
            <a:pPr algn="ctr"/>
            <a:r>
              <a:rPr lang="ru-RU" sz="3200" dirty="0" smtClean="0">
                <a:solidFill>
                  <a:schemeClr val="bg1"/>
                </a:solidFill>
                <a:latin typeface="Roboto Condensed" pitchFamily="2" charset="0"/>
                <a:ea typeface="Roboto Condensed" pitchFamily="2" charset="0"/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Roboto Condensed" pitchFamily="2" charset="0"/>
                <a:cs typeface="Times New Roman" panose="02020603050405020304" pitchFamily="18" charset="0"/>
              </a:rPr>
              <a:t>Станция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Roboto Condensed" pitchFamily="2" charset="0"/>
                <a:cs typeface="Times New Roman" panose="02020603050405020304" pitchFamily="18" charset="0"/>
              </a:rPr>
              <a:t>6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Roboto Condensed" pitchFamily="2" charset="0"/>
                <a:cs typeface="Times New Roman" panose="02020603050405020304" pitchFamily="18" charset="0"/>
              </a:rPr>
              <a:t>«Реклама»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ea typeface="Roboto Condensed" pitchFamily="2" charset="0"/>
              <a:cs typeface="Times New Roman" panose="02020603050405020304" pitchFamily="18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7151688" y="2627761"/>
            <a:ext cx="1353766" cy="5242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849912" y="2944051"/>
            <a:ext cx="2543093" cy="12613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Рисунок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54936" y="3750999"/>
            <a:ext cx="2482778" cy="3015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984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5726"/>
            <a:ext cx="926672" cy="944962"/>
          </a:xfrm>
          <a:prstGeom prst="rect">
            <a:avLst/>
          </a:prstGeom>
        </p:spPr>
      </p:pic>
      <p:sp>
        <p:nvSpPr>
          <p:cNvPr id="7" name="Заголовок 6">
            <a:extLst>
              <a:ext uri="{FF2B5EF4-FFF2-40B4-BE49-F238E27FC236}">
                <a16:creationId xmlns="" xmlns:a16="http://schemas.microsoft.com/office/drawing/2014/main" id="{A6A2B67B-EA3E-7C46-8A60-C95DA0822B3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rgbClr val="2CAC8C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Roboto Condensed" pitchFamily="2" charset="0"/>
                <a:cs typeface="Times New Roman" panose="02020603050405020304" pitchFamily="18" charset="0"/>
              </a:rPr>
              <a:t>Рефлексия.</a:t>
            </a:r>
            <a:r>
              <a:rPr lang="ru-RU" sz="3200" dirty="0" smtClean="0">
                <a:solidFill>
                  <a:schemeClr val="bg1"/>
                </a:solidFill>
                <a:latin typeface="Roboto Condensed" pitchFamily="2" charset="0"/>
                <a:ea typeface="Roboto Condensed" pitchFamily="2" charset="0"/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Подведение 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итогов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ea typeface="Roboto Condensed" pitchFamily="2" charset="0"/>
              <a:cs typeface="Times New Roman" panose="02020603050405020304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16114" y="3498963"/>
            <a:ext cx="3616333" cy="31434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Систематизация знаний учащихся</a:t>
            </a:r>
          </a:p>
          <a:p>
            <a:pPr algn="ctr"/>
            <a:endParaRPr lang="ru-RU" sz="2400" dirty="0"/>
          </a:p>
        </p:txBody>
      </p:sp>
      <p:sp>
        <p:nvSpPr>
          <p:cNvPr id="11" name="Овал 10"/>
          <p:cNvSpPr/>
          <p:nvPr/>
        </p:nvSpPr>
        <p:spPr>
          <a:xfrm>
            <a:off x="8665028" y="1825625"/>
            <a:ext cx="3425371" cy="334667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Итоговый сбор,   подсчет  жетонов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объявление победителя.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9029" y="2082902"/>
            <a:ext cx="4513942" cy="4228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36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A6A2B67B-EA3E-7C46-8A60-C95DA0822B39}"/>
              </a:ext>
            </a:extLst>
          </p:cNvPr>
          <p:cNvSpPr txBox="1"/>
          <p:nvPr/>
        </p:nvSpPr>
        <p:spPr>
          <a:xfrm>
            <a:off x="1136591" y="78223"/>
            <a:ext cx="9850062" cy="948144"/>
          </a:xfrm>
          <a:prstGeom prst="rect">
            <a:avLst/>
          </a:prstGeom>
          <a:solidFill>
            <a:srgbClr val="2CAC8C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Roboto Condensed" pitchFamily="2" charset="0"/>
                <a:ea typeface="Roboto Condensed" pitchFamily="2" charset="0"/>
                <a:cs typeface="Tahoma" panose="020B0604030504040204" pitchFamily="34" charset="0"/>
              </a:rPr>
              <a:t> Целевой  блок</a:t>
            </a:r>
            <a:endParaRPr lang="ru-RU" sz="3200" dirty="0">
              <a:solidFill>
                <a:schemeClr val="bg1"/>
              </a:solidFill>
              <a:latin typeface="Roboto Condensed" pitchFamily="2" charset="0"/>
              <a:ea typeface="Roboto Condensed" pitchFamily="2" charset="0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D0E6DA92-9E36-324D-A3CD-51711DE346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97" y="78221"/>
            <a:ext cx="926096" cy="94814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46EFE7A-7E96-0E41-AF18-C0653FB648A7}"/>
              </a:ext>
            </a:extLst>
          </p:cNvPr>
          <p:cNvSpPr txBox="1"/>
          <p:nvPr/>
        </p:nvSpPr>
        <p:spPr>
          <a:xfrm>
            <a:off x="10986653" y="222905"/>
            <a:ext cx="12533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24886E"/>
                </a:solidFill>
              </a:rPr>
              <a:t>РЦФГ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EC4AA50C-0019-524C-A92F-700E07B8E96E}"/>
              </a:ext>
            </a:extLst>
          </p:cNvPr>
          <p:cNvSpPr txBox="1"/>
          <p:nvPr/>
        </p:nvSpPr>
        <p:spPr>
          <a:xfrm>
            <a:off x="7700547" y="333891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5AAED51D-1B22-674F-AA91-97810A4F26BB}"/>
              </a:ext>
            </a:extLst>
          </p:cNvPr>
          <p:cNvSpPr txBox="1"/>
          <p:nvPr/>
        </p:nvSpPr>
        <p:spPr>
          <a:xfrm>
            <a:off x="1196367" y="1175657"/>
            <a:ext cx="96707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Цель занятия</a:t>
            </a:r>
            <a:r>
              <a:rPr lang="ru-RU" sz="2400" b="1" dirty="0" smtClean="0"/>
              <a:t>: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азвитие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финансовой грамотности обучающихся начальной школы.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/>
              <a:t>Технологии:  </a:t>
            </a:r>
            <a:r>
              <a:rPr lang="ru-RU" sz="2400" dirty="0"/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вест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="" xmlns:a16="http://schemas.microsoft.com/office/drawing/2014/main" id="{66A72375-3FC6-1449-86DC-B94881714F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3426031"/>
              </p:ext>
            </p:extLst>
          </p:nvPr>
        </p:nvGraphicFramePr>
        <p:xfrm>
          <a:off x="420915" y="2382211"/>
          <a:ext cx="10505962" cy="420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3137">
                  <a:extLst>
                    <a:ext uri="{9D8B030D-6E8A-4147-A177-3AD203B41FA5}">
                      <a16:colId xmlns="" xmlns:a16="http://schemas.microsoft.com/office/drawing/2014/main" val="2846744002"/>
                    </a:ext>
                  </a:extLst>
                </a:gridCol>
                <a:gridCol w="2215875">
                  <a:extLst>
                    <a:ext uri="{9D8B030D-6E8A-4147-A177-3AD203B41FA5}">
                      <a16:colId xmlns="" xmlns:a16="http://schemas.microsoft.com/office/drawing/2014/main" val="4220046309"/>
                    </a:ext>
                  </a:extLst>
                </a:gridCol>
                <a:gridCol w="1151816">
                  <a:extLst>
                    <a:ext uri="{9D8B030D-6E8A-4147-A177-3AD203B41FA5}">
                      <a16:colId xmlns="" xmlns:a16="http://schemas.microsoft.com/office/drawing/2014/main" val="1475945341"/>
                    </a:ext>
                  </a:extLst>
                </a:gridCol>
                <a:gridCol w="4014903">
                  <a:extLst>
                    <a:ext uri="{9D8B030D-6E8A-4147-A177-3AD203B41FA5}">
                      <a16:colId xmlns="" xmlns:a16="http://schemas.microsoft.com/office/drawing/2014/main" val="792352977"/>
                    </a:ext>
                  </a:extLst>
                </a:gridCol>
                <a:gridCol w="2550231">
                  <a:extLst>
                    <a:ext uri="{9D8B030D-6E8A-4147-A177-3AD203B41FA5}">
                      <a16:colId xmlns="" xmlns:a16="http://schemas.microsoft.com/office/drawing/2014/main" val="2000611325"/>
                    </a:ext>
                  </a:extLst>
                </a:gridCol>
              </a:tblGrid>
              <a:tr h="230360">
                <a:tc>
                  <a:txBody>
                    <a:bodyPr/>
                    <a:lstStyle/>
                    <a:p>
                      <a:r>
                        <a:rPr lang="ru-RU" dirty="0"/>
                        <a:t>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Этап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/>
                        <a:t>Тайминг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Задача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Формы и методы работы на этапе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427811979"/>
                  </a:ext>
                </a:extLst>
              </a:tr>
              <a:tr h="1680338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Организационно- мотивационный 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этап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Создание</a:t>
                      </a:r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kern="1200" baseline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проблемной ситуаци</a:t>
                      </a:r>
                      <a:endParaRPr lang="ru-RU" sz="18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 </a:t>
                      </a:r>
                      <a:r>
                        <a:rPr lang="ru-RU" dirty="0" smtClean="0"/>
                        <a:t>мин</a:t>
                      </a:r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10 мин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психологический настрой на</a:t>
                      </a:r>
                      <a:r>
                        <a:rPr lang="ru-RU" sz="1800" i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занятие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ru-RU" sz="180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</a:t>
                      </a:r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создание условий для</a:t>
                      </a:r>
                      <a:r>
                        <a:rPr lang="ru-RU" sz="1800" i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определения обучающимися</a:t>
                      </a:r>
                      <a:r>
                        <a:rPr lang="ru-RU" sz="1800" i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темы и цели занятия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Фронтальная работа. </a:t>
                      </a:r>
                    </a:p>
                    <a:p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626602592"/>
                  </a:ext>
                </a:extLst>
              </a:tr>
              <a:tr h="1097876"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Игра-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квест</a:t>
                      </a:r>
                      <a:endParaRPr lang="ru-RU" sz="18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25 мин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Способствовать формированию экономического образа мышления.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Развитие у учащихся навыков групповой работы.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Групповая работа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292118594"/>
                  </a:ext>
                </a:extLst>
              </a:tr>
              <a:tr h="591164">
                <a:tc>
                  <a:txBody>
                    <a:bodyPr/>
                    <a:lstStyle/>
                    <a:p>
                      <a:r>
                        <a:rPr lang="ru-RU" dirty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b="1" dirty="0" smtClean="0"/>
                        <a:t>Рефлексия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 мин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-систематизация знаний учащихся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Групповая работа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518628232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A6A2B67B-EA3E-7C46-8A60-C95DA0822B39}"/>
              </a:ext>
            </a:extLst>
          </p:cNvPr>
          <p:cNvSpPr txBox="1"/>
          <p:nvPr/>
        </p:nvSpPr>
        <p:spPr>
          <a:xfrm>
            <a:off x="1076815" y="71999"/>
            <a:ext cx="9850062" cy="948144"/>
          </a:xfrm>
          <a:prstGeom prst="rect">
            <a:avLst/>
          </a:prstGeom>
          <a:solidFill>
            <a:srgbClr val="2CAC8C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Roboto Condensed" pitchFamily="2" charset="0"/>
                <a:ea typeface="Roboto Condensed" pitchFamily="2" charset="0"/>
                <a:cs typeface="Tahoma" panose="020B0604030504040204" pitchFamily="34" charset="0"/>
              </a:rPr>
              <a:t> Целевой  блок</a:t>
            </a:r>
            <a:endParaRPr lang="ru-RU" sz="3200" dirty="0">
              <a:solidFill>
                <a:schemeClr val="bg1"/>
              </a:solidFill>
              <a:latin typeface="Roboto Condensed" pitchFamily="2" charset="0"/>
              <a:ea typeface="Roboto Condense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192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7857" y="365125"/>
            <a:ext cx="9851990" cy="94496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13228" y="365125"/>
            <a:ext cx="10515600" cy="13255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H="1">
            <a:off x="1349829" y="2206172"/>
            <a:ext cx="537028" cy="580572"/>
          </a:xfrm>
        </p:spPr>
        <p:txBody>
          <a:bodyPr>
            <a:normAutofit fontScale="47500" lnSpcReduction="20000"/>
          </a:bodyPr>
          <a:lstStyle/>
          <a:p>
            <a:pPr marL="0" fontAlgn="t">
              <a:spcBef>
                <a:spcPts val="0"/>
              </a:spcBef>
            </a:pPr>
            <a:r>
              <a:rPr lang="ru-RU" b="1" dirty="0">
                <a:solidFill>
                  <a:srgbClr val="FFFFFF"/>
                </a:solidFill>
                <a:latin typeface="Calibri" panose="020F0502020204030204" pitchFamily="34" charset="0"/>
              </a:rPr>
              <a:t>1</a:t>
            </a:r>
            <a:endParaRPr lang="ru-RU" dirty="0">
              <a:latin typeface="Arial" panose="020B0604020202020204" pitchFamily="34" charset="0"/>
            </a:endParaRPr>
          </a:p>
          <a:p>
            <a:pPr marL="0" fontAlgn="t">
              <a:spcBef>
                <a:spcPts val="0"/>
              </a:spcBef>
            </a:pPr>
            <a:r>
              <a:rPr lang="ru-RU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Орган</a:t>
            </a:r>
            <a:endParaRPr lang="ru-RU" dirty="0">
              <a:latin typeface="Arial" panose="020B0604020202020204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9670746"/>
              </p:ext>
            </p:extLst>
          </p:nvPr>
        </p:nvGraphicFramePr>
        <p:xfrm>
          <a:off x="838200" y="1825625"/>
          <a:ext cx="9730510" cy="50626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0513"/>
                <a:gridCol w="2072640"/>
                <a:gridCol w="1066800"/>
                <a:gridCol w="3718560"/>
                <a:gridCol w="2361997"/>
              </a:tblGrid>
              <a:tr h="856365">
                <a:tc>
                  <a:txBody>
                    <a:bodyPr/>
                    <a:lstStyle/>
                    <a:p>
                      <a:r>
                        <a:rPr lang="ru-RU" dirty="0"/>
                        <a:t>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Этап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/>
                        <a:t>Тайминг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Задача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Формы и методы работы на этапе</a:t>
                      </a:r>
                    </a:p>
                  </a:txBody>
                  <a:tcPr/>
                </a:tc>
              </a:tr>
              <a:tr h="856365">
                <a:tc>
                  <a:txBody>
                    <a:bodyPr/>
                    <a:lstStyle/>
                    <a:p>
                      <a:r>
                        <a:rPr lang="ru-RU" dirty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Подведение итогов игры.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 мин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анализировать соответствие полученного результата поставленной цели.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закрепление понимания того, что деньги не цель, а возможность реализовать как свои цели и планы, так и через благотворительность содействовать реализации целей и планов людей, попавших в трудную жизненную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ситуацию.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Фронтальная работа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85" y="495754"/>
            <a:ext cx="926672" cy="944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95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A6A2B67B-EA3E-7C46-8A60-C95DA0822B39}"/>
              </a:ext>
            </a:extLst>
          </p:cNvPr>
          <p:cNvSpPr txBox="1"/>
          <p:nvPr/>
        </p:nvSpPr>
        <p:spPr>
          <a:xfrm>
            <a:off x="1102072" y="142177"/>
            <a:ext cx="9729883" cy="948144"/>
          </a:xfrm>
          <a:prstGeom prst="rect">
            <a:avLst/>
          </a:prstGeom>
          <a:solidFill>
            <a:srgbClr val="2CAC8C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Организационно- мотивационный этап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D0E6DA92-9E36-324D-A3CD-51711DE346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97" y="78221"/>
            <a:ext cx="926096" cy="94814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DE0B09A7-B85B-484F-B9AF-430BF7C6CBA6}"/>
              </a:ext>
            </a:extLst>
          </p:cNvPr>
          <p:cNvSpPr txBox="1"/>
          <p:nvPr/>
        </p:nvSpPr>
        <p:spPr>
          <a:xfrm>
            <a:off x="10899435" y="229128"/>
            <a:ext cx="12533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24886E"/>
                </a:solidFill>
              </a:rPr>
              <a:t>РЦФГ</a:t>
            </a:r>
          </a:p>
        </p:txBody>
      </p:sp>
      <p:sp>
        <p:nvSpPr>
          <p:cNvPr id="10" name="Овал 9"/>
          <p:cNvSpPr/>
          <p:nvPr/>
        </p:nvSpPr>
        <p:spPr>
          <a:xfrm>
            <a:off x="3974939" y="1803405"/>
            <a:ext cx="3008266" cy="22206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Приветствие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учащимися друг друга.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*Формирование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команд.</a:t>
            </a:r>
          </a:p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598803" y="3586911"/>
            <a:ext cx="3313066" cy="30472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*Приветствие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учителя.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Организация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психологический настрой на учебную деятельность.</a:t>
            </a:r>
          </a:p>
          <a:p>
            <a:pPr algn="ctr"/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>
            <a:off x="8201674" y="3367314"/>
            <a:ext cx="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Стрелка вправо 19"/>
          <p:cNvSpPr/>
          <p:nvPr/>
        </p:nvSpPr>
        <p:spPr>
          <a:xfrm>
            <a:off x="4138777" y="4298111"/>
            <a:ext cx="4175755" cy="17409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Деятельность учителя</a:t>
            </a:r>
          </a:p>
          <a:p>
            <a:pPr algn="ctr"/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1" name="Стрелка вправо 20"/>
          <p:cNvSpPr/>
          <p:nvPr/>
        </p:nvSpPr>
        <p:spPr>
          <a:xfrm>
            <a:off x="242653" y="1126850"/>
            <a:ext cx="3898836" cy="18281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Деятельность ученика</a:t>
            </a:r>
          </a:p>
          <a:p>
            <a:pPr algn="ctr"/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0906" y="1090321"/>
            <a:ext cx="3651049" cy="2436649"/>
          </a:xfrm>
          <a:prstGeom prst="rect">
            <a:avLst/>
          </a:prstGeom>
        </p:spPr>
      </p:pic>
      <p:sp>
        <p:nvSpPr>
          <p:cNvPr id="25" name="Овал 24"/>
          <p:cNvSpPr/>
          <p:nvPr/>
        </p:nvSpPr>
        <p:spPr>
          <a:xfrm>
            <a:off x="89054" y="4928088"/>
            <a:ext cx="2692761" cy="19598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*Получают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маршрутные листы.</a:t>
            </a:r>
          </a:p>
          <a:p>
            <a:pPr algn="ctr"/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1756229" y="3367314"/>
            <a:ext cx="2382548" cy="18868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8636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20" grpId="0" animBg="1"/>
      <p:bldP spid="21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A6A2B67B-EA3E-7C46-8A60-C95DA0822B39}"/>
              </a:ext>
            </a:extLst>
          </p:cNvPr>
          <p:cNvSpPr txBox="1"/>
          <p:nvPr/>
        </p:nvSpPr>
        <p:spPr>
          <a:xfrm>
            <a:off x="1169552" y="78221"/>
            <a:ext cx="9729883" cy="948144"/>
          </a:xfrm>
          <a:prstGeom prst="rect">
            <a:avLst/>
          </a:prstGeom>
          <a:solidFill>
            <a:srgbClr val="2CAC8C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Roboto Condensed" pitchFamily="2" charset="0"/>
                <a:cs typeface="Times New Roman" panose="02020603050405020304" pitchFamily="18" charset="0"/>
              </a:rPr>
              <a:t>Создание 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ea typeface="Roboto Condensed" pitchFamily="2" charset="0"/>
                <a:cs typeface="Times New Roman" panose="02020603050405020304" pitchFamily="18" charset="0"/>
              </a:rPr>
              <a:t>проблемной ситуации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D0E6DA92-9E36-324D-A3CD-51711DE346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97" y="78221"/>
            <a:ext cx="926096" cy="94814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DE0B09A7-B85B-484F-B9AF-430BF7C6CBA6}"/>
              </a:ext>
            </a:extLst>
          </p:cNvPr>
          <p:cNvSpPr txBox="1"/>
          <p:nvPr/>
        </p:nvSpPr>
        <p:spPr>
          <a:xfrm>
            <a:off x="10899435" y="229128"/>
            <a:ext cx="12533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24886E"/>
                </a:solidFill>
              </a:rPr>
              <a:t>РЦФГ</a:t>
            </a:r>
          </a:p>
        </p:txBody>
      </p:sp>
      <p:sp>
        <p:nvSpPr>
          <p:cNvPr id="5" name="5-конечная звезда 4"/>
          <p:cNvSpPr/>
          <p:nvPr/>
        </p:nvSpPr>
        <p:spPr>
          <a:xfrm>
            <a:off x="920976" y="2481851"/>
            <a:ext cx="4717989" cy="424843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Интеллектуальная подготовка к деятельности</a:t>
            </a:r>
          </a:p>
        </p:txBody>
      </p:sp>
      <p:sp>
        <p:nvSpPr>
          <p:cNvPr id="9" name="Овал 8"/>
          <p:cNvSpPr/>
          <p:nvPr/>
        </p:nvSpPr>
        <p:spPr>
          <a:xfrm>
            <a:off x="9233691" y="1109831"/>
            <a:ext cx="2931886" cy="28151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Определяем-  монеты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купюры одной страны  или разных стран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0684" y="1082481"/>
            <a:ext cx="3075859" cy="252535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 профессии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  удовлетворяют различные потребности?</a:t>
            </a:r>
          </a:p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914400" y="1277388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>
            <a:off x="10712974" y="3662120"/>
            <a:ext cx="15690" cy="10099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H="1">
            <a:off x="3298734" y="5263423"/>
            <a:ext cx="404219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Стрелка вправо 29"/>
          <p:cNvSpPr/>
          <p:nvPr/>
        </p:nvSpPr>
        <p:spPr>
          <a:xfrm>
            <a:off x="3990259" y="1276721"/>
            <a:ext cx="5104681" cy="3115017"/>
          </a:xfrm>
          <a:prstGeom prst="rightArrow">
            <a:avLst>
              <a:gd name="adj1" fmla="val 65789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endParaRPr lang="ru-RU" dirty="0"/>
          </a:p>
          <a:p>
            <a:pPr algn="ctr"/>
            <a:endParaRPr lang="ru-RU" dirty="0"/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6572" y="1809140"/>
            <a:ext cx="3047640" cy="2021196"/>
          </a:xfrm>
          <a:prstGeom prst="rect">
            <a:avLst/>
          </a:prstGeom>
        </p:spPr>
      </p:pic>
      <p:sp>
        <p:nvSpPr>
          <p:cNvPr id="37" name="Стрелка вправо 36"/>
          <p:cNvSpPr/>
          <p:nvPr/>
        </p:nvSpPr>
        <p:spPr>
          <a:xfrm flipH="1" flipV="1">
            <a:off x="6894284" y="3607836"/>
            <a:ext cx="5258505" cy="377614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8" name="Рисунок 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77376" y="4617803"/>
            <a:ext cx="3219719" cy="1805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808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A6A2B67B-EA3E-7C46-8A60-C95DA0822B39}"/>
              </a:ext>
            </a:extLst>
          </p:cNvPr>
          <p:cNvSpPr txBox="1"/>
          <p:nvPr/>
        </p:nvSpPr>
        <p:spPr>
          <a:xfrm>
            <a:off x="841829" y="78221"/>
            <a:ext cx="10174513" cy="948144"/>
          </a:xfrm>
          <a:prstGeom prst="rect">
            <a:avLst/>
          </a:prstGeom>
          <a:solidFill>
            <a:srgbClr val="2CAC8C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  <a:latin typeface="Roboto Condensed" pitchFamily="2" charset="0"/>
                <a:ea typeface="Roboto Condensed" pitchFamily="2" charset="0"/>
              </a:rPr>
              <a:t>С</a:t>
            </a:r>
            <a:r>
              <a:rPr lang="ru-RU" sz="3600" b="1" dirty="0" smtClean="0">
                <a:solidFill>
                  <a:schemeClr val="bg1"/>
                </a:solidFill>
                <a:latin typeface="Roboto Condensed" pitchFamily="2" charset="0"/>
                <a:ea typeface="Roboto Condensed" pitchFamily="2" charset="0"/>
              </a:rPr>
              <a:t>танция</a:t>
            </a:r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Roboto Condensed" pitchFamily="2" charset="0"/>
                <a:cs typeface="Times New Roman" panose="02020603050405020304" pitchFamily="18" charset="0"/>
              </a:rPr>
              <a:t> 1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ea typeface="Roboto Condensed" pitchFamily="2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Roboto Condensed" pitchFamily="2" charset="0"/>
                <a:cs typeface="Times New Roman" panose="02020603050405020304" pitchFamily="18" charset="0"/>
              </a:rPr>
              <a:t>«</a:t>
            </a:r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Roboto Condensed" pitchFamily="2" charset="0"/>
                <a:cs typeface="Times New Roman" panose="02020603050405020304" pitchFamily="18" charset="0"/>
              </a:rPr>
              <a:t>Трудись , не ленись»</a:t>
            </a:r>
            <a:endParaRPr lang="ru-RU" sz="3600" b="1" dirty="0">
              <a:solidFill>
                <a:schemeClr val="bg1"/>
              </a:solidFill>
              <a:latin typeface="Times New Roman" panose="02020603050405020304" pitchFamily="18" charset="0"/>
              <a:ea typeface="Roboto Condensed" pitchFamily="2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D0E6DA92-9E36-324D-A3CD-51711DE346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97" y="78221"/>
            <a:ext cx="926096" cy="94814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DE0B09A7-B85B-484F-B9AF-430BF7C6CBA6}"/>
              </a:ext>
            </a:extLst>
          </p:cNvPr>
          <p:cNvSpPr txBox="1"/>
          <p:nvPr/>
        </p:nvSpPr>
        <p:spPr>
          <a:xfrm>
            <a:off x="10899435" y="229128"/>
            <a:ext cx="12533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24886E"/>
                </a:solidFill>
              </a:rPr>
              <a:t>РЦФГ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3069062"/>
              </p:ext>
            </p:extLst>
          </p:nvPr>
        </p:nvGraphicFramePr>
        <p:xfrm>
          <a:off x="1034593" y="1451429"/>
          <a:ext cx="10431693" cy="5254170"/>
        </p:xfrm>
        <a:graphic>
          <a:graphicData uri="http://schemas.openxmlformats.org/drawingml/2006/table">
            <a:tbl>
              <a:tblPr firstRow="1" firstCol="1" bandRow="1"/>
              <a:tblGrid>
                <a:gridCol w="5215301"/>
                <a:gridCol w="5216392"/>
              </a:tblGrid>
              <a:tr h="14046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А  «Без труда не вытащишь</a:t>
                      </a:r>
                      <a:endParaRPr lang="ru-RU" sz="2400" b="1" dirty="0">
                        <a:solidFill>
                          <a:srgbClr val="00B0F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3200" b="1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….лучше </a:t>
                      </a:r>
                      <a:r>
                        <a:rPr lang="ru-RU" sz="32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большого безделья»</a:t>
                      </a: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2831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2CAC8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Б  «От труда здоровеют,</a:t>
                      </a:r>
                      <a:endParaRPr lang="ru-RU" sz="2400" b="1" dirty="0">
                        <a:solidFill>
                          <a:srgbClr val="2CAC8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3200" b="1" dirty="0" smtClean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….гуляй </a:t>
                      </a:r>
                      <a:r>
                        <a:rPr lang="ru-RU" sz="3200" b="1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смело»</a:t>
                      </a:r>
                      <a:endParaRPr lang="ru-RU" sz="2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2831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В  </a:t>
                      </a:r>
                      <a:r>
                        <a:rPr lang="ru-RU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«Маленькое дело</a:t>
                      </a:r>
                      <a:endParaRPr lang="ru-RU" sz="2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3200" b="1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…и </a:t>
                      </a:r>
                      <a:r>
                        <a:rPr lang="ru-RU" sz="3200" b="1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рыбку из пруда»</a:t>
                      </a:r>
                      <a:endParaRPr lang="ru-RU" sz="2400" b="1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2831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Г «Сделал дело,</a:t>
                      </a:r>
                      <a:endParaRPr lang="ru-RU" sz="2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3200" b="1" dirty="0" smtClean="0">
                          <a:solidFill>
                            <a:srgbClr val="24886E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…а </a:t>
                      </a:r>
                      <a:r>
                        <a:rPr lang="ru-RU" sz="3200" b="1" dirty="0">
                          <a:solidFill>
                            <a:srgbClr val="24886E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от лени болеют»</a:t>
                      </a:r>
                      <a:endParaRPr lang="ru-RU" sz="2400" b="1" dirty="0">
                        <a:solidFill>
                          <a:srgbClr val="24886E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8462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A6A2B67B-EA3E-7C46-8A60-C95DA0822B39}"/>
              </a:ext>
            </a:extLst>
          </p:cNvPr>
          <p:cNvSpPr txBox="1"/>
          <p:nvPr/>
        </p:nvSpPr>
        <p:spPr>
          <a:xfrm>
            <a:off x="1136591" y="78223"/>
            <a:ext cx="9729883" cy="948144"/>
          </a:xfrm>
          <a:prstGeom prst="rect">
            <a:avLst/>
          </a:prstGeom>
          <a:solidFill>
            <a:srgbClr val="2CAC8C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ea typeface="Roboto Condensed" pitchFamily="2" charset="0"/>
                <a:cs typeface="Times New Roman" panose="02020603050405020304" pitchFamily="18" charset="0"/>
              </a:rPr>
              <a:t>Станция 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Roboto Condensed" pitchFamily="2" charset="0"/>
                <a:cs typeface="Times New Roman" panose="02020603050405020304" pitchFamily="18" charset="0"/>
              </a:rPr>
              <a:t>2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ea typeface="Roboto Condensed" pitchFamily="2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Roboto Condensed" pitchFamily="2" charset="0"/>
                <a:cs typeface="Times New Roman" panose="02020603050405020304" pitchFamily="18" charset="0"/>
              </a:rPr>
              <a:t>«Угадай героя»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ea typeface="Roboto Condensed" pitchFamily="2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D0E6DA92-9E36-324D-A3CD-51711DE346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97" y="78221"/>
            <a:ext cx="926096" cy="94814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DE0B09A7-B85B-484F-B9AF-430BF7C6CBA6}"/>
              </a:ext>
            </a:extLst>
          </p:cNvPr>
          <p:cNvSpPr txBox="1"/>
          <p:nvPr/>
        </p:nvSpPr>
        <p:spPr>
          <a:xfrm>
            <a:off x="10899435" y="229128"/>
            <a:ext cx="12533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24886E"/>
                </a:solidFill>
              </a:rPr>
              <a:t>РЦФГ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1863665"/>
            <a:ext cx="9855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 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1230" y="1079762"/>
            <a:ext cx="1374026" cy="15572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97740" y="3101796"/>
            <a:ext cx="1320119" cy="164850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94115" y="2983970"/>
            <a:ext cx="2753524" cy="16097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31066" y="4888351"/>
            <a:ext cx="2456026" cy="177587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40508" y="4888351"/>
            <a:ext cx="2418986" cy="1945319"/>
          </a:xfrm>
          <a:prstGeom prst="rect">
            <a:avLst/>
          </a:prstGeom>
        </p:spPr>
      </p:pic>
      <p:sp>
        <p:nvSpPr>
          <p:cNvPr id="11" name="Овал 10"/>
          <p:cNvSpPr/>
          <p:nvPr/>
        </p:nvSpPr>
        <p:spPr>
          <a:xfrm>
            <a:off x="7040115" y="1162697"/>
            <a:ext cx="4630057" cy="15281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"Ах, владеть подвалом хорошо, но еще лучше купаться в этих прохладных кругленьких монетах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.»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108497" y="4790670"/>
            <a:ext cx="3846286" cy="19712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"Чтобы продать что-нибудь ненужное, нужно сначала купить что-нибудь ненужное, а у нас денег нет"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486850" y="2861327"/>
            <a:ext cx="1653658" cy="18575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"Несите ваши денежки, иначе быть беде"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35509" y="1183165"/>
            <a:ext cx="3992081" cy="160911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1"/>
                </a:solidFill>
              </a:rPr>
              <a:t>. 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"Средства у нас есть. У нас ума не хватает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            </a:t>
            </a:r>
            <a:endParaRPr lang="ru-RU" dirty="0">
              <a:solidFill>
                <a:schemeClr val="bg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58926" y="3126482"/>
            <a:ext cx="2989943" cy="13218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"В наше время даже сейфу нельзя доверять. Как это сложно иметь миллион»</a:t>
            </a:r>
            <a:endParaRPr lang="ru-RU" dirty="0">
              <a:solidFill>
                <a:schemeClr val="bg1"/>
              </a:solidFill>
            </a:endParaRPr>
          </a:p>
          <a:p>
            <a:pPr algn="ctr"/>
            <a:endParaRPr lang="ru-RU" dirty="0"/>
          </a:p>
        </p:txBody>
      </p:sp>
      <p:cxnSp>
        <p:nvCxnSpPr>
          <p:cNvPr id="19" name="Прямая со стрелкой 18"/>
          <p:cNvCxnSpPr/>
          <p:nvPr/>
        </p:nvCxnSpPr>
        <p:spPr>
          <a:xfrm>
            <a:off x="3954783" y="2058024"/>
            <a:ext cx="89644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11217859" y="1863665"/>
            <a:ext cx="0" cy="12381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2757714" y="3926049"/>
            <a:ext cx="126249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3637320" y="5709325"/>
            <a:ext cx="9144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Соединительная линия уступом 30"/>
          <p:cNvCxnSpPr/>
          <p:nvPr/>
        </p:nvCxnSpPr>
        <p:spPr>
          <a:xfrm>
            <a:off x="7956503" y="4718903"/>
            <a:ext cx="914400" cy="9144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594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A6A2B67B-EA3E-7C46-8A60-C95DA0822B39}"/>
              </a:ext>
            </a:extLst>
          </p:cNvPr>
          <p:cNvSpPr txBox="1"/>
          <p:nvPr/>
        </p:nvSpPr>
        <p:spPr>
          <a:xfrm>
            <a:off x="1034593" y="78223"/>
            <a:ext cx="9729883" cy="948144"/>
          </a:xfrm>
          <a:prstGeom prst="rect">
            <a:avLst/>
          </a:prstGeom>
          <a:solidFill>
            <a:srgbClr val="2CAC8C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Roboto Condensed" pitchFamily="2" charset="0"/>
                <a:cs typeface="Times New Roman" panose="02020603050405020304" pitchFamily="18" charset="0"/>
              </a:rPr>
              <a:t>Станция 3 «Благотворительность»</a:t>
            </a:r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ea typeface="Roboto Condensed" pitchFamily="2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D0E6DA92-9E36-324D-A3CD-51711DE346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97" y="78221"/>
            <a:ext cx="926096" cy="94814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DE0B09A7-B85B-484F-B9AF-430BF7C6CBA6}"/>
              </a:ext>
            </a:extLst>
          </p:cNvPr>
          <p:cNvSpPr txBox="1"/>
          <p:nvPr/>
        </p:nvSpPr>
        <p:spPr>
          <a:xfrm>
            <a:off x="10899435" y="229128"/>
            <a:ext cx="12533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24886E"/>
                </a:solidFill>
              </a:rPr>
              <a:t>РЦФГ</a:t>
            </a:r>
          </a:p>
        </p:txBody>
      </p:sp>
      <p:sp>
        <p:nvSpPr>
          <p:cNvPr id="6" name="Овал 5"/>
          <p:cNvSpPr/>
          <p:nvPr/>
        </p:nvSpPr>
        <p:spPr>
          <a:xfrm>
            <a:off x="0" y="1156103"/>
            <a:ext cx="2579464" cy="13975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Савва Иванович Мамонтов </a:t>
            </a: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9057762" y="1156103"/>
            <a:ext cx="2856391" cy="14327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Павел Михайлович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Третьяков </a:t>
            </a:r>
          </a:p>
          <a:p>
            <a:pPr algn="ctr"/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886" y="2588871"/>
            <a:ext cx="1584811" cy="206749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497" y="4842031"/>
            <a:ext cx="3010271" cy="201596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07790" y="2648742"/>
            <a:ext cx="1739108" cy="229703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57761" y="5151740"/>
            <a:ext cx="2856391" cy="174268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89662" y="2717106"/>
            <a:ext cx="2668738" cy="19392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79060" y="2588871"/>
            <a:ext cx="1743366" cy="2609276"/>
          </a:xfrm>
          <a:prstGeom prst="rect">
            <a:avLst/>
          </a:prstGeom>
        </p:spPr>
      </p:pic>
      <p:sp>
        <p:nvSpPr>
          <p:cNvPr id="17" name="Овал 16"/>
          <p:cNvSpPr/>
          <p:nvPr/>
        </p:nvSpPr>
        <p:spPr>
          <a:xfrm>
            <a:off x="4677543" y="1010029"/>
            <a:ext cx="2946400" cy="154859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 Теодорович Спиваков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26050" y="2717106"/>
            <a:ext cx="2619160" cy="1820385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817229" y="5258647"/>
            <a:ext cx="2828456" cy="1635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763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0513" y="263525"/>
            <a:ext cx="9622973" cy="149364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5970" y="263525"/>
            <a:ext cx="10279743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b="1" dirty="0" smtClean="0"/>
              <a:t>     </a:t>
            </a:r>
            <a:r>
              <a:rPr lang="ru-RU" sz="31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</a:t>
            </a:r>
            <a:r>
              <a:rPr lang="ru-RU" sz="31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31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31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Визитная карточка товара»</a:t>
            </a:r>
            <a:r>
              <a:rPr lang="ru-RU" sz="3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1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885713" y="779516"/>
            <a:ext cx="13062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24886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РЦФГ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21" y="582505"/>
            <a:ext cx="926672" cy="944962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8472195"/>
              </p:ext>
            </p:extLst>
          </p:nvPr>
        </p:nvGraphicFramePr>
        <p:xfrm>
          <a:off x="171664" y="3086183"/>
          <a:ext cx="11690138" cy="2265695"/>
        </p:xfrm>
        <a:graphic>
          <a:graphicData uri="http://schemas.openxmlformats.org/drawingml/2006/table">
            <a:tbl>
              <a:tblPr firstRow="1" firstCol="1" bandRow="1"/>
              <a:tblGrid>
                <a:gridCol w="1948153"/>
                <a:gridCol w="1948153"/>
                <a:gridCol w="1948153"/>
                <a:gridCol w="1948153"/>
                <a:gridCol w="1948153"/>
                <a:gridCol w="1949373"/>
              </a:tblGrid>
              <a:tr h="344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Calibri" panose="020F0502020204030204" pitchFamily="34" charset="0"/>
                        </a:rPr>
                        <a:t>Название товара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Calibri" panose="020F0502020204030204" pitchFamily="34" charset="0"/>
                        </a:rPr>
                        <a:t>Дата изготовления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Calibri" panose="020F0502020204030204" pitchFamily="34" charset="0"/>
                        </a:rPr>
                        <a:t>Срок годности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Calibri" panose="020F0502020204030204" pitchFamily="34" charset="0"/>
                        </a:rPr>
                        <a:t>Условия хранения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Calibri" panose="020F0502020204030204" pitchFamily="34" charset="0"/>
                        </a:rPr>
                        <a:t>Состав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Calibri" panose="020F0502020204030204" pitchFamily="34" charset="0"/>
                        </a:rPr>
                        <a:t>Цена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15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Calibri" panose="020F0502020204030204" pitchFamily="34" charset="0"/>
                        </a:rPr>
                        <a:t> шоколад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Calibri" panose="020F0502020204030204" pitchFamily="34" charset="0"/>
                        </a:rPr>
                        <a:t>2021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Calibri" panose="020F0502020204030204" pitchFamily="34" charset="0"/>
                        </a:rPr>
                        <a:t>2 года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Calibri" panose="020F0502020204030204" pitchFamily="34" charset="0"/>
                        </a:rPr>
                        <a:t>+20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Calibri" panose="020F0502020204030204" pitchFamily="34" charset="0"/>
                        </a:rPr>
                        <a:t>какао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Calibri" panose="020F0502020204030204" pitchFamily="34" charset="0"/>
                        </a:rPr>
                        <a:t>100 </a:t>
                      </a:r>
                      <a:r>
                        <a:rPr lang="ru-RU" sz="1400" b="1" dirty="0" err="1" smtClean="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Calibri" panose="020F0502020204030204" pitchFamily="34" charset="0"/>
                        </a:rPr>
                        <a:t>руб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332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Calibri" panose="020F0502020204030204" pitchFamily="34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Calibri" panose="020F0502020204030204" pitchFamily="34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Calibri" panose="020F0502020204030204" pitchFamily="34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Calibri" panose="020F0502020204030204" pitchFamily="34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Calibri" panose="020F0502020204030204" pitchFamily="34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Calibri" panose="020F0502020204030204" pitchFamily="34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332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Calibri" panose="020F0502020204030204" pitchFamily="34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Calibri" panose="020F0502020204030204" pitchFamily="34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Calibri" panose="020F0502020204030204" pitchFamily="34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Calibri" panose="020F0502020204030204" pitchFamily="34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Calibri" panose="020F0502020204030204" pitchFamily="34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Calibri" panose="020F0502020204030204" pitchFamily="34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332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Calibri" panose="020F0502020204030204" pitchFamily="34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Calibri" panose="020F0502020204030204" pitchFamily="34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Calibri" panose="020F0502020204030204" pitchFamily="34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Calibri" panose="020F0502020204030204" pitchFamily="34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Calibri" panose="020F0502020204030204" pitchFamily="34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  <a:cs typeface="Calibri" panose="020F0502020204030204" pitchFamily="34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Овал 4"/>
          <p:cNvSpPr/>
          <p:nvPr/>
        </p:nvSpPr>
        <p:spPr>
          <a:xfrm>
            <a:off x="26521" y="1845015"/>
            <a:ext cx="2496457" cy="120075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Изучаем информацию о товаре</a:t>
            </a:r>
          </a:p>
        </p:txBody>
      </p:sp>
      <p:sp>
        <p:nvSpPr>
          <p:cNvPr id="6" name="Овал 5"/>
          <p:cNvSpPr/>
          <p:nvPr/>
        </p:nvSpPr>
        <p:spPr>
          <a:xfrm>
            <a:off x="9526816" y="1807425"/>
            <a:ext cx="2554514" cy="1189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Делаем  </a:t>
            </a:r>
            <a:r>
              <a:rPr lang="ru-RU" dirty="0"/>
              <a:t>запись в таблицу</a:t>
            </a:r>
          </a:p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 rot="10800000" flipH="1" flipV="1">
            <a:off x="3482585" y="1849388"/>
            <a:ext cx="4236226" cy="9998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ученика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1372" y="4070700"/>
            <a:ext cx="3889828" cy="2726817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890070">
            <a:off x="8890707" y="4011736"/>
            <a:ext cx="2783687" cy="198446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229922">
            <a:off x="553751" y="4017093"/>
            <a:ext cx="3048369" cy="2260080"/>
          </a:xfrm>
          <a:prstGeom prst="rect">
            <a:avLst/>
          </a:prstGeom>
        </p:spPr>
      </p:pic>
      <p:cxnSp>
        <p:nvCxnSpPr>
          <p:cNvPr id="21" name="Прямая со стрелкой 20"/>
          <p:cNvCxnSpPr/>
          <p:nvPr/>
        </p:nvCxnSpPr>
        <p:spPr>
          <a:xfrm>
            <a:off x="7507667" y="2179284"/>
            <a:ext cx="2391076" cy="3943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H="1">
            <a:off x="2351314" y="2077786"/>
            <a:ext cx="1467130" cy="1833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8878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4808</TotalTime>
  <Words>627</Words>
  <Application>Microsoft Office PowerPoint</Application>
  <PresentationFormat>Широкоэкранный</PresentationFormat>
  <Paragraphs>162</Paragraphs>
  <Slides>12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2" baseType="lpstr">
      <vt:lpstr>Arial Unicode MS</vt:lpstr>
      <vt:lpstr>55Times New Roman</vt:lpstr>
      <vt:lpstr>Arial</vt:lpstr>
      <vt:lpstr>Calibri</vt:lpstr>
      <vt:lpstr>Calibri Light</vt:lpstr>
      <vt:lpstr>Roboto Condensed</vt:lpstr>
      <vt:lpstr>Roboto Condensed Light</vt:lpstr>
      <vt:lpstr>Tahoma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Станция 4 «Визитная карточка товара»  </vt:lpstr>
      <vt:lpstr> </vt:lpstr>
      <vt:lpstr>Презентация PowerPoint</vt:lpstr>
      <vt:lpstr>Рефлексия. Подведение итогов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Фото</dc:title>
  <dc:creator>anastasya.bobrova@gmail.com</dc:creator>
  <cp:lastModifiedBy>Елена Денисова</cp:lastModifiedBy>
  <cp:revision>289</cp:revision>
  <cp:lastPrinted>2019-02-13T13:26:13Z</cp:lastPrinted>
  <dcterms:created xsi:type="dcterms:W3CDTF">2019-02-04T09:22:00Z</dcterms:created>
  <dcterms:modified xsi:type="dcterms:W3CDTF">2021-12-17T17:48:45Z</dcterms:modified>
</cp:coreProperties>
</file>