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9" r:id="rId2"/>
    <p:sldId id="271" r:id="rId3"/>
    <p:sldId id="293" r:id="rId4"/>
    <p:sldId id="287" r:id="rId5"/>
    <p:sldId id="288" r:id="rId6"/>
    <p:sldId id="289" r:id="rId7"/>
    <p:sldId id="290" r:id="rId8"/>
    <p:sldId id="294" r:id="rId9"/>
    <p:sldId id="295" r:id="rId10"/>
    <p:sldId id="296" r:id="rId11"/>
    <p:sldId id="297" r:id="rId12"/>
    <p:sldId id="298" r:id="rId13"/>
    <p:sldId id="291" r:id="rId14"/>
    <p:sldId id="29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079"/>
    <a:srgbClr val="2CAC8C"/>
    <a:srgbClr val="24886E"/>
    <a:srgbClr val="BD5C54"/>
    <a:srgbClr val="0B211B"/>
    <a:srgbClr val="38BACE"/>
    <a:srgbClr val="ABD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843"/>
    <p:restoredTop sz="91898"/>
  </p:normalViewPr>
  <p:slideViewPr>
    <p:cSldViewPr snapToGrid="0" snapToObjects="1">
      <p:cViewPr>
        <p:scale>
          <a:sx n="63" d="100"/>
          <a:sy n="63" d="100"/>
        </p:scale>
        <p:origin x="-581" y="-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01929-425A-614D-8724-03C5C1537FEA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020F-BA94-B246-AE1A-6432C1ACC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17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08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46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17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11D29E-4103-2D43-A64D-E4FF3828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DD2B466-EC3F-B14C-A73D-49546C5D97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6F008A-B4D5-8445-AE51-DA6621C3A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BBA8CD-6B07-9947-BC87-44F5B3B0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D9530-F261-E24A-B3A9-53B581BF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3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5473F6-7DF5-9D44-89A0-4B2921D0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B2C7EE6-69F4-E644-890F-379A4B3B6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2F7FCA-578D-8040-8F95-B05370098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0F8E91-72D3-F04F-BC83-437FA829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E8067F-CD2A-9E4E-9400-14ECA90A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9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F29B4B2-D877-ED41-B587-130E6ABB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26284CE-62FA-B149-AB72-F7A72BDA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762E5D-B4FE-0A43-B619-993A3DB8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30BCEB-4BC7-154B-9112-295D7B3D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ECB4FB-2848-144E-A2D2-F75F6307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6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106C10-7B01-FF47-9F14-57A3CC8C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D10E3E-AD6F-0747-8BA9-9558771B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12AA99-4180-0A40-9809-7804477C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CEE913-6456-C645-AD40-68678E71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3D562A-2912-CC48-B090-901570FA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3CB78D-E53F-294B-8971-CDE38964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782023-BFB9-844F-AB6B-3FE79CCDD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A82F0C-D347-B949-B087-9A09C4EA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A834B0-C53C-7F49-A6E3-39D3B5AC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60F97A-8EF3-B943-BF1C-594269E6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BB174B-60BF-DA47-B19B-6A29930F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03CC46-2B8D-F84F-B810-18A3D37AB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E3A43F-834F-5449-9683-89786C1F2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667B01-5608-FC46-8B0B-66798C02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AD81B31-FBEB-C04B-901E-B9B84C09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44F0811-F18B-0048-A71A-F953221E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6F854-B814-5D46-ADE9-A67B3DF12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A8F5E6-5FBC-874F-82E3-26B17365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E6AC11-55B1-9445-ADBE-5965FB227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E0EDCFB-7DA4-794A-8F04-6DEBE18C2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9CA77B3-7383-5B47-92CE-F87AF8BE5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F96F4D1-4D53-4843-BFF0-1BA46F1A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3AED9AE-94EA-D644-A0E5-49608BE0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8BCFB48-A6CA-9A43-9169-A5D9255A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7D073F-86FC-B449-8252-124EEE9E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D8E9E7-2D56-194B-A7BF-6794AC941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50881FF-94FC-824C-90A9-71BDC91D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71BC8A-991E-B249-B6A5-C4C7397A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EC0ECF6-DE01-FB49-9E24-980D9F13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127AC9B-278E-384E-9E72-C1FC96A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0F73ADD-4813-CD4D-8675-325C6BD1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B6BC5-05AA-B141-AC1E-0AB5C6C4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243E4D-2F5C-A243-AD32-1EAF4FEB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801553F-90B9-0C40-BE3B-327A3655B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CA3404-7F17-494E-A6A6-E7EC98F1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95F6B3-6BE9-E74B-8B04-AFB6EA2D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2992689-6DA7-394F-87B8-3C73FCFD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E92B92-ED74-F145-9EB0-5D9547D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F863712-C955-984A-BFED-4F965D5EB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029E5F5-0CAE-4340-AD19-4B7226D75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DC88A0-64C5-4C4D-A6D1-785D1CD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175C24-AE79-C94D-8412-D8319C64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059441-560C-9349-9191-F17F6029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0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642987-BE19-F04B-A7C2-0588E94E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E66AA1-BCC1-9143-BEFF-09FF3CE23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D41672-51D6-7440-BDD1-90B35C08D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3465-59E6-D548-A280-255DC93966A1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9F70AA-D4BB-EE46-B3E5-B05C683C3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08C513-797E-B848-B55A-A16A2D36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OzgZypPpCUw" TargetMode="External"/><Relationship Id="rId4" Type="http://schemas.openxmlformats.org/officeDocument/2006/relationships/hyperlink" Target="http://videouroki.net/look/superfizmi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videouroki.net/look/superfizm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watch?v=OzgZypPpCUw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C8F2A2-6541-CA48-ABD0-3FDFBC86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364" y="1551310"/>
            <a:ext cx="11699572" cy="2531592"/>
          </a:xfrm>
          <a:solidFill>
            <a:srgbClr val="2CAC8C"/>
          </a:solidFill>
        </p:spPr>
        <p:txBody>
          <a:bodyPr lIns="540000"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Методическая разработка урока</a:t>
            </a:r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Тема «Защита денег от подделок»</a:t>
            </a:r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Целевая 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 группа</a:t>
            </a:r>
            <a:r>
              <a:rPr lang="ru-RU" sz="2800" b="1" dirty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обучающиеся/ </a:t>
            </a:r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2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- 3 класс</a:t>
            </a:r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endParaRPr lang="ru-RU" sz="3200" dirty="0"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7271968-6A1B-A249-A470-991899EB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403" y="171490"/>
            <a:ext cx="2709561" cy="869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6B00DBF-2BED-AA40-BF5A-F8FFCDC68469}"/>
              </a:ext>
            </a:extLst>
          </p:cNvPr>
          <p:cNvSpPr txBox="1"/>
          <p:nvPr/>
        </p:nvSpPr>
        <p:spPr>
          <a:xfrm>
            <a:off x="819888" y="71014"/>
            <a:ext cx="7503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24886E"/>
                </a:solidFill>
              </a:rPr>
              <a:t>Региональный центр финансовой грамотности</a:t>
            </a:r>
          </a:p>
          <a:p>
            <a:pPr algn="ctr"/>
            <a:r>
              <a:rPr lang="ru-RU" sz="2800" b="1" dirty="0">
                <a:solidFill>
                  <a:srgbClr val="24886E"/>
                </a:solidFill>
              </a:rPr>
              <a:t> Калининградской области (РЦФГ)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0064688-1020-BF4D-9D52-552AA9FEE29A}"/>
              </a:ext>
            </a:extLst>
          </p:cNvPr>
          <p:cNvSpPr txBox="1"/>
          <p:nvPr/>
        </p:nvSpPr>
        <p:spPr>
          <a:xfrm>
            <a:off x="346364" y="4521860"/>
            <a:ext cx="1162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Авторы</a:t>
            </a:r>
            <a:r>
              <a:rPr lang="ru-RU" sz="1200" b="1" dirty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sz="12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Гилязова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Маргарита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Владимировна, учитель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начальных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классов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МАОУ СОШ №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56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Калининграда.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Давидьянц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Нонна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Анатольевна, учитель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начальных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классов, МАОУ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СОШ № 56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Калининграда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Коржуева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Лариса Геннадьевна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учитель начальных классов, МАОУ СОШ № 56 г.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Калининграда.</a:t>
            </a:r>
            <a:endParaRPr lang="ru-RU" sz="1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/>
            <a:r>
              <a:rPr lang="ru-RU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Савкуева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Вероника Юрьевна,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учитель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начальных классов, МАОУ СОШ № 56 г. </a:t>
            </a:r>
            <a:r>
              <a:rPr lang="ru-RU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Калининграда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7 </a:t>
            </a:r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(Закрепление изученного материала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5450" y="1819871"/>
            <a:ext cx="105530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этапе закрепления изученного материала  учащимся предлагается разбиться парами для практической работы.  Каждой паре выдается по 2 купюры (настоящая и поддельная) и предлагается выполнить задание</a:t>
            </a: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: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</a:t>
            </a:r>
            <a:r>
              <a:rPr lang="ru-RU" sz="2000" b="1" i="1" dirty="0" smtClean="0">
                <a:solidFill>
                  <a:srgbClr val="000000"/>
                </a:solidFill>
                <a:latin typeface="Times New Roman"/>
              </a:rPr>
              <a:t>,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каким видимым  признакам мы сможем  установить, что купюра поддельная или настоящая.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Ребята, работая в парах, устно описывают, по каким видимым признакам они определили тип купюры.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Учитель выборочно контролирует и подводит итог практической работы.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71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8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(Рефлексия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8709" y="1139892"/>
            <a:ext cx="11754427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 этапе рефлексии учитель просит детей подвести итог урока, вспомнив поставленную перед собой цель и задачи.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Учащиеся озвучивают то, что они узнали на уроке и чему научились.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Далее этап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рефлексии проводится в игровой форме,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сказочные персонажи Буратино и Мальвина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ctr"/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Спасибо, ребята!</a:t>
            </a:r>
            <a:endParaRPr lang="ru-RU" sz="1400" b="1" dirty="0" smtClean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Нам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было интересно!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Мы много так  узнали!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Теперь хотим мы вам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Вопросы задавать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А вы на них «да – нет»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Позвольте отвечать!</a:t>
            </a:r>
            <a:endParaRPr lang="ru-RU" sz="1400" b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Игра </a:t>
            </a: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Calibri"/>
                <a:cs typeface="Times New Roman"/>
              </a:rPr>
              <a:t>«да-нет»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 Оборотная сторона это та, где находится герб.</a:t>
            </a: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2. На настоящей купюре есть водяные знаки.</a:t>
            </a:r>
            <a:endParaRPr lang="ru-RU" dirty="0"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3. В ультрафиолетовом цвете на фальшивой купюре проявляются такие же знаки, как и на настоящей.</a:t>
            </a:r>
            <a:endParaRPr lang="ru-RU" dirty="0"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4. На ощупь в настоящей банкноте нет выпуклостей.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2822" y="2523998"/>
            <a:ext cx="2394463" cy="19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73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9 </a:t>
            </a:r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</a:t>
            </a:r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Д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омашнее задание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4994" y="995412"/>
            <a:ext cx="1055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домашнего  задание ребятам предлагается  в групповой форме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(проведение мини - исследования)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3636" y="2046478"/>
            <a:ext cx="10058128" cy="43088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ЗАДАНИЕ</a:t>
            </a: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Calibri"/>
                <a:cs typeface="Times New Roman"/>
              </a:rPr>
              <a:t>Провести исследование и выяснить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достопримечательности, каких городов изображены на купюрах.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(задание в группах)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1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группа: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пятьдесят и пятьсот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рублей</a:t>
            </a:r>
            <a:endParaRPr lang="ru-RU" dirty="0" smtClean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2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группа: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сто  и тысяча рублей 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В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результате проделанной работы обучающиеся должны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установить, что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 купюрах изображены достопримечательности следующих городов: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Пятьдесят рублей - город Санкт-Петербург.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Сто рублей - город Москва.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Пятьсот рублей - город Архангельск.</a:t>
            </a:r>
            <a:endParaRPr lang="ru-RU" dirty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Одна тысяча рублей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- город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Ярославль.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1114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Результат (достижение цели занятия)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8613" y="2415992"/>
            <a:ext cx="108299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проведения практической работы и мини – исследований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учащимися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Изучили внешнее строение купюры (лицевой и оборотной стороны)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установили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сходства и различия.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Рассмотрели настоящие и поддельные бумажные купюры  и выяснили, что по внешним признакам  купюры похожи и различить их  сложно.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Изучили  способы защиты купюр от подделок.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практической работы в парах, учащиеся научились распознавать тип купюры по видимым признакам.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Учащиеся закрепили навыки работы в группе, распределяя обязанности между собой, и учились   проводить мини-исследования по предложенному плану,  делать выводы по результатам исследований.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34593" y="1259174"/>
            <a:ext cx="95634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Цель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: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Изучить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>внешний вид банкнот и познакомить с названиями увиденных элементов на купюрах,  которые способствуют  защите банкнот от подделок</a:t>
            </a:r>
            <a:r>
              <a:rPr lang="ru-RU" sz="1600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27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Источники  </a:t>
            </a:r>
            <a:r>
              <a:rPr lang="ru-RU" sz="320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 заимствования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45" y="2008682"/>
            <a:ext cx="64288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http://videouroki.net/look/superfizmi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</a:p>
          <a:p>
            <a:pPr lvl="0" algn="just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www.youtube.com/watch?v=OzgZypPpCUw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98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</a:t>
            </a:r>
            <a:r>
              <a:rPr lang="ru-RU" sz="3200" b="1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AAED51D-1B22-674F-AA91-97810A4F26BB}"/>
              </a:ext>
            </a:extLst>
          </p:cNvPr>
          <p:cNvSpPr txBox="1"/>
          <p:nvPr/>
        </p:nvSpPr>
        <p:spPr>
          <a:xfrm>
            <a:off x="1136591" y="1036852"/>
            <a:ext cx="1065059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/>
              <a:t>Цель занятия</a:t>
            </a:r>
            <a:r>
              <a:rPr lang="ru-RU" sz="2400" b="1" dirty="0" smtClean="0"/>
              <a:t>: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внешний вид банкнот и познакомить с названиями увиденных элементов на купюрах,  которые способствуют  защите банкнот от подделок. </a:t>
            </a:r>
            <a:endParaRPr lang="ru-RU" sz="1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/>
              <a:t>Технологии</a:t>
            </a:r>
            <a:r>
              <a:rPr lang="ru-RU" sz="2400" b="1" dirty="0"/>
              <a:t>: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игровые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технологии, создание проблемной ситуации, ИКТ – технология, </a:t>
            </a:r>
            <a:r>
              <a:rPr lang="ru-RU" sz="14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здоровьесберегающие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технологии, обучение сотрудничеству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35407"/>
              </p:ext>
            </p:extLst>
          </p:nvPr>
        </p:nvGraphicFramePr>
        <p:xfrm>
          <a:off x="571546" y="2429498"/>
          <a:ext cx="11215642" cy="4169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66">
                  <a:extLst>
                    <a:ext uri="{9D8B030D-6E8A-4147-A177-3AD203B41FA5}">
                      <a16:colId xmlns:a16="http://schemas.microsoft.com/office/drawing/2014/main" xmlns="" val="2846744002"/>
                    </a:ext>
                  </a:extLst>
                </a:gridCol>
                <a:gridCol w="1458818">
                  <a:extLst>
                    <a:ext uri="{9D8B030D-6E8A-4147-A177-3AD203B41FA5}">
                      <a16:colId xmlns:a16="http://schemas.microsoft.com/office/drawing/2014/main" xmlns="" val="4220046309"/>
                    </a:ext>
                  </a:extLst>
                </a:gridCol>
                <a:gridCol w="1291363">
                  <a:extLst>
                    <a:ext uri="{9D8B030D-6E8A-4147-A177-3AD203B41FA5}">
                      <a16:colId xmlns:a16="http://schemas.microsoft.com/office/drawing/2014/main" xmlns="" val="1475945341"/>
                    </a:ext>
                  </a:extLst>
                </a:gridCol>
                <a:gridCol w="5066364">
                  <a:extLst>
                    <a:ext uri="{9D8B030D-6E8A-4147-A177-3AD203B41FA5}">
                      <a16:colId xmlns:a16="http://schemas.microsoft.com/office/drawing/2014/main" xmlns="" val="792352977"/>
                    </a:ext>
                  </a:extLst>
                </a:gridCol>
                <a:gridCol w="3034131">
                  <a:extLst>
                    <a:ext uri="{9D8B030D-6E8A-4147-A177-3AD203B41FA5}">
                      <a16:colId xmlns:a16="http://schemas.microsoft.com/office/drawing/2014/main" xmlns="" val="2000611325"/>
                    </a:ext>
                  </a:extLst>
                </a:gridCol>
              </a:tblGrid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7811979"/>
                  </a:ext>
                </a:extLst>
              </a:tr>
              <a:tr h="626570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Организационный этап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мин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828800" algn="l"/>
                          <a:tab pos="230505" algn="l"/>
                          <a:tab pos="-1828800" algn="l"/>
                          <a:tab pos="228600" algn="l"/>
                        </a:tabLst>
                      </a:pPr>
                      <a:r>
                        <a:rPr lang="ru-RU" sz="1200" spc="2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Создать </a:t>
                      </a:r>
                      <a:r>
                        <a:rPr lang="ru-RU" sz="1200" spc="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мотивацию к учебной деятельности путём эмоционального </a:t>
                      </a:r>
                      <a:r>
                        <a:rPr lang="ru-RU" sz="1200" spc="2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диалога; </a:t>
                      </a:r>
                      <a:r>
                        <a:rPr lang="ru-RU" sz="1200" spc="2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определить </a:t>
                      </a:r>
                      <a:r>
                        <a:rPr lang="ru-RU" sz="1200" spc="2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содержат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ельные рамки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урока</a:t>
                      </a:r>
                      <a:r>
                        <a:rPr lang="ru-RU" sz="1100" baseline="0" dirty="0" smtClean="0">
                          <a:solidFill>
                            <a:schemeClr val="dk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подготовить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учащихся к работе в группах (деление)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Форма работы -  фронтальная.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Методы контроля – текущий (устный опрос).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6602592"/>
                  </a:ext>
                </a:extLst>
              </a:tr>
              <a:tr h="569607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Актуализация знаний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мин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Актуализировать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представления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учащихся  о строении монет  и владению понятий: гурт, «орёл», «решка», аверс и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реверс</a:t>
                      </a:r>
                      <a:r>
                        <a:rPr kumimoji="0" lang="ru-RU" sz="12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;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тренировать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мыслительные операции на примере кроссворда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Форма работы – групповая.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Методы контроля – тематический (решение кроссворда).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2118594"/>
                  </a:ext>
                </a:extLst>
              </a:tr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Постановка учебной задачи. Мотивация учебной деятельности и учащихся.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мин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Исходя из проблемной ситуации, которая произошла со сказочными персонажами,  выявить цель урока и поставить учебные задачи для изучения нового материала.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Форма работы -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фронтальная  беседа.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Методы контроля - устный опрос.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18628232"/>
                  </a:ext>
                </a:extLst>
              </a:tr>
              <a:tr h="856365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Открытие новых знаний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 мин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28600" algn="l"/>
                        </a:tabLs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Организовать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коммуникативное взаимодействие с целью реализации построенного проекта, направленного на приобретение новых знаний:  вид настоящих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купюр</a:t>
                      </a:r>
                      <a:r>
                        <a:rPr kumimoji="0" lang="ru-RU" sz="1200" b="0" i="0" u="none" strike="noStrike" kern="1200" cap="none" spc="2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+mn-cs"/>
                        </a:rPr>
                        <a:t>;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создать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условия для  выявления  сходства и различия двух сторон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купюр; организовать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фиксацию полученных выводов в речи и </a:t>
                      </a:r>
                      <a:r>
                        <a:rPr lang="ru-RU" sz="120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знаково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(с помощью опорного конспекта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);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организовать уточнение общего характера.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- групповая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– текущий (мини-исследовательский проект).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79983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1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</a:t>
            </a:r>
            <a:r>
              <a:rPr lang="ru-RU" sz="3200" b="1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AAED51D-1B22-674F-AA91-97810A4F26BB}"/>
              </a:ext>
            </a:extLst>
          </p:cNvPr>
          <p:cNvSpPr txBox="1"/>
          <p:nvPr/>
        </p:nvSpPr>
        <p:spPr>
          <a:xfrm>
            <a:off x="1136591" y="1036852"/>
            <a:ext cx="1065059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/>
              <a:t>Цель занятия</a:t>
            </a:r>
            <a:r>
              <a:rPr lang="ru-RU" sz="2400" b="1" dirty="0" smtClean="0"/>
              <a:t>:</a:t>
            </a:r>
            <a:r>
              <a:rPr lang="ru-RU" sz="2400" i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Изучить внешний вид банкнот и познакомить с названиями увиденных элементов на купюрах,  которые способствуют  защите банкнот от подделок. </a:t>
            </a:r>
            <a:endParaRPr lang="ru-RU" sz="14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/>
              <a:t>Технологии</a:t>
            </a:r>
            <a:r>
              <a:rPr lang="ru-RU" sz="2400" b="1" dirty="0"/>
              <a:t>: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игровые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технологии, создание проблемной ситуации, ИКТ – технология, </a:t>
            </a:r>
            <a:r>
              <a:rPr lang="ru-RU" sz="14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здоровьесберегающие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технологии,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обучение  сотрудничеству.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sz="2400" b="1" dirty="0" smtClean="0"/>
              <a:t> </a:t>
            </a:r>
            <a:endParaRPr lang="ru-RU" sz="2400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900826"/>
              </p:ext>
            </p:extLst>
          </p:nvPr>
        </p:nvGraphicFramePr>
        <p:xfrm>
          <a:off x="571546" y="2429498"/>
          <a:ext cx="11215642" cy="422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966">
                  <a:extLst>
                    <a:ext uri="{9D8B030D-6E8A-4147-A177-3AD203B41FA5}">
                      <a16:colId xmlns:a16="http://schemas.microsoft.com/office/drawing/2014/main" xmlns="" val="2846744002"/>
                    </a:ext>
                  </a:extLst>
                </a:gridCol>
                <a:gridCol w="1097004">
                  <a:extLst>
                    <a:ext uri="{9D8B030D-6E8A-4147-A177-3AD203B41FA5}">
                      <a16:colId xmlns:a16="http://schemas.microsoft.com/office/drawing/2014/main" xmlns="" val="4220046309"/>
                    </a:ext>
                  </a:extLst>
                </a:gridCol>
                <a:gridCol w="1064526">
                  <a:extLst>
                    <a:ext uri="{9D8B030D-6E8A-4147-A177-3AD203B41FA5}">
                      <a16:colId xmlns:a16="http://schemas.microsoft.com/office/drawing/2014/main" xmlns="" val="1475945341"/>
                    </a:ext>
                  </a:extLst>
                </a:gridCol>
                <a:gridCol w="5950424">
                  <a:extLst>
                    <a:ext uri="{9D8B030D-6E8A-4147-A177-3AD203B41FA5}">
                      <a16:colId xmlns:a16="http://schemas.microsoft.com/office/drawing/2014/main" xmlns="" val="792352977"/>
                    </a:ext>
                  </a:extLst>
                </a:gridCol>
                <a:gridCol w="2738722">
                  <a:extLst>
                    <a:ext uri="{9D8B030D-6E8A-4147-A177-3AD203B41FA5}">
                      <a16:colId xmlns:a16="http://schemas.microsoft.com/office/drawing/2014/main" xmlns="" val="2000611325"/>
                    </a:ext>
                  </a:extLst>
                </a:gridCol>
              </a:tblGrid>
              <a:tr h="794653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7811979"/>
                  </a:ext>
                </a:extLst>
              </a:tr>
              <a:tr h="382941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u="sng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Физминутка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мин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Способствовать снятию физического напряжения и легкому переключению с одного вида деятельности на другой, в целях сохранения здоровья.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- фронтальная.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- текущий.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6602592"/>
                  </a:ext>
                </a:extLst>
              </a:tr>
              <a:tr h="848506"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Первичное усвоение новых знаний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 мин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Зафиксировать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 внешней речи понятия лицевая и оборотная сторона купюры;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условия для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выяв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ления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сходства и различия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настоящей и фальшивой купюр;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выявить способы защиты бумажных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купюр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Times New Roman"/>
                        </a:rPr>
                        <a:t>;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организовать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фиксацию полученных выводов в речи и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знаково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(с помощью опорного конспекта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);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организовать уточнение общего характера.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- групповая.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– текущий (мини-исследовательский проект).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2118594"/>
                  </a:ext>
                </a:extLst>
              </a:tr>
              <a:tr h="509104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Закрепление изученного материала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 мин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Закрепить  изученные понятия и умения по различению настоящих и поддельных купюр.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– парная.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– текущий (решение практических задач).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18628232"/>
                  </a:ext>
                </a:extLst>
              </a:tr>
              <a:tr h="794653"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Рефлексия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 мин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828800" algn="l"/>
                          <a:tab pos="230505" algn="l"/>
                          <a:tab pos="-1828800" algn="l"/>
                          <a:tab pos="230505" algn="l"/>
                        </a:tabLst>
                      </a:pP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Зафиксировать 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 речи полученные знания на уроке: понятия  «лицевая сторона купюры», оборотная сторона», способы защиты бумажных 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денег;</a:t>
                      </a:r>
                      <a:r>
                        <a:rPr lang="ru-RU" sz="1200" b="0" i="0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i="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рганизовать </a:t>
                      </a:r>
                      <a:r>
                        <a:rPr lang="ru-RU" sz="12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рефлексивный анализ учебной деятельности на уроке с точки зрения требований, известных учащимся</a:t>
                      </a:r>
                      <a:r>
                        <a:rPr lang="ru-RU" sz="12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2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– парная.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текущий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(мини-тест).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79983273"/>
                  </a:ext>
                </a:extLst>
              </a:tr>
              <a:tr h="7946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Домашнее задание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 мин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828800" algn="l"/>
                          <a:tab pos="230505" algn="l"/>
                          <a:tab pos="-1828800" algn="l"/>
                          <a:tab pos="230505" algn="l"/>
                          <a:tab pos="1028700" algn="l"/>
                        </a:tabLst>
                      </a:pPr>
                      <a:r>
                        <a:rPr lang="ru-RU" sz="11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Оценить </a:t>
                      </a:r>
                      <a:r>
                        <a:rPr lang="ru-RU" sz="11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собственную деятельность на </a:t>
                      </a:r>
                      <a:r>
                        <a:rPr lang="ru-RU" sz="11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уроке; обсудить </a:t>
                      </a:r>
                      <a:r>
                        <a:rPr lang="ru-RU" sz="11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 записать домашнее </a:t>
                      </a:r>
                      <a:r>
                        <a:rPr lang="ru-RU" sz="11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задание:</a:t>
                      </a:r>
                      <a:endParaRPr lang="ru-RU" sz="1200" b="1" i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lvl="0"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-1828800" algn="l"/>
                          <a:tab pos="230505" algn="l"/>
                          <a:tab pos="-1828800" algn="l"/>
                          <a:tab pos="230505" algn="l"/>
                          <a:tab pos="1028700" algn="l"/>
                        </a:tabLst>
                      </a:pPr>
                      <a:r>
                        <a:rPr lang="ru-RU" sz="11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выяснить, достопримечательности, каких городов, изображены на купюрах</a:t>
                      </a:r>
                      <a:r>
                        <a:rPr lang="ru-RU" sz="1200" b="1" i="1" baseline="0" dirty="0" smtClean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100" b="0" i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( </a:t>
                      </a:r>
                      <a:r>
                        <a:rPr lang="ru-RU" sz="11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задание в группах)</a:t>
                      </a:r>
                      <a:endParaRPr lang="ru-RU" sz="1200" b="1" i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828800" algn="l"/>
                          <a:tab pos="230505" algn="l"/>
                          <a:tab pos="-1828800" algn="l"/>
                          <a:tab pos="230505" algn="l"/>
                          <a:tab pos="1028700" algn="l"/>
                        </a:tabLst>
                      </a:pPr>
                      <a:r>
                        <a:rPr lang="ru-RU" sz="11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 группа: пятьдесят и пятьсот рублей</a:t>
                      </a:r>
                      <a:endParaRPr lang="ru-RU" sz="1200" b="1" i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 algn="just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-1828800" algn="l"/>
                          <a:tab pos="230505" algn="l"/>
                          <a:tab pos="-1828800" algn="l"/>
                          <a:tab pos="230505" algn="l"/>
                          <a:tab pos="1028700" algn="l"/>
                        </a:tabLst>
                      </a:pPr>
                      <a:r>
                        <a:rPr lang="ru-RU" sz="1100" b="0" i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 группа: сто и одна тысяча  рублей</a:t>
                      </a:r>
                      <a:endParaRPr lang="ru-RU" sz="1200" b="1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Форма работы – групповая.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Методы контроля – текущий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(поисково-исследовательская деятельность).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59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1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(организационный этап)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 useBgFill="1">
        <p:nvSpPr>
          <p:cNvPr id="5" name="TextBox 4"/>
          <p:cNvSpPr txBox="1"/>
          <p:nvPr/>
        </p:nvSpPr>
        <p:spPr>
          <a:xfrm>
            <a:off x="258792" y="1431025"/>
            <a:ext cx="11103475" cy="276998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vl="0"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кабинет заранее подготовлен к уроку</a:t>
            </a:r>
            <a:r>
              <a:rPr lang="ru-RU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  <a:r>
              <a:rPr lang="ru-RU" sz="1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(урок проводится в школьной лаборатории, на столах расставлены микроскопы для исследования (для работы в 2-х группах)</a:t>
            </a:r>
          </a:p>
          <a:p>
            <a:pPr lvl="0" algn="ctr"/>
            <a:endParaRPr lang="ru-RU" sz="1200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1) Учитель предлагает продолжить 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</a:rPr>
              <a:t>наше  путешествие  по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стране</a:t>
            </a:r>
            <a:r>
              <a:rPr lang="ru-RU" sz="1200" dirty="0" smtClean="0">
                <a:latin typeface="Times New Roman"/>
                <a:ea typeface="Times New Roman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«Финансовая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грамотность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»</a:t>
            </a:r>
            <a:r>
              <a:rPr lang="ru-RU" sz="1200" dirty="0" smtClean="0">
                <a:ea typeface="Calibri"/>
                <a:cs typeface="Times New Roman"/>
              </a:rPr>
              <a:t> и предлагает 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 разделиться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на 2 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группы</a:t>
            </a:r>
            <a:r>
              <a:rPr lang="ru-RU" sz="1200" dirty="0" smtClean="0">
                <a:ea typeface="Calibri"/>
                <a:cs typeface="Times New Roman"/>
              </a:rPr>
              <a:t>, 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вытянуть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карточку, на которой будет изображена монета или бумажная купюра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200" dirty="0" smtClean="0">
                <a:latin typeface="Times New Roman"/>
                <a:ea typeface="Calibri"/>
                <a:cs typeface="Times New Roman"/>
              </a:rPr>
              <a:t> 2) Дети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рассаживаются, разделившись на 2 </a:t>
            </a:r>
            <a:r>
              <a:rPr lang="ru-RU" sz="1200" dirty="0" smtClean="0">
                <a:latin typeface="Times New Roman"/>
                <a:ea typeface="Calibri"/>
                <a:cs typeface="Times New Roman"/>
              </a:rPr>
              <a:t>группы</a:t>
            </a:r>
          </a:p>
          <a:p>
            <a:pPr algn="just">
              <a:spcAft>
                <a:spcPts val="0"/>
              </a:spcAft>
            </a:pPr>
            <a:r>
              <a:rPr lang="ru-RU" sz="1200" dirty="0" smtClean="0">
                <a:latin typeface="Times New Roman"/>
                <a:ea typeface="Calibri"/>
                <a:cs typeface="Times New Roman"/>
              </a:rPr>
              <a:t>3) Ребята  р</a:t>
            </a:r>
            <a:r>
              <a:rPr lang="ru-RU" sz="1200" dirty="0" smtClean="0">
                <a:latin typeface="Times New Roman"/>
                <a:ea typeface="Calibri"/>
              </a:rPr>
              <a:t>аспределяют между </a:t>
            </a:r>
            <a:r>
              <a:rPr lang="ru-RU" sz="1200" dirty="0">
                <a:latin typeface="Times New Roman"/>
                <a:ea typeface="Calibri"/>
              </a:rPr>
              <a:t>собой обязанности, </a:t>
            </a:r>
            <a:r>
              <a:rPr lang="ru-RU" sz="1200" dirty="0" smtClean="0">
                <a:latin typeface="Times New Roman"/>
                <a:ea typeface="Calibri"/>
              </a:rPr>
              <a:t>для </a:t>
            </a:r>
            <a:r>
              <a:rPr lang="ru-RU" sz="1200" dirty="0">
                <a:latin typeface="Times New Roman"/>
                <a:ea typeface="Calibri"/>
              </a:rPr>
              <a:t>работы в </a:t>
            </a:r>
            <a:r>
              <a:rPr lang="ru-RU" sz="1200" dirty="0" smtClean="0">
                <a:latin typeface="Times New Roman"/>
                <a:ea typeface="Calibri"/>
              </a:rPr>
              <a:t>группе, пользуясь правилами работы в группе.</a:t>
            </a:r>
            <a:endParaRPr lang="ru-RU" sz="12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200" b="1" dirty="0" smtClean="0">
              <a:solidFill>
                <a:srgbClr val="000000"/>
              </a:solidFill>
              <a:latin typeface="Times New Roman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200" b="1" dirty="0">
              <a:solidFill>
                <a:srgbClr val="000000"/>
              </a:solidFill>
              <a:latin typeface="Times New Roman"/>
              <a:ea typeface="Times New Roman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264680"/>
              </p:ext>
            </p:extLst>
          </p:nvPr>
        </p:nvGraphicFramePr>
        <p:xfrm>
          <a:off x="571542" y="3166533"/>
          <a:ext cx="11146324" cy="3637371"/>
        </p:xfrm>
        <a:graphic>
          <a:graphicData uri="http://schemas.openxmlformats.org/drawingml/2006/table">
            <a:tbl>
              <a:tblPr firstRow="1" firstCol="1" bandRow="1"/>
              <a:tblGrid>
                <a:gridCol w="446040"/>
                <a:gridCol w="1096031"/>
                <a:gridCol w="7598080"/>
                <a:gridCol w="2006173"/>
              </a:tblGrid>
              <a:tr h="7010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Распределение должностей  для работы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группе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Обязанности 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Ответственные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(ФИ участника группы)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60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Командир</a:t>
                      </a:r>
                      <a:endParaRPr lang="ru-RU" sz="1000" b="1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Отвечает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работу группы в целом</a:t>
                      </a:r>
                      <a:r>
                        <a:rPr lang="ru-RU" sz="1100" dirty="0">
                          <a:solidFill>
                            <a:srgbClr val="2C2D2E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: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а) распределяет задания в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группе </a:t>
                      </a:r>
                      <a:r>
                        <a:rPr kumimoji="0" lang="ru-RU" sz="1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 помогает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групповой работе сосредоточиться на главном и довести ее до конца</a:t>
                      </a:r>
                      <a:r>
                        <a:rPr lang="ru-RU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в) следит за тем,  чтобы предоставить всем членам группы возможность участвовать в работе, высказывать свои идеи.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28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Секретарь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Записывает результаты исследования или общие выводы работы группы, после совместного обсуждения.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31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Спикер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Преподносит информацию (предположения), которые  выдвинуты общим решением работы в группе.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1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Хронометрист</a:t>
                      </a:r>
                      <a:endParaRPr lang="ru-RU" sz="10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Следит за временем работы 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группы.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496" marR="6449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85067" y="2646743"/>
            <a:ext cx="433493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работы в группе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6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2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(Актуализация знаний)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4000" y="1166970"/>
            <a:ext cx="1159933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урока – актуализация знаний  начинается с постановки учебной задачи в игровой форме (решение кроссворда), который способствует проверке домашнего задания  и  усвоению  пройденного материала.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Чтобы </a:t>
            </a: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нам изученный материал повторить -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Надо нам кроссворд решить!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Вы,  ребята,  не зевайте!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Работать  в группе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начинайте!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188711"/>
              </p:ext>
            </p:extLst>
          </p:nvPr>
        </p:nvGraphicFramePr>
        <p:xfrm>
          <a:off x="1243410" y="3064933"/>
          <a:ext cx="3178493" cy="2599742"/>
        </p:xfrm>
        <a:graphic>
          <a:graphicData uri="http://schemas.openxmlformats.org/drawingml/2006/table">
            <a:tbl>
              <a:tblPr firstRow="1" firstCol="1" bandRow="1"/>
              <a:tblGrid>
                <a:gridCol w="481693"/>
                <a:gridCol w="481693"/>
                <a:gridCol w="481693"/>
                <a:gridCol w="414979"/>
                <a:gridCol w="488477"/>
                <a:gridCol w="414979"/>
                <a:gridCol w="414979"/>
              </a:tblGrid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Times New Roman"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Times New Roman"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0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highlight>
                            <a:srgbClr val="00FFFF"/>
                          </a:highlight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ё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7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1207459" y="3320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3410" y="2624667"/>
            <a:ext cx="300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53666" y="3567627"/>
            <a:ext cx="406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1.Сторона монеты с изображением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номинала.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Лицевая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сторона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монеты.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3.Сторона монеты с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гербом.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4.Оборотная сторона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монеты.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80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0" y="78223"/>
            <a:ext cx="9729883" cy="1361110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3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(Постановка учебной задачи. Мотивация учебной деятельности </a:t>
            </a:r>
            <a:r>
              <a:rPr lang="ru-RU" sz="320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учащихся.)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7457" y="1471910"/>
            <a:ext cx="11459821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постановки учебной задачи и мотивации учебной деятельности учащихся начинается  с игровой  ситуации, заранее подготовленными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учащимися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класс заходят сказочные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 Буратино и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альвина и разыгрывают сценку).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Смотри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Мальвина, это самые   настоящие   100 рублей ! – радостно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закричал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Буратино.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Мальвина  забирает денежную банкноту, рассматривает её и говорит  Буратино : 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А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 тебе говорю, что – нет!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А я говорю, что да, я видел у Карабаса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1400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Барабаса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такие деньги! – продолжал спорить Буратино.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Учитель:</a:t>
            </a:r>
          </a:p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Уважаемые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Буратино и Мальвина, о чём вы так спорите?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Да вот, тут Буратино нашёл на улице 100 рублей, и пытается доказать, что они настоящие. А я ему говорю, что настоящими деньгами так просто не разбрасываются! – с обидой в голосе сказала Мальвина.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А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вы,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тоже пока , не знаете, как отличить настоящие деньги от фальшивых? – спросил учитель.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А этому можно научиться? – удивился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Буратино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А это несложно? – также удивилась Мальвина?.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Конечно, 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несложно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аходите 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 нам на урок, мы сегодня  с ребятами будем учиться отличать настоящие деньги от фальшивых.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Спасибо! </a:t>
            </a:r>
            <a:r>
              <a:rPr lang="ru-RU" sz="1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Мы с удовольствием этому хотим научиться!- радостно закричали Буратино и Мальвина.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 разыгранной сценки Мальвиной и Буратино, ребята формулируют цель и ставят задачи, которые им необходимо будет решить, работая в группах.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казочные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тоже становятся участниками учебной деятельности. Учитель им предлагает  вытянуть карточку (монета или купюра) и занять место в группе.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62" y="2045968"/>
            <a:ext cx="754800" cy="62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4 этапа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(открытие новых знаний)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4994" y="995412"/>
            <a:ext cx="10553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 открытия новых знаний начинается мини –  исследовательский проект. Ребятам предложен  алгоритм исследовательской деятельности в виде плана работы и структурированной таблицы для внесения результатов исследования.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4994" y="1813810"/>
            <a:ext cx="1080111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ИССЛЕДОВАНИЯ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Рассмотри банкноту   с обеих сторон (банкнота в 100 рублей)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2.Найди на них сходства.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3.Найди их различия.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4.Запиши полученные результаты исследования в таблицу.</a:t>
            </a:r>
          </a:p>
          <a:p>
            <a:r>
              <a:rPr lang="ru-RU" dirty="0"/>
              <a:t>		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исследования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озвучивает результаты исследования, которые они выявили и прописали  в столбце  (1 сторона).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группа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озвучивает результаты исследования, которые они выявили и прописали  в столбце  (2 сторона)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необходимости вносится корректировка.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135969"/>
              </p:ext>
            </p:extLst>
          </p:nvPr>
        </p:nvGraphicFramePr>
        <p:xfrm>
          <a:off x="2180434" y="3342808"/>
          <a:ext cx="4969875" cy="1759648"/>
        </p:xfrm>
        <a:graphic>
          <a:graphicData uri="http://schemas.openxmlformats.org/drawingml/2006/table">
            <a:tbl>
              <a:tblPr firstRow="1" firstCol="1" bandRow="1"/>
              <a:tblGrid>
                <a:gridCol w="1855945"/>
                <a:gridCol w="1521756"/>
                <a:gridCol w="1592174"/>
              </a:tblGrid>
              <a:tr h="3598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1сторона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сторона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8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Двуглавый орел (герб)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8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Номинал (цифрами)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8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Номинал словами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982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Номер банкноты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93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Год выпуска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93"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рисунок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6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011" marR="570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9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5 этапа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(</a:t>
            </a:r>
            <a:r>
              <a:rPr lang="ru-RU" sz="3200" dirty="0" err="1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Физминутка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4734" y="1624999"/>
            <a:ext cx="10873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Этот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урока проводится с целью снятия  физического напряжения и легкому  переключению  с одного вида деятельности на другой, в целях профилактики здоровья обучающихся. </a:t>
            </a:r>
          </a:p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Супер-физкультминутку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 просмотреть 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</a:p>
          <a:p>
            <a:pPr lvl="0" algn="just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http://videouroki.net/look/superfizmi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</a:p>
          <a:p>
            <a:pPr lvl="0" algn="just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Мультяшный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входит в класс и проводит физкультминутку, при этом не только говорит, что нужно делать, но и сам показывает все выполняемые упражнения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Пользователь\Downloads\IMG_20211215_1638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580" y="3681563"/>
            <a:ext cx="3730443" cy="273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26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797236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6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этапа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(Первичное усвоение новых знаний)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36590" y="959090"/>
            <a:ext cx="1018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 этапе первичного усвоения новых знаний  проводится второй мини – исследовательский проект с выявления сходства и различий настоящих и фальшивых купюр.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497" y="1605421"/>
            <a:ext cx="8211044" cy="50730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Мини-исследование проводится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предложенному  алгоритму в виде плана работы и структурированной таблицы для внесения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исследования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cs typeface="Times New Roman"/>
              </a:rPr>
              <a:t>.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      </a:t>
            </a:r>
          </a:p>
          <a:p>
            <a:pPr algn="just"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План</a:t>
            </a:r>
            <a:r>
              <a:rPr lang="ru-RU" sz="24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 Рассмотри банкноту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обеих сторон (банкнота в 100 рублей)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(настоящая и фальшивая)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2.Найди на них сходства.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3.Найди их различия.</a:t>
            </a:r>
            <a:endParaRPr lang="ru-RU" dirty="0"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4.Запиши полученные результаты исследования в таблицу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457200" lvl="0" algn="just">
              <a:lnSpc>
                <a:spcPct val="106000"/>
              </a:lnSpc>
            </a:pPr>
            <a:r>
              <a:rPr lang="ru-RU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1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Работая в группах, ребята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делают вывод о результатах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2 - </a:t>
            </a:r>
            <a:r>
              <a:rPr lang="ru-RU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исследования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 по внешним признакам купюры похожи и различить их сложно.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Введение учителем понятий лицевая и оборотная сторона.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Дети в таблице прописывают название сторон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259" y="3931698"/>
            <a:ext cx="3480346" cy="1590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8544394" y="1675420"/>
            <a:ext cx="3043003" cy="507831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  Учитель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говорит 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том, что на денежных банкнотах  есть способы защиты и, только зная их, можно отличить подлинность купюры.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О способах защиты бумажных купюр мы узнаем, посмотрев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видеоролик. (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YouTube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 УМВД России по Калининградской области от 21 декабря 2017 года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)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.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Calibri"/>
                <a:hlinkClick r:id="rId5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Times New Roman"/>
                <a:ea typeface="Calibri"/>
                <a:hlinkClick r:id="rId5"/>
              </a:rPr>
              <a:t>www.youtube.com/watch?v=OzgZypPpCUw</a:t>
            </a:r>
            <a:endParaRPr lang="ru-RU" dirty="0" smtClean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Цель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</a:rPr>
              <a:t>: ознакомление со способами ознакомления купюр от подделок.</a:t>
            </a: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305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4043</TotalTime>
  <Words>1923</Words>
  <Application>Microsoft Office PowerPoint</Application>
  <PresentationFormat>Произвольный</PresentationFormat>
  <Paragraphs>373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</dc:title>
  <dc:creator>anastasya.bobrova@gmail.com</dc:creator>
  <cp:lastModifiedBy>Пользователь</cp:lastModifiedBy>
  <cp:revision>403</cp:revision>
  <cp:lastPrinted>2019-02-13T13:26:13Z</cp:lastPrinted>
  <dcterms:created xsi:type="dcterms:W3CDTF">2019-02-04T09:22:00Z</dcterms:created>
  <dcterms:modified xsi:type="dcterms:W3CDTF">2021-12-15T17:02:55Z</dcterms:modified>
</cp:coreProperties>
</file>