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9" r:id="rId2"/>
    <p:sldId id="271" r:id="rId3"/>
    <p:sldId id="293" r:id="rId4"/>
    <p:sldId id="287" r:id="rId5"/>
    <p:sldId id="288" r:id="rId6"/>
    <p:sldId id="289" r:id="rId7"/>
    <p:sldId id="290" r:id="rId8"/>
    <p:sldId id="294" r:id="rId9"/>
    <p:sldId id="295" r:id="rId10"/>
    <p:sldId id="296" r:id="rId11"/>
    <p:sldId id="297" r:id="rId12"/>
    <p:sldId id="291" r:id="rId13"/>
    <p:sldId id="29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C079"/>
    <a:srgbClr val="2CAC8C"/>
    <a:srgbClr val="24886E"/>
    <a:srgbClr val="BD5C54"/>
    <a:srgbClr val="0B211B"/>
    <a:srgbClr val="38BACE"/>
    <a:srgbClr val="ABD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/>
    <p:restoredTop sz="91898"/>
  </p:normalViewPr>
  <p:slideViewPr>
    <p:cSldViewPr snapToGrid="0" snapToObjects="1">
      <p:cViewPr varScale="1">
        <p:scale>
          <a:sx n="103" d="100"/>
          <a:sy n="103" d="100"/>
        </p:scale>
        <p:origin x="-54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01929-425A-614D-8724-03C5C1537FEA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7020F-BA94-B246-AE1A-6432C1ACC2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330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480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3171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317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08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575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746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017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8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447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615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895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97020F-BA94-B246-AE1A-6432C1ACC2E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368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11D29E-4103-2D43-A64D-E4FF3828AD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DD2B466-EC3F-B14C-A73D-49546C5D97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B6F008A-B4D5-8445-AE51-DA6621C3A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1BBA8CD-6B07-9947-BC87-44F5B3B08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2ED9530-F261-E24A-B3A9-53B581BFA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33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5473F6-7DF5-9D44-89A0-4B2921D04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B2C7EE6-69F4-E644-890F-379A4B3B65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72F7FCA-578D-8040-8F95-B05370098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60F8E91-72D3-F04F-BC83-437FA8293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E8067F-CD2A-9E4E-9400-14ECA90A2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9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F29B4B2-D877-ED41-B587-130E6ABBDB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26284CE-62FA-B149-AB72-F7A72BDA43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2762E5D-B4FE-0A43-B619-993A3DB8F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930BCEB-4BC7-154B-9112-295D7B3DE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8ECB4FB-2848-144E-A2D2-F75F63074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161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106C10-7B01-FF47-9F14-57A3CC8C9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FD10E3E-AD6F-0747-8BA9-9558771B56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A12AA99-4180-0A40-9809-7804477C1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6CEE913-6456-C645-AD40-68678E714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B3D562A-2912-CC48-B090-901570FA3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86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3CB78D-E53F-294B-8971-CDE38964C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1782023-BFB9-844F-AB6B-3FE79CCDDA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5A82F0C-D347-B949-B087-9A09C4EA0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DA834B0-C53C-7F49-A6E3-39D3B5AC9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60F97A-8EF3-B943-BF1C-594269E61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22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BB174B-60BF-DA47-B19B-6A29930FF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403CC46-2B8D-F84F-B810-18A3D37AB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5E3A43F-834F-5449-9683-89786C1F2F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2667B01-5608-FC46-8B0B-66798C02C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AD81B31-FBEB-C04B-901E-B9B84C09F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44F0811-F18B-0048-A71A-F953221E8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08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06F854-B814-5D46-ADE9-A67B3DF12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BA8F5E6-5FBC-874F-82E3-26B17365B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AE6AC11-55B1-9445-ADBE-5965FB2275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E0EDCFB-7DA4-794A-8F04-6DEBE18C2E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9CA77B3-7383-5B47-92CE-F87AF8BE50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8F96F4D1-4D53-4843-BFF0-1BA46F1A6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73AED9AE-94EA-D644-A0E5-49608BE0C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8BCFB48-A6CA-9A43-9169-A5D9255A1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33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7D073F-86FC-B449-8252-124EEE9E1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6D8E9E7-2D56-194B-A7BF-6794AC941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B50881FF-94FC-824C-90A9-71BDC91D0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471BC8A-991E-B249-B6A5-C4C7397A9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3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EC0ECF6-DE01-FB49-9E24-980D9F13A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5127AC9B-278E-384E-9E72-C1FC96AFB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0F73ADD-4813-CD4D-8675-325C6BD13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2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0B6BC5-05AA-B141-AC1E-0AB5C6C45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2243E4D-2F5C-A243-AD32-1EAF4FEB6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801553F-90B9-0C40-BE3B-327A3655BC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DCA3404-7F17-494E-A6A6-E7EC98F13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095F6B3-6BE9-E74B-8B04-AFB6EA2D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2992689-6DA7-394F-87B8-3C73FCFD3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22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E92B92-ED74-F145-9EB0-5D9547D6A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F863712-C955-984A-BFED-4F965D5EB5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029E5F5-0CAE-4340-AD19-4B7226D75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3DC88A0-64C5-4C4D-A6D1-785D1CD1F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0175C24-AE79-C94D-8412-D8319C643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D059441-560C-9349-9191-F17F6029A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705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0642987-BE19-F04B-A7C2-0588E94EB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7E66AA1-BCC1-9143-BEFF-09FF3CE233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CD41672-51D6-7440-BDD1-90B35C08D0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03465-59E6-D548-A280-255DC93966A1}" type="datetimeFigureOut">
              <a:rPr lang="ru-RU" smtClean="0"/>
              <a:t>11.01.2022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99F70AA-D4BB-EE46-B3E5-B05C683C3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008C513-797E-B848-B55A-A16A2D36ED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20B8D-848D-034A-B928-DA5C88D685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67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CC8F2A2-6541-CA48-ABD0-3FDFBC86D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6364" y="1551310"/>
            <a:ext cx="11699572" cy="2531592"/>
          </a:xfrm>
          <a:solidFill>
            <a:srgbClr val="2CAC8C"/>
          </a:solidFill>
        </p:spPr>
        <p:txBody>
          <a:bodyPr lIns="540000">
            <a:normAutofit/>
          </a:bodyPr>
          <a:lstStyle/>
          <a:p>
            <a:endParaRPr lang="ru-RU" sz="2800" b="1" dirty="0">
              <a:solidFill>
                <a:schemeClr val="bg1"/>
              </a:solidFill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Номинация</a:t>
            </a:r>
            <a:r>
              <a:rPr lang="ru-RU" sz="2800" b="1" dirty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: </a:t>
            </a:r>
            <a:r>
              <a:rPr lang="ru-RU" sz="2800" b="1" dirty="0" smtClean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Методическая </a:t>
            </a:r>
            <a:r>
              <a:rPr lang="ru-RU" sz="2800" b="1" dirty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разработка урока</a:t>
            </a:r>
          </a:p>
          <a:p>
            <a:r>
              <a:rPr lang="ru-RU" sz="2800" b="1" dirty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Тема</a:t>
            </a:r>
            <a:r>
              <a:rPr lang="ru-RU" sz="2800" b="1" dirty="0" smtClean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: Решение </a:t>
            </a:r>
            <a:r>
              <a:rPr lang="ru-RU" sz="2800" b="1" dirty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бытовых задач при помощи математики</a:t>
            </a:r>
          </a:p>
          <a:p>
            <a:r>
              <a:rPr lang="ru-RU" sz="2800" b="1" dirty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Целевая </a:t>
            </a:r>
            <a:r>
              <a:rPr lang="ru-RU" sz="2800" b="1" dirty="0" smtClean="0">
                <a:solidFill>
                  <a:schemeClr val="bg1"/>
                </a:solidFill>
                <a:latin typeface="Roboto Condensed Light" pitchFamily="2" charset="0"/>
                <a:ea typeface="Roboto Condensed Light" pitchFamily="2" charset="0"/>
                <a:cs typeface="Tahoma" panose="020B0604030504040204" pitchFamily="34" charset="0"/>
              </a:rPr>
              <a:t> группа/класс 9 класс</a:t>
            </a:r>
            <a:endParaRPr lang="ru-RU" sz="2800" b="1" dirty="0">
              <a:solidFill>
                <a:schemeClr val="bg1"/>
              </a:solidFill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  <a:p>
            <a:endParaRPr lang="ru-RU" sz="3200" dirty="0">
              <a:latin typeface="Roboto Condensed Light" pitchFamily="2" charset="0"/>
              <a:ea typeface="Roboto Condensed Light" pitchFamily="2" charset="0"/>
              <a:cs typeface="Tahoma" panose="020B060403050404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7271968-6A1B-A249-A470-991899EB8B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8403" y="171490"/>
            <a:ext cx="2709561" cy="86948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6B00DBF-2BED-AA40-BF5A-F8FFCDC68469}"/>
              </a:ext>
            </a:extLst>
          </p:cNvPr>
          <p:cNvSpPr txBox="1"/>
          <p:nvPr/>
        </p:nvSpPr>
        <p:spPr>
          <a:xfrm>
            <a:off x="819888" y="71014"/>
            <a:ext cx="750397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24886E"/>
                </a:solidFill>
              </a:rPr>
              <a:t>Региональный центр финансовой грамотности</a:t>
            </a:r>
          </a:p>
          <a:p>
            <a:pPr algn="ctr"/>
            <a:r>
              <a:rPr lang="ru-RU" sz="2800" b="1" dirty="0">
                <a:solidFill>
                  <a:srgbClr val="24886E"/>
                </a:solidFill>
              </a:rPr>
              <a:t> Калининградской области (РЦФГ)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0064688-1020-BF4D-9D52-552AA9FEE29A}"/>
              </a:ext>
            </a:extLst>
          </p:cNvPr>
          <p:cNvSpPr txBox="1"/>
          <p:nvPr/>
        </p:nvSpPr>
        <p:spPr>
          <a:xfrm>
            <a:off x="346364" y="4521860"/>
            <a:ext cx="1162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Ануфриева </a:t>
            </a:r>
            <a:r>
              <a:rPr lang="ru-RU" sz="3600" b="1" dirty="0"/>
              <a:t>Евгения Андреевна</a:t>
            </a:r>
            <a:r>
              <a:rPr lang="ru-RU" sz="3600" dirty="0"/>
              <a:t>, учитель математики, МАОУ СОШ г. </a:t>
            </a:r>
            <a:r>
              <a:rPr lang="ru-RU" sz="3600" smtClean="0"/>
              <a:t>Зеленоградска</a:t>
            </a: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2263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7 </a:t>
            </a:r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этапа (рефлексия)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8497" y="1312122"/>
            <a:ext cx="1186278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simsun;宋体"/>
                <a:cs typeface=";times new roman"/>
              </a:rPr>
              <a:t>Наименование этапа: Рефлексия и оценка результатов деятельности</a:t>
            </a:r>
            <a:endParaRPr lang="ru-RU" sz="24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simsun;宋体"/>
                <a:cs typeface=";times new roman"/>
              </a:rPr>
              <a:t>Время: 4 минуты</a:t>
            </a:r>
            <a:endParaRPr lang="ru-RU" sz="24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simsun;宋体"/>
                <a:cs typeface=";times new roman"/>
              </a:rPr>
              <a:t>Задача: Научить обучающихся объективно оценивать свой труд, и свой вклад в общее дело. Подвести ребят к пониманию ценности изучения данной темы.</a:t>
            </a:r>
            <a:endParaRPr lang="ru-RU" sz="24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simsun;宋体"/>
                <a:cs typeface=";times new roman"/>
              </a:rPr>
              <a:t>Формы и методы работы, применяемые для решения поставленной задачи – индивидуальный и групповой опрос.</a:t>
            </a:r>
            <a:endParaRPr lang="ru-RU" sz="24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simsun;宋体"/>
                <a:cs typeface=";times new roman"/>
              </a:rPr>
              <a:t>Дидактические материалы (перечислить): не требуются.</a:t>
            </a:r>
            <a:endParaRPr lang="ru-RU" sz="24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simsun;宋体"/>
                <a:cs typeface=";times new roman"/>
              </a:rPr>
              <a:t>Подробное описание работы на данном этапе: </a:t>
            </a:r>
            <a:endParaRPr lang="ru-RU" sz="24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simsun;宋体"/>
                <a:cs typeface=";times new roman"/>
              </a:rPr>
              <a:t>Учитель задает вопрос: «Что нового вы узнали сегодня? Был ли наш урок для вас полезным и сможем ли мы теперь применить полученные знания на практике?» </a:t>
            </a:r>
            <a:endParaRPr lang="ru-RU" sz="24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simsun;宋体"/>
                <a:cs typeface=";times new roman"/>
              </a:rPr>
              <a:t>Дети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simsun;宋体"/>
                <a:cs typeface=";times new roman"/>
              </a:rPr>
              <a:t>делятся своим мнением и благодарят учителя.</a:t>
            </a:r>
            <a:endParaRPr lang="ru-RU" sz="24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simsun;宋体"/>
                <a:cs typeface=";times new roman"/>
              </a:rPr>
              <a:t>Контроль выполнения задачи данного этапа: Оценка эмоционального отклика обучающихся. Что понравилось – что не понравилось. </a:t>
            </a:r>
            <a:endParaRPr lang="ru-RU" sz="2400" dirty="0">
              <a:effectLst/>
              <a:latin typeface="Calibri" panose="020F0502020204030204" pitchFamily="34" charset="0"/>
              <a:ea typeface="simsun;宋体"/>
              <a:cs typeface=";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658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8 этапа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799" y="1484698"/>
            <a:ext cx="1161393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u="sng" dirty="0">
                <a:latin typeface="Times New Roman" panose="02020603050405020304" pitchFamily="18" charset="0"/>
                <a:ea typeface="simsun;宋体"/>
                <a:cs typeface=";times new roman"/>
              </a:rPr>
              <a:t>Информация о домашнем задании /заключительное слово:</a:t>
            </a:r>
            <a:endParaRPr lang="ru-RU" sz="32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simsun;宋体"/>
                <a:cs typeface=";times new roman"/>
              </a:rPr>
              <a:t>Подробное описание деятельности по проверки достижения поставленной цели: </a:t>
            </a:r>
            <a:endParaRPr lang="ru-RU" sz="32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simsun;宋体"/>
                <a:cs typeface=";times new roman"/>
              </a:rPr>
              <a:t>Учитель предоставляет обучающимся возможность выбора домашнего задания в соответствии со индивидуальными предпочтениями и разъясняет их суть и процесс выполнения. Необходимо </a:t>
            </a:r>
            <a:r>
              <a:rPr lang="ru-RU" sz="3200" dirty="0">
                <a:latin typeface="Times New Roman" panose="02020603050405020304" pitchFamily="18" charset="0"/>
                <a:ea typeface="simsun;宋体"/>
                <a:cs typeface=";times new roman"/>
              </a:rPr>
              <a:t>наличие заданий разного уровня сложности.</a:t>
            </a:r>
            <a:endParaRPr lang="ru-RU" sz="3200" dirty="0">
              <a:effectLst/>
              <a:latin typeface="Calibri" panose="020F0502020204030204" pitchFamily="34" charset="0"/>
              <a:ea typeface="simsun;宋体"/>
              <a:cs typeface=";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6244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Результат (достижение цели занятия)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011293"/>
              </p:ext>
            </p:extLst>
          </p:nvPr>
        </p:nvGraphicFramePr>
        <p:xfrm>
          <a:off x="252248" y="1219199"/>
          <a:ext cx="11088414" cy="55997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088414"/>
              </a:tblGrid>
              <a:tr h="3354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Понимание математических операций при вычислении площади фигуры.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33679" marR="33679" marT="33679" marB="33679"/>
                </a:tc>
              </a:tr>
              <a:tr h="3354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Повышение математической грамотности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33679" marR="33679" marT="33679" marB="33679"/>
                </a:tc>
              </a:tr>
              <a:tr h="3354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Акцент внимания на те знания, которые будут проверяться на экзамене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33679" marR="33679" marT="33679" marB="33679"/>
                </a:tc>
              </a:tr>
              <a:tr h="6048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Формирование понимания того, что финансы сопровождают учащихся на протяжении всей жизни и благополучие каждого человека зависит от самого человека.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33679" marR="33679" marT="33679" marB="33679"/>
                </a:tc>
              </a:tr>
              <a:tr h="705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Формирование ответственного отношения к учению, готовности и способности обучающихся к саморазвитию и самообразованию на основе мотивации к обучению и познанию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33679" marR="33679" marT="33679" marB="33679"/>
                </a:tc>
              </a:tr>
              <a:tr h="15399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Познавательные УУД: осуществлять расширенный поиск информации; анализировать, сравнивать, классифицировать и обобщать факты и явления; давать определения понятиям. Регулятивные УУД: самостоятельно обнаруживать и формулировать учебную проблему; искать и выделять необходимую информацию. Коммуникативные УУД: самостоятельно организовывать учебное взаимодействие в группе; определять собственное отношение к явлениям современной жизни, формулировать свою точку зрения.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33679" marR="33679" marT="33679" marB="33679"/>
                </a:tc>
              </a:tr>
              <a:tr h="1682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Осуществление «многоходовых» мыслительных операций обучающимися, так как по каждой предлагаемой ситуации выявление финансовой информации связано с анализом информации в финансовой контексте, с оценкой финансовых проблем, с применением финансовых знаний и понимания. Последовательное выполнение заданий, Финансовая грамотность относящихся к определённой ситуации, обеспечивает погружение учащихся в описанную историю и способствует приобретению ими как новых знаний, так и функциональных навыков.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33679" marR="33679" marT="33679" marB="3367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276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Источники  </a:t>
            </a:r>
            <a:r>
              <a:rPr lang="ru-RU" sz="320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и заимствования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9697" y="1533041"/>
            <a:ext cx="62904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Работа является авторской разработкой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8898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850062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Целевой </a:t>
            </a:r>
            <a:r>
              <a:rPr lang="ru-RU" sz="3200" b="1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блок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46EFE7A-7E96-0E41-AF18-C0653FB648A7}"/>
              </a:ext>
            </a:extLst>
          </p:cNvPr>
          <p:cNvSpPr txBox="1"/>
          <p:nvPr/>
        </p:nvSpPr>
        <p:spPr>
          <a:xfrm>
            <a:off x="10986653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C4AA50C-0019-524C-A92F-700E07B8E96E}"/>
              </a:ext>
            </a:extLst>
          </p:cNvPr>
          <p:cNvSpPr txBox="1"/>
          <p:nvPr/>
        </p:nvSpPr>
        <p:spPr>
          <a:xfrm>
            <a:off x="7700547" y="33389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AAED51D-1B22-674F-AA91-97810A4F26BB}"/>
              </a:ext>
            </a:extLst>
          </p:cNvPr>
          <p:cNvSpPr txBox="1"/>
          <p:nvPr/>
        </p:nvSpPr>
        <p:spPr>
          <a:xfrm>
            <a:off x="366050" y="904473"/>
            <a:ext cx="1114277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Цель занятия: </a:t>
            </a:r>
            <a:r>
              <a:rPr lang="ru-RU" sz="2000" dirty="0"/>
              <a:t>Формирование математической и финансовой грамотности при помощи решения задач, ориентированных на бытовые проблемы </a:t>
            </a:r>
          </a:p>
          <a:p>
            <a:r>
              <a:rPr lang="ru-RU" sz="2400" b="1" dirty="0"/>
              <a:t>Технологии</a:t>
            </a:r>
            <a:r>
              <a:rPr lang="ru-RU" sz="2400" b="1" dirty="0" smtClean="0"/>
              <a:t>: </a:t>
            </a:r>
            <a:r>
              <a:rPr lang="ru-RU" sz="2000" dirty="0" smtClean="0"/>
              <a:t>Проблемное обучение; </a:t>
            </a:r>
            <a:r>
              <a:rPr lang="ru-RU" sz="2000" dirty="0" err="1" smtClean="0"/>
              <a:t>Разноуровневое</a:t>
            </a:r>
            <a:r>
              <a:rPr lang="ru-RU" sz="2000" dirty="0" smtClean="0"/>
              <a:t> обучение; Игровое </a:t>
            </a:r>
            <a:r>
              <a:rPr lang="ru-RU" sz="2000" dirty="0"/>
              <a:t>обучение; </a:t>
            </a:r>
            <a:r>
              <a:rPr lang="ru-RU" sz="2000" dirty="0" smtClean="0"/>
              <a:t>Командное </a:t>
            </a:r>
            <a:r>
              <a:rPr lang="ru-RU" sz="2000" dirty="0"/>
              <a:t>обучение.</a:t>
            </a:r>
          </a:p>
          <a:p>
            <a:endParaRPr lang="ru-RU" sz="2400" b="1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66A72375-3FC6-1449-86DC-B94881714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37652"/>
              </p:ext>
            </p:extLst>
          </p:nvPr>
        </p:nvGraphicFramePr>
        <p:xfrm>
          <a:off x="366049" y="2347118"/>
          <a:ext cx="11563191" cy="447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7430">
                  <a:extLst>
                    <a:ext uri="{9D8B030D-6E8A-4147-A177-3AD203B41FA5}">
                      <a16:colId xmlns:a16="http://schemas.microsoft.com/office/drawing/2014/main" xmlns="" val="2846744002"/>
                    </a:ext>
                  </a:extLst>
                </a:gridCol>
                <a:gridCol w="2319018">
                  <a:extLst>
                    <a:ext uri="{9D8B030D-6E8A-4147-A177-3AD203B41FA5}">
                      <a16:colId xmlns:a16="http://schemas.microsoft.com/office/drawing/2014/main" xmlns="" val="4220046309"/>
                    </a:ext>
                  </a:extLst>
                </a:gridCol>
                <a:gridCol w="1429406">
                  <a:extLst>
                    <a:ext uri="{9D8B030D-6E8A-4147-A177-3AD203B41FA5}">
                      <a16:colId xmlns:a16="http://schemas.microsoft.com/office/drawing/2014/main" xmlns="" val="1475945341"/>
                    </a:ext>
                  </a:extLst>
                </a:gridCol>
                <a:gridCol w="3731173">
                  <a:extLst>
                    <a:ext uri="{9D8B030D-6E8A-4147-A177-3AD203B41FA5}">
                      <a16:colId xmlns:a16="http://schemas.microsoft.com/office/drawing/2014/main" xmlns="" val="792352977"/>
                    </a:ext>
                  </a:extLst>
                </a:gridCol>
                <a:gridCol w="3216164">
                  <a:extLst>
                    <a:ext uri="{9D8B030D-6E8A-4147-A177-3AD203B41FA5}">
                      <a16:colId xmlns:a16="http://schemas.microsoft.com/office/drawing/2014/main" xmlns="" val="2000611325"/>
                    </a:ext>
                  </a:extLst>
                </a:gridCol>
              </a:tblGrid>
              <a:tr h="570196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Этап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Тайминг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Формы и методы работы на этапе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7811979"/>
                  </a:ext>
                </a:extLst>
              </a:tr>
              <a:tr h="460195"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Самоопределение к деятельности. Орг. момент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2 минуты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Настроить обучающихся на рабочий лад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Устное приветствие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26602592"/>
                  </a:ext>
                </a:extLst>
              </a:tr>
              <a:tr h="675201"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Мотивация учебной деятельности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2 минуты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Создание благожелательной атмосферы урока, нацеленности на работу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Создание благожелательной атмосферы урока, нацеленности на работу, инсценировка ситуации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92118594"/>
                  </a:ext>
                </a:extLst>
              </a:tr>
              <a:tr h="1304790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Актуализация знаний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3 минуты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Повторение пройденного, выполнение заданий.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Затем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ученики получают задание, для решения которого не достаточно имеющихся умений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Консультация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18628232"/>
                  </a:ext>
                </a:extLst>
              </a:tr>
              <a:tr h="915693"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Постановка цели и задач урока. 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2 минуты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В совместной работе выявляются причины затруднения, выясняется проблема. Ученики самостоятельно формулируют тему и цель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Подводит учеников к определению границ знания и незнания, осознанию темы, целей и задач урока.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79983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19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850062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Целевой </a:t>
            </a:r>
            <a:r>
              <a:rPr lang="ru-RU" sz="3200" b="1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  <a:cs typeface="Tahoma" panose="020B0604030504040204" pitchFamily="34" charset="0"/>
              </a:rPr>
              <a:t> блок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46EFE7A-7E96-0E41-AF18-C0653FB648A7}"/>
              </a:ext>
            </a:extLst>
          </p:cNvPr>
          <p:cNvSpPr txBox="1"/>
          <p:nvPr/>
        </p:nvSpPr>
        <p:spPr>
          <a:xfrm>
            <a:off x="10986653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EC4AA50C-0019-524C-A92F-700E07B8E96E}"/>
              </a:ext>
            </a:extLst>
          </p:cNvPr>
          <p:cNvSpPr txBox="1"/>
          <p:nvPr/>
        </p:nvSpPr>
        <p:spPr>
          <a:xfrm>
            <a:off x="7700547" y="33389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66A72375-3FC6-1449-86DC-B94881714F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628700"/>
              </p:ext>
            </p:extLst>
          </p:nvPr>
        </p:nvGraphicFramePr>
        <p:xfrm>
          <a:off x="0" y="1129771"/>
          <a:ext cx="10986655" cy="5597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3799">
                  <a:extLst>
                    <a:ext uri="{9D8B030D-6E8A-4147-A177-3AD203B41FA5}">
                      <a16:colId xmlns:a16="http://schemas.microsoft.com/office/drawing/2014/main" xmlns="" val="2846744002"/>
                    </a:ext>
                  </a:extLst>
                </a:gridCol>
                <a:gridCol w="2878327">
                  <a:extLst>
                    <a:ext uri="{9D8B030D-6E8A-4147-A177-3AD203B41FA5}">
                      <a16:colId xmlns:a16="http://schemas.microsoft.com/office/drawing/2014/main" xmlns="" val="4220046309"/>
                    </a:ext>
                  </a:extLst>
                </a:gridCol>
                <a:gridCol w="1196133">
                  <a:extLst>
                    <a:ext uri="{9D8B030D-6E8A-4147-A177-3AD203B41FA5}">
                      <a16:colId xmlns:a16="http://schemas.microsoft.com/office/drawing/2014/main" xmlns="" val="1475945341"/>
                    </a:ext>
                  </a:extLst>
                </a:gridCol>
                <a:gridCol w="3459180">
                  <a:extLst>
                    <a:ext uri="{9D8B030D-6E8A-4147-A177-3AD203B41FA5}">
                      <a16:colId xmlns:a16="http://schemas.microsoft.com/office/drawing/2014/main" xmlns="" val="792352977"/>
                    </a:ext>
                  </a:extLst>
                </a:gridCol>
                <a:gridCol w="2509216">
                  <a:extLst>
                    <a:ext uri="{9D8B030D-6E8A-4147-A177-3AD203B41FA5}">
                      <a16:colId xmlns:a16="http://schemas.microsoft.com/office/drawing/2014/main" xmlns="" val="2000611325"/>
                    </a:ext>
                  </a:extLst>
                </a:gridCol>
              </a:tblGrid>
              <a:tr h="662080">
                <a:tc>
                  <a:txBody>
                    <a:bodyPr/>
                    <a:lstStyle/>
                    <a:p>
                      <a:r>
                        <a:rPr lang="ru-RU" dirty="0"/>
                        <a:t>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Этап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/>
                        <a:t>Тайминг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Формы и методы работы на этапе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7811979"/>
                  </a:ext>
                </a:extLst>
              </a:tr>
              <a:tr h="132416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Поиск путей решения проблемы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25 минут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Планирование путей достижения намеченной цели. Осуществление учебных действий по плану. Индивидуальная или групповая работа по решению практических задач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Консультирует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26602592"/>
                  </a:ext>
                </a:extLst>
              </a:tr>
              <a:tr h="804593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Динамическая пауза и релаксация 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5 минут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Снятие эмоционального и физического напряжения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Небольшие упражнения, прослушивание приятной музыки или звуков природы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92118594"/>
                  </a:ext>
                </a:extLst>
              </a:tr>
              <a:tr h="1056952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Рефлексия и оценка результатов деятельности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4 минуты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называют тему урока, его этапы, перечисляют виды деятельности на каждом этапе, определяют предметное содержание. Делятся мнением о своей работе на уроке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ejaVu Sans"/>
                        </a:rPr>
                        <a:t>Благодарит учеников за урок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ejaVu San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518628232"/>
                  </a:ext>
                </a:extLst>
              </a:tr>
              <a:tr h="1061545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Информация о домашнем задании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1 минута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 учеников должна быть возможность выбора домашнего задания в соответствии со своими предпочтениями. Необходимо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наличие заданий разного уровня сложности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DejaVu Sans"/>
                        </a:rPr>
                        <a:t>Разъясняет, предлагает задания на выбор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DejaVu San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79983273"/>
                  </a:ext>
                </a:extLst>
              </a:tr>
              <a:tr h="378331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Заключительное слово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1 минута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ea typeface="simsun;宋体"/>
                          <a:cs typeface=";times new roman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simsun;宋体"/>
                        <a:cs typeface=";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152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1 этапа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316532"/>
            <a:ext cx="986921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simsun;宋体"/>
                <a:cs typeface=";times new roman"/>
              </a:rPr>
              <a:t>Наименование этапа: Самоопределение к деятельности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Время: 2 минуты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Задача: Настроить обучающихся на рабочий лад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Формы и методы работы: устное приветствие. Необходимо, чтобы наладить вербально-соматический контакт с классом.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Дидактические материалы (перечислить): не нужен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Учитель ждет, когда все встанут ровно и успокоятся. Убеждается, что все готовы к уроку.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«Здравствуйте, дети. Можете присаживаться. </a:t>
            </a:r>
            <a:endParaRPr lang="ru-RU" sz="2800" dirty="0">
              <a:effectLst/>
              <a:latin typeface="Calibri" panose="020F0502020204030204" pitchFamily="34" charset="0"/>
              <a:ea typeface="simsun;宋体"/>
              <a:cs typeface=";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2863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2 этапа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8496" y="1242820"/>
            <a:ext cx="1208350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/>
              <a:t>Наименование этапа: Мотивация к учебной деятельности</a:t>
            </a:r>
          </a:p>
          <a:p>
            <a:r>
              <a:rPr lang="ru-RU" sz="2200" dirty="0"/>
              <a:t>Время: 2 минуты</a:t>
            </a:r>
          </a:p>
          <a:p>
            <a:r>
              <a:rPr lang="ru-RU" sz="2200" dirty="0"/>
              <a:t>Задача: Создание благожелательной атмосферы урока, нацеленности на работу</a:t>
            </a:r>
          </a:p>
          <a:p>
            <a:r>
              <a:rPr lang="ru-RU" sz="2200" dirty="0"/>
              <a:t>Формы и методы работы: моделирование жизненной ситуации. Требуется, чтобы обучающиеся поняли, как тема урока коррелирует с реальной жизнью.</a:t>
            </a:r>
          </a:p>
          <a:p>
            <a:r>
              <a:rPr lang="ru-RU" sz="2200" dirty="0"/>
              <a:t>Дидактические материалы (перечислить):</a:t>
            </a:r>
          </a:p>
          <a:p>
            <a:r>
              <a:rPr lang="ru-RU" sz="2200" dirty="0"/>
              <a:t>Подробное описание работы на данном этапе: «Очень часто вы задаете вопрос, а где то, что я изучаю в школе, пригодится мне в жизни. С каждым годом вам кажется, что темы, которые вы изучаете, в школе далеки от жизни, верно?»</a:t>
            </a:r>
          </a:p>
          <a:p>
            <a:r>
              <a:rPr lang="ru-RU" sz="2200" dirty="0"/>
              <a:t>Ответ детей.</a:t>
            </a:r>
          </a:p>
          <a:p>
            <a:r>
              <a:rPr lang="ru-RU" sz="2200" dirty="0"/>
              <a:t>«Но скажите, не ужели вам ни разу не приходилось применять знания по математике вне школы?»</a:t>
            </a:r>
          </a:p>
          <a:p>
            <a:r>
              <a:rPr lang="ru-RU" sz="2200" dirty="0"/>
              <a:t>Дети должны ответить, когда они применяли знания вне школы.</a:t>
            </a:r>
          </a:p>
          <a:p>
            <a:r>
              <a:rPr lang="ru-RU" sz="2200" dirty="0"/>
              <a:t>Значит, математика нам все-таки в жизни помогает? Хотя бы раз? Этот урок поможет вам увидеть одну из областей практического применения знаний по математике».</a:t>
            </a:r>
          </a:p>
          <a:p>
            <a:r>
              <a:rPr lang="ru-RU" sz="2200" dirty="0"/>
              <a:t>Очень часто финансово грамотное решение в реальной жизни вырабатывается путем аккуратных расчетов.</a:t>
            </a:r>
          </a:p>
        </p:txBody>
      </p:sp>
    </p:spTree>
    <p:extLst>
      <p:ext uri="{BB962C8B-B14F-4D97-AF65-F5344CB8AC3E}">
        <p14:creationId xmlns:p14="http://schemas.microsoft.com/office/powerpoint/2010/main" val="393080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3 этапа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8497" y="1026367"/>
            <a:ext cx="118136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simsun;宋体"/>
                <a:cs typeface=";times new roman"/>
              </a:rPr>
              <a:t>Наименование этапа: Актуализация знаний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Время: 3 минуты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Задача: Вспомнить пройденный материал, подумать, какие задачи он может решить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Формы и методы работы: развернутый ответ с обоснованием.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Дидактические материалы (перечислить): Задача № 2 «Пиццерия» (См. приложение)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Подробное описание работы на данном этапе: «Давайте посмотрим на задачу, с которой может столкнуться каждый из нас».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Дается описание задачи № 2 «Пиццерия»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«Скажите, какие знания нам понадобятся для решения этой задачи?»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Дети отвечают.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Позитивное подтверждение результатов.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«Хорошо, тогда давайте рассмотрим ситуацию, с которой вы можете столкнуться во взрослой жизни. Например, вы решили сделать ремонт в квартире. Вам нужно освежить стены. Будете ли вы клеить обои или просто красить стены? И почему»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Дети отвечают.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«А как узнать, сколько нужно обоев или краски?»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Тут дети обычно отвечают, что нужно просто замерить высоту квартиры и длину всех стен.</a:t>
            </a:r>
            <a:endParaRPr lang="ru-RU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simsun;宋体"/>
                <a:cs typeface=";times new roman"/>
              </a:rPr>
              <a:t>Тогда нужно обратить внимание на ошибку, что квартира это не монолитная стена. В ней есть пустоты в виде дверей и окон, имеется балкон, который не обязательно красить, а можно зашить пластиковыми панелями, и есть помещения, где вообще нужна плитка.</a:t>
            </a:r>
            <a:endParaRPr lang="ru-RU" dirty="0">
              <a:effectLst/>
              <a:latin typeface="Calibri" panose="020F0502020204030204" pitchFamily="34" charset="0"/>
              <a:ea typeface="simsun;宋体"/>
              <a:cs typeface=";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8462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4 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этапа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8497" y="1207019"/>
            <a:ext cx="1204429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simsun;宋体"/>
                <a:cs typeface=";times new roman"/>
              </a:rPr>
              <a:t>Наименование этапа: Постановка цели и задач урока.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Время: 3 минуты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Задача: В совместной работе выявляются причины затруднения, выясняется проблема. Ученики самостоятельно формулируют тему и цель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Формы и методы работы, применяемые для решения поставленной задачи: Подведение учеников к определению границ знания и незнания, осознанию темы, целей и задач урока.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Дидактические материалы (перечислить): Зависит от выбранных заданий (см. приложение)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Подробное описание работы на данном этапе: Педагог предлагает свои варианты решений. Дети могут подобрать свой вариант решения задач.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Контроль выполнения задачи данного этапа: Оценка предлагаемых обучающимися вариантов решения и их корректировка.</a:t>
            </a:r>
            <a:endParaRPr lang="ru-RU" sz="2800" dirty="0">
              <a:effectLst/>
              <a:latin typeface="Calibri" panose="020F0502020204030204" pitchFamily="34" charset="0"/>
              <a:ea typeface="simsun;宋体"/>
              <a:cs typeface=";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594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5 этапа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2945" y="1214985"/>
            <a:ext cx="1159717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200" b="1" dirty="0">
                <a:latin typeface="Times New Roman" panose="02020603050405020304" pitchFamily="18" charset="0"/>
                <a:ea typeface="simsun;宋体"/>
                <a:cs typeface=";times new roman"/>
              </a:rPr>
              <a:t>Наименование этапа: Поиск путей решения проблемы</a:t>
            </a:r>
            <a:endParaRPr lang="ru-RU" sz="22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simsun;宋体"/>
                <a:cs typeface=";times new roman"/>
              </a:rPr>
              <a:t>Время: 25 минут</a:t>
            </a:r>
            <a:endParaRPr lang="ru-RU" sz="22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simsun;宋体"/>
                <a:cs typeface=";times new roman"/>
              </a:rPr>
              <a:t>Задача: Планирование путей достижения намеченной цели. Осуществление учебных действий по плану. Индивидуальная или групповая работа по решению практических задач</a:t>
            </a:r>
            <a:endParaRPr lang="ru-RU" sz="22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simsun;宋体"/>
                <a:cs typeface=";times new roman"/>
              </a:rPr>
              <a:t>Формы и методы работы, применяемые для решения поставленной задачи – обосновать отбор.</a:t>
            </a:r>
            <a:endParaRPr lang="ru-RU" sz="22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simsun;宋体"/>
                <a:cs typeface=";times new roman"/>
              </a:rPr>
              <a:t>Дидактические материалы (перечислить): Учитель сам определяет задания из приложения, например, 2 - 4, согласно уровню подготовленности обучающихся. Ученикам с ОВЗ даются более простые задачи.</a:t>
            </a:r>
            <a:endParaRPr lang="ru-RU" sz="22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simsun;宋体"/>
                <a:cs typeface=";times new roman"/>
              </a:rPr>
              <a:t>Подробное описание работы на данном этапе: «А теперь давайте поработаем самостоятельно и решим стоящие перед нами бытовые задачи».</a:t>
            </a:r>
            <a:endParaRPr lang="ru-RU" sz="22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simsun;宋体"/>
                <a:cs typeface=";times new roman"/>
              </a:rPr>
              <a:t>Дается описание конкретной задачи из приложения. (см. приложение)</a:t>
            </a:r>
            <a:endParaRPr lang="ru-RU" sz="22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simsun;宋体"/>
                <a:cs typeface=";times new roman"/>
              </a:rPr>
              <a:t>Дети решают активно заполняют таблицы и проводят вычисления. Учитель контролирует процесс выполнения работы.</a:t>
            </a:r>
            <a:endParaRPr lang="ru-RU" sz="22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200" dirty="0">
                <a:latin typeface="Times New Roman" panose="02020603050405020304" pitchFamily="18" charset="0"/>
                <a:ea typeface="simsun;宋体"/>
                <a:cs typeface=";times new roman"/>
              </a:rPr>
              <a:t>Контроль выполнения задачи данного этапа: Индивидуальная и групповая работа с последующей презентацией результатов. Учитель оценивает работу с указанием сильных и слабых мест.</a:t>
            </a:r>
            <a:endParaRPr lang="ru-RU" sz="2200" dirty="0">
              <a:effectLst/>
              <a:latin typeface="Calibri" panose="020F0502020204030204" pitchFamily="34" charset="0"/>
              <a:ea typeface="simsun;宋体"/>
              <a:cs typeface=";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5958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A2B67B-EA3E-7C46-8A60-C95DA0822B39}"/>
              </a:ext>
            </a:extLst>
          </p:cNvPr>
          <p:cNvSpPr txBox="1"/>
          <p:nvPr/>
        </p:nvSpPr>
        <p:spPr>
          <a:xfrm>
            <a:off x="1136591" y="78223"/>
            <a:ext cx="9729883" cy="948144"/>
          </a:xfrm>
          <a:prstGeom prst="rect">
            <a:avLst/>
          </a:prstGeom>
          <a:solidFill>
            <a:srgbClr val="2CAC8C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Описание </a:t>
            </a:r>
            <a:r>
              <a:rPr lang="ru-RU" sz="3200" dirty="0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6 этапа</a:t>
            </a:r>
            <a:endParaRPr lang="ru-RU" sz="3200" dirty="0">
              <a:solidFill>
                <a:schemeClr val="bg1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D0E6DA92-9E36-324D-A3CD-51711DE34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97" y="78221"/>
            <a:ext cx="926096" cy="9481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E0B09A7-B85B-484F-B9AF-430BF7C6CBA6}"/>
              </a:ext>
            </a:extLst>
          </p:cNvPr>
          <p:cNvSpPr txBox="1"/>
          <p:nvPr/>
        </p:nvSpPr>
        <p:spPr>
          <a:xfrm>
            <a:off x="10899435" y="229128"/>
            <a:ext cx="1253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24886E"/>
                </a:solidFill>
              </a:rPr>
              <a:t>РЦФГ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8497" y="1128531"/>
            <a:ext cx="1204429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simsun;宋体"/>
                <a:cs typeface=";times new roman"/>
              </a:rPr>
              <a:t>Наименование этапа: Динамическая пауза и релаксация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Время: 5 минут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Задача: Снятие эмоционального и физического напряжения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Формы и методы работы, применяемые для решения поставленной задачи – Небольшие упражнения, прослушивание приятной музыки или звуков природы.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Дидактические материалы (перечислить): не требуются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Подробное описание работы на данном этапе: 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«Давайте сейчас переключимся и сделаем небольшую паузу».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Ответ детей.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Осуществление упражнений. Прослушивание музыки.</a:t>
            </a:r>
            <a:endParaRPr lang="ru-RU" sz="2800" dirty="0">
              <a:latin typeface="Calibri" panose="020F0502020204030204" pitchFamily="34" charset="0"/>
              <a:ea typeface="simsun;宋体"/>
              <a:cs typeface=";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simsun;宋体"/>
                <a:cs typeface=";times new roman"/>
              </a:rPr>
              <a:t>Контроль выполнения задачи данного этапа: Общий контроль за дисциплиной в помещении.</a:t>
            </a:r>
            <a:endParaRPr lang="ru-RU" sz="2800" dirty="0">
              <a:effectLst/>
              <a:latin typeface="Calibri" panose="020F0502020204030204" pitchFamily="34" charset="0"/>
              <a:ea typeface="simsun;宋体"/>
              <a:cs typeface=";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4574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3767</TotalTime>
  <Words>1529</Words>
  <Application>Microsoft Office PowerPoint</Application>
  <PresentationFormat>Произвольный</PresentationFormat>
  <Paragraphs>180</Paragraphs>
  <Slides>13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</dc:title>
  <dc:creator>anastasya.bobrova@gmail.com</dc:creator>
  <cp:lastModifiedBy>User</cp:lastModifiedBy>
  <cp:revision>213</cp:revision>
  <cp:lastPrinted>2019-02-13T13:26:13Z</cp:lastPrinted>
  <dcterms:created xsi:type="dcterms:W3CDTF">2019-02-04T09:22:00Z</dcterms:created>
  <dcterms:modified xsi:type="dcterms:W3CDTF">2022-01-11T14:10:30Z</dcterms:modified>
</cp:coreProperties>
</file>