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2" r:id="rId17"/>
    <p:sldId id="271" r:id="rId18"/>
    <p:sldId id="270" r:id="rId19"/>
  </p:sldIdLst>
  <p:sldSz cx="106807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968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4968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4968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4968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4968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968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968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968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968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2EA"/>
          </a:solidFill>
        </a:fill>
      </a:tcStyle>
    </a:wholeTbl>
    <a:band2H>
      <a:tcTxStyle/>
      <a:tcStyle>
        <a:tcBdr/>
        <a:fill>
          <a:solidFill>
            <a:srgbClr val="E8F1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089" y="-12"/>
      </p:cViewPr>
      <p:guideLst>
        <p:guide orient="horz" pos="2380"/>
        <p:guide pos="33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072897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2.jpeg"/>
          <p:cNvPicPr>
            <a:picLocks noChangeAspect="1"/>
          </p:cNvPicPr>
          <p:nvPr/>
        </p:nvPicPr>
        <p:blipFill>
          <a:blip r:embed="rId2">
            <a:extLst/>
          </a:blip>
          <a:srcRect t="5254" b="2423"/>
          <a:stretch>
            <a:fillRect/>
          </a:stretch>
        </p:blipFill>
        <p:spPr>
          <a:xfrm>
            <a:off x="0" y="-2"/>
            <a:ext cx="10688640" cy="756285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645889" y="2831049"/>
            <a:ext cx="3933546" cy="24843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Текст заголовка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7362423" y="6852677"/>
            <a:ext cx="292503" cy="3027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3712471" y="1991360"/>
            <a:ext cx="6442574" cy="5106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600">
                <a:solidFill>
                  <a:srgbClr val="00909B"/>
                </a:solidFill>
              </a:defRPr>
            </a:lvl1pPr>
            <a:lvl2pPr marL="663671" indent="-165917">
              <a:spcBef>
                <a:spcPts val="300"/>
              </a:spcBef>
              <a:buClrTx/>
              <a:buFontTx/>
              <a:defRPr sz="1600">
                <a:solidFill>
                  <a:srgbClr val="00909B"/>
                </a:solidFill>
              </a:defRPr>
            </a:lvl2pPr>
            <a:lvl3pPr marL="1148660" indent="-153154">
              <a:spcBef>
                <a:spcPts val="300"/>
              </a:spcBef>
              <a:buClrTx/>
              <a:buFontTx/>
              <a:defRPr sz="1600">
                <a:solidFill>
                  <a:srgbClr val="00909B"/>
                </a:solidFill>
              </a:defRPr>
            </a:lvl3pPr>
            <a:lvl4pPr marL="1674260" indent="-180999">
              <a:spcBef>
                <a:spcPts val="300"/>
              </a:spcBef>
              <a:buClrTx/>
              <a:buFontTx/>
              <a:defRPr sz="1600">
                <a:solidFill>
                  <a:srgbClr val="00909B"/>
                </a:solidFill>
              </a:defRPr>
            </a:lvl4pPr>
            <a:lvl5pPr marL="2172013" indent="-180999">
              <a:spcBef>
                <a:spcPts val="300"/>
              </a:spcBef>
              <a:buClrTx/>
              <a:buFontTx/>
              <a:defRPr sz="1600">
                <a:solidFill>
                  <a:srgbClr val="00909B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680700" cy="7540625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3091293" y="3150672"/>
            <a:ext cx="6060143" cy="1800470"/>
          </a:xfrm>
          <a:prstGeom prst="rect">
            <a:avLst/>
          </a:prstGeom>
        </p:spPr>
        <p:txBody>
          <a:bodyPr/>
          <a:lstStyle>
            <a:lvl1pPr>
              <a:defRPr sz="4000" cap="all">
                <a:solidFill>
                  <a:srgbClr val="00909B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7362423" y="6852677"/>
            <a:ext cx="292503" cy="3027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688640" cy="755015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xfrm>
            <a:off x="7362423" y="6852677"/>
            <a:ext cx="292503" cy="30274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0"/>
            <a:ext cx="10680700" cy="754062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517525" y="7085244"/>
            <a:ext cx="3633788" cy="251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9773" tIns="49773" rIns="49773" bIns="49773" anchor="ctr">
            <a:spAutoFit/>
          </a:bodyPr>
          <a:lstStyle>
            <a:lvl1pPr>
              <a:defRPr sz="1000" u="sng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вашифинансы.рф</a:t>
            </a:r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34432" y="1115665"/>
            <a:ext cx="9619775" cy="875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9773" tIns="49773" rIns="49773" bIns="49773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34432" y="2501993"/>
            <a:ext cx="9619775" cy="4225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9773" tIns="49773" rIns="49773" bIns="49773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9923061" y="7055083"/>
            <a:ext cx="292503" cy="302747"/>
          </a:xfrm>
          <a:prstGeom prst="rect">
            <a:avLst/>
          </a:prstGeom>
          <a:ln w="12700">
            <a:miter lim="400000"/>
          </a:ln>
        </p:spPr>
        <p:txBody>
          <a:bodyPr wrap="none" lIns="49773" tIns="49773" rIns="49773" bIns="49773" anchor="ctr">
            <a:spAutoFit/>
          </a:bodyPr>
          <a:lstStyle>
            <a:lvl1pPr algn="r">
              <a:defRPr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l" defTabSz="496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1pPr>
      <a:lvl2pPr marL="0" marR="0" indent="0" algn="l" defTabSz="496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2pPr>
      <a:lvl3pPr marL="0" marR="0" indent="0" algn="l" defTabSz="496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3pPr>
      <a:lvl4pPr marL="0" marR="0" indent="0" algn="l" defTabSz="496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4pPr>
      <a:lvl5pPr marL="0" marR="0" indent="0" algn="l" defTabSz="496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5pPr>
      <a:lvl6pPr marL="0" marR="0" indent="0" algn="l" defTabSz="496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6pPr>
      <a:lvl7pPr marL="0" marR="0" indent="0" algn="l" defTabSz="496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7pPr>
      <a:lvl8pPr marL="0" marR="0" indent="0" algn="l" defTabSz="496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8pPr>
      <a:lvl9pPr marL="0" marR="0" indent="0" algn="l" defTabSz="496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9pPr>
    </p:titleStyle>
    <p:bodyStyle>
      <a:lvl1pPr marL="169860" marR="0" indent="-169860" algn="l" defTabSz="496887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00909B"/>
        </a:buClr>
        <a:buSzPct val="100000"/>
        <a:buFont typeface="Arial"/>
        <a:buChar char="•"/>
        <a:tabLst/>
        <a:defRPr sz="1200" b="0" i="0" u="none" strike="noStrike" cap="none" spc="0" baseline="0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1pPr>
      <a:lvl2pPr marL="622192" marR="0" indent="-124437" algn="l" defTabSz="496887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00909B"/>
        </a:buClr>
        <a:buSzPct val="100000"/>
        <a:buFont typeface="Arial"/>
        <a:buChar char="–"/>
        <a:tabLst/>
        <a:defRPr sz="1200" b="0" i="0" u="none" strike="noStrike" cap="none" spc="0" baseline="0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2pPr>
      <a:lvl3pPr marL="1110373" marR="0" indent="-114864" algn="l" defTabSz="496887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00909B"/>
        </a:buClr>
        <a:buSzPct val="100000"/>
        <a:buFont typeface="Arial"/>
        <a:buChar char="•"/>
        <a:tabLst/>
        <a:defRPr sz="1200" b="0" i="0" u="none" strike="noStrike" cap="none" spc="0" baseline="0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3pPr>
      <a:lvl4pPr marL="1629012" marR="0" indent="-135751" algn="l" defTabSz="496887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00909B"/>
        </a:buClr>
        <a:buSzPct val="100000"/>
        <a:buFont typeface="Arial"/>
        <a:buChar char="–"/>
        <a:tabLst/>
        <a:defRPr sz="1200" b="0" i="0" u="none" strike="noStrike" cap="none" spc="0" baseline="0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4pPr>
      <a:lvl5pPr marL="2126763" marR="0" indent="-135751" algn="l" defTabSz="496887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00909B"/>
        </a:buClr>
        <a:buSzPct val="100000"/>
        <a:buFont typeface="Arial"/>
        <a:buChar char="»"/>
        <a:tabLst/>
        <a:defRPr sz="1200" b="0" i="0" u="none" strike="noStrike" cap="none" spc="0" baseline="0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5pPr>
      <a:lvl6pPr marL="2624517" marR="0" indent="-135750" algn="l" defTabSz="496887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00909B"/>
        </a:buClr>
        <a:buSzPct val="100000"/>
        <a:buFont typeface="Arial"/>
        <a:buChar char="•"/>
        <a:tabLst/>
        <a:defRPr sz="1200" b="0" i="0" u="none" strike="noStrike" cap="none" spc="0" baseline="0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6pPr>
      <a:lvl7pPr marL="3122272" marR="0" indent="-135750" algn="l" defTabSz="496887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00909B"/>
        </a:buClr>
        <a:buSzPct val="100000"/>
        <a:buFont typeface="Arial"/>
        <a:buChar char="•"/>
        <a:tabLst/>
        <a:defRPr sz="1200" b="0" i="0" u="none" strike="noStrike" cap="none" spc="0" baseline="0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7pPr>
      <a:lvl8pPr marL="3620025" marR="0" indent="-135751" algn="l" defTabSz="496887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00909B"/>
        </a:buClr>
        <a:buSzPct val="100000"/>
        <a:buFont typeface="Arial"/>
        <a:buChar char="•"/>
        <a:tabLst/>
        <a:defRPr sz="1200" b="0" i="0" u="none" strike="noStrike" cap="none" spc="0" baseline="0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8pPr>
      <a:lvl9pPr marL="4117778" marR="0" indent="-135751" algn="l" defTabSz="496887" rtl="0" latinLnBrk="0">
        <a:lnSpc>
          <a:spcPct val="100000"/>
        </a:lnSpc>
        <a:spcBef>
          <a:spcPts val="200"/>
        </a:spcBef>
        <a:spcAft>
          <a:spcPts val="0"/>
        </a:spcAft>
        <a:buClr>
          <a:srgbClr val="00909B"/>
        </a:buClr>
        <a:buSzPct val="100000"/>
        <a:buFont typeface="Arial"/>
        <a:buChar char="•"/>
        <a:tabLst/>
        <a:defRPr sz="1200" b="0" i="0" u="none" strike="noStrike" cap="none" spc="0" baseline="0">
          <a:ln>
            <a:noFill/>
          </a:ln>
          <a:solidFill>
            <a:srgbClr val="404040"/>
          </a:solidFill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496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1pPr>
      <a:lvl2pPr marL="0" marR="0" indent="0" algn="r" defTabSz="496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2pPr>
      <a:lvl3pPr marL="0" marR="0" indent="0" algn="r" defTabSz="496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3pPr>
      <a:lvl4pPr marL="0" marR="0" indent="0" algn="r" defTabSz="496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4pPr>
      <a:lvl5pPr marL="0" marR="0" indent="0" algn="r" defTabSz="496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5pPr>
      <a:lvl6pPr marL="0" marR="0" indent="0" algn="r" defTabSz="496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6pPr>
      <a:lvl7pPr marL="0" marR="0" indent="0" algn="r" defTabSz="496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7pPr>
      <a:lvl8pPr marL="0" marR="0" indent="0" algn="r" defTabSz="496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8pPr>
      <a:lvl9pPr marL="0" marR="0" indent="0" algn="r" defTabSz="4968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xn--80aaeza4ab6aw2b2b.xn--p1ai/week2018/concurses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587820" y="2770138"/>
            <a:ext cx="4754566" cy="252095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5000"/>
              </a:lnSpc>
              <a:spcBef>
                <a:spcPts val="1000"/>
              </a:spcBef>
              <a:defRPr sz="2500"/>
            </a:pPr>
            <a:r>
              <a:t/>
            </a:r>
            <a:br/>
            <a:r>
              <a:rPr sz="2700"/>
              <a:t>КАК СПЛАНИРОВАТЬ ПОКУПКИ: УЧИСЬ СЧИТАТЬ ДЕНЬГИ </a:t>
            </a:r>
            <a:br>
              <a:rPr sz="2700"/>
            </a:br>
            <a:r>
              <a:rPr sz="2700"/>
              <a:t>ПО-ВЗРОСЛОМУ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sldNum" sz="quarter" idx="4294967295"/>
          </p:nvPr>
        </p:nvSpPr>
        <p:spPr>
          <a:xfrm>
            <a:off x="9923058" y="7055081"/>
            <a:ext cx="292503" cy="3027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xfrm>
            <a:off x="4265562" y="1052512"/>
            <a:ext cx="6109644" cy="923630"/>
          </a:xfrm>
          <a:prstGeom prst="rect">
            <a:avLst/>
          </a:prstGeom>
        </p:spPr>
        <p:txBody>
          <a:bodyPr/>
          <a:lstStyle/>
          <a:p>
            <a:pPr algn="ctr" defTabSz="497754">
              <a:defRPr sz="2200">
                <a:solidFill>
                  <a:srgbClr val="D84800"/>
                </a:solidFill>
              </a:defRPr>
            </a:pPr>
            <a:r>
              <a:t>ЖИЗНЕННАЯ СИТУАЦИЯ №3: </a:t>
            </a:r>
          </a:p>
          <a:p>
            <a:pPr algn="ctr" defTabSz="497754">
              <a:defRPr sz="2200">
                <a:solidFill>
                  <a:srgbClr val="D84800"/>
                </a:solidFill>
              </a:defRPr>
            </a:pPr>
            <a:r>
              <a:t>НАКОПЛЕНИЕ НА БОЛЬШУЮ ПОКУПКУ 	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sz="half" idx="1"/>
          </p:nvPr>
        </p:nvSpPr>
        <p:spPr>
          <a:xfrm>
            <a:off x="4245421" y="1833908"/>
            <a:ext cx="6283625" cy="2904964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400"/>
              </a:spcBef>
              <a:buSzTx/>
              <a:buNone/>
              <a:defRPr sz="1700"/>
            </a:pPr>
            <a:r>
              <a:t>На следующий день Коля и Саша встретились по дороге в школу.</a:t>
            </a:r>
          </a:p>
          <a:p>
            <a:pPr marL="0" indent="0">
              <a:spcBef>
                <a:spcPts val="400"/>
              </a:spcBef>
              <a:buSzTx/>
              <a:buNone/>
              <a:defRPr sz="1700"/>
            </a:pPr>
            <a:r>
              <a:t>С: «Коля, ну я никак не могу понять, как ты смог накопить?! Расскажи мне, я тоже так хочу! У меня никак не получается копить!»</a:t>
            </a:r>
          </a:p>
          <a:p>
            <a:pPr marL="0" indent="0">
              <a:spcBef>
                <a:spcPts val="400"/>
              </a:spcBef>
              <a:buSzTx/>
              <a:buNone/>
              <a:defRPr sz="1700"/>
            </a:pPr>
            <a:r>
              <a:t>К: «Ну правильно, ты все время покупаешь всякую ерунду на карманные деньги, так ничего и накопишь!»</a:t>
            </a:r>
          </a:p>
          <a:p>
            <a:pPr marL="0" indent="0">
              <a:spcBef>
                <a:spcPts val="400"/>
              </a:spcBef>
              <a:buSzTx/>
              <a:buNone/>
              <a:defRPr sz="1700"/>
            </a:pPr>
            <a:r>
              <a:t>С: «А расскажи, как ты сумел скопить!»</a:t>
            </a:r>
          </a:p>
          <a:p>
            <a:pPr marL="0" indent="0">
              <a:spcBef>
                <a:spcPts val="400"/>
              </a:spcBef>
              <a:buSzTx/>
              <a:buNone/>
              <a:defRPr sz="1700"/>
            </a:pPr>
            <a:r>
              <a:t>К: «Хорошо, давай дойдем до школы и начертим таблицу".</a:t>
            </a:r>
          </a:p>
        </p:txBody>
      </p:sp>
      <p:pic>
        <p:nvPicPr>
          <p:cNvPr id="106" name="image10.jpeg" descr="1434092066_200363006-0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69713" y="4760093"/>
            <a:ext cx="3526744" cy="26320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sldNum" sz="quarter" idx="4294967295"/>
          </p:nvPr>
        </p:nvSpPr>
        <p:spPr>
          <a:xfrm>
            <a:off x="9923058" y="7055081"/>
            <a:ext cx="292503" cy="3027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4386807" y="1052512"/>
            <a:ext cx="5716044" cy="1046066"/>
          </a:xfrm>
          <a:prstGeom prst="rect">
            <a:avLst/>
          </a:prstGeom>
        </p:spPr>
        <p:txBody>
          <a:bodyPr/>
          <a:lstStyle/>
          <a:p>
            <a:pPr algn="ctr" defTabSz="482821">
              <a:defRPr sz="1800">
                <a:solidFill>
                  <a:srgbClr val="D84800"/>
                </a:solidFill>
              </a:defRPr>
            </a:pPr>
            <a:r>
              <a:t>ЖИЗНЕННАЯ СИТУАЦИЯ №3:</a:t>
            </a:r>
          </a:p>
          <a:p>
            <a:pPr algn="ctr" defTabSz="482821">
              <a:defRPr sz="1800">
                <a:solidFill>
                  <a:srgbClr val="D84800"/>
                </a:solidFill>
              </a:defRPr>
            </a:pPr>
            <a:r>
              <a:t>НАКОПЛЕНИЕ НА БОЛЬШУЮ ПОКУПКУ 	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5028307" y="1781868"/>
            <a:ext cx="4433045" cy="57457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None/>
              <a:defRPr sz="1800"/>
            </a:lvl1pPr>
          </a:lstStyle>
          <a:p>
            <a:r>
              <a:t>   Итак, давай составим такую таблицу:</a:t>
            </a:r>
          </a:p>
        </p:txBody>
      </p:sp>
      <p:graphicFrame>
        <p:nvGraphicFramePr>
          <p:cNvPr id="111" name="Table 111"/>
          <p:cNvGraphicFramePr/>
          <p:nvPr/>
        </p:nvGraphicFramePr>
        <p:xfrm>
          <a:off x="349116" y="2719167"/>
          <a:ext cx="9982454" cy="420467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648079"/>
                <a:gridCol w="526210"/>
                <a:gridCol w="377880"/>
                <a:gridCol w="454065"/>
                <a:gridCol w="394088"/>
                <a:gridCol w="398285"/>
                <a:gridCol w="366207"/>
                <a:gridCol w="367673"/>
                <a:gridCol w="366207"/>
                <a:gridCol w="275249"/>
                <a:gridCol w="363409"/>
                <a:gridCol w="361961"/>
                <a:gridCol w="361961"/>
                <a:gridCol w="363409"/>
                <a:gridCol w="361961"/>
                <a:gridCol w="363409"/>
                <a:gridCol w="361961"/>
                <a:gridCol w="389551"/>
                <a:gridCol w="391109"/>
                <a:gridCol w="389550"/>
                <a:gridCol w="389550"/>
                <a:gridCol w="422619"/>
                <a:gridCol w="444506"/>
                <a:gridCol w="420935"/>
                <a:gridCol w="422620"/>
              </a:tblGrid>
              <a:tr h="425784">
                <a:tc>
                  <a:txBody>
                    <a:bodyPr/>
                    <a:lstStyle/>
                    <a:p>
                      <a:pPr algn="l" defTabSz="914400">
                        <a:defRPr sz="1200" b="0">
                          <a:solidFill>
                            <a:srgbClr val="000000"/>
                          </a:solidFill>
                          <a:sym typeface="Helvetica"/>
                        </a:defRPr>
                      </a:pPr>
                      <a:endParaRPr/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  <a:sym typeface="Helvetica"/>
                        </a:rPr>
                        <a:t>Сентябрь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  <a:sym typeface="Helvetica"/>
                        </a:rPr>
                        <a:t>Октябрь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  <a:sym typeface="Helvetica"/>
                        </a:rPr>
                        <a:t>Ноябрь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  <a:sym typeface="Helvetica"/>
                        </a:rPr>
                        <a:t>Декабрь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  <a:sym typeface="Helvetica"/>
                        </a:rPr>
                        <a:t>Январь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  <a:sym typeface="Helvetica"/>
                        </a:rPr>
                        <a:t>Февраль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127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неделя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3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4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6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7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8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10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13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14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15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16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17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18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19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20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21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22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23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24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</a:tr>
              <a:tr h="993139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сумма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150 р. в неделю «карманные» деньги, всего 600 р. потрачено: 200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150 р. в неделю «карманные» деньги, всего 600 р. Потрачено 300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defRPr sz="1200">
                          <a:sym typeface="Helvetica"/>
                        </a:defRPr>
                      </a:pPr>
                      <a:r>
                        <a:t>150 р. в неделю «карманные» деньги, всего </a:t>
                      </a:r>
                    </a:p>
                    <a:p>
                      <a:pPr algn="l">
                        <a:defRPr sz="1200">
                          <a:sym typeface="Helvetica"/>
                        </a:defRPr>
                      </a:pPr>
                      <a:r>
                        <a:t>600 р. Потрачено 200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defRPr sz="1200">
                          <a:sym typeface="Helvetica"/>
                        </a:defRPr>
                      </a:pPr>
                      <a:r>
                        <a:t>150 р. в неделю «карманные» деньги, всего 600 р. </a:t>
                      </a:r>
                    </a:p>
                    <a:p>
                      <a:pPr algn="l">
                        <a:defRPr sz="1200">
                          <a:sym typeface="Helvetica"/>
                        </a:defRPr>
                      </a:pPr>
                      <a:r>
                        <a:t>Потрачено 500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150 р. в неделю «карманные» деньги, всего 600 р. Потрачено 100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150 р. в неделю «карманные» деньги, всего 600 р. Потрачено 200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0940">
                <a:tc rowSpan="2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Доп. доходы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gridSpan="4">
                  <a:txBody>
                    <a:bodyPr/>
                    <a:lstStyle/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t>Бабушка дала 500 р. на начало учебного года.</a:t>
                      </a:r>
                    </a:p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t>Сэкономил на покупке тетрадей 200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>
                          <a:sym typeface="Helvetica"/>
                        </a:rPr>
                        <a:t>1200 р. продажа ненужных игрушек через сайт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Продажа детских книг через интернет – 500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t>Мой день рождения.</a:t>
                      </a:r>
                    </a:p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t>Подарили:</a:t>
                      </a:r>
                    </a:p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t>1000 р. – мама,</a:t>
                      </a:r>
                    </a:p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t>1000 р. – бабушка,</a:t>
                      </a:r>
                    </a:p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t>1500 р. – тетя.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-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t>Подрабатывал у папы на работе:</a:t>
                      </a:r>
                    </a:p>
                    <a:p>
                      <a:pPr algn="l" defTabSz="914400">
                        <a:defRPr sz="1200">
                          <a:sym typeface="Helvetica"/>
                        </a:defRPr>
                      </a:pPr>
                      <a:r>
                        <a:t> 500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9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4">
                  <a:txBody>
                    <a:bodyPr/>
                    <a:lstStyle/>
                    <a:p>
                      <a:pPr algn="l">
                        <a:defRPr sz="1200">
                          <a:sym typeface="Helvetica"/>
                        </a:defRPr>
                      </a:pPr>
                      <a:r>
                        <a:t>По средам ходим в магазин, где получаем 10% скидку за приход с ребенком. Сэкономленные деньги мама отдает мне. </a:t>
                      </a:r>
                    </a:p>
                    <a:p>
                      <a:pPr algn="l">
                        <a:defRPr sz="1200">
                          <a:sym typeface="Helvetica"/>
                        </a:defRPr>
                      </a:pPr>
                      <a:r>
                        <a:t>Каждый месяц в среднем по 400 р. 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127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итого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1 100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1 500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700 р.</a:t>
                      </a:r>
                    </a:p>
                  </a:txBody>
                  <a:tcPr marL="45720" marR="45720" anchor="ctr" horzOverflow="overflow">
                    <a:lnL w="12700">
                      <a:miter lim="400000"/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3 600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500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700 р.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338">
                <a:tc gridSpan="21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Общая сумма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200">
                          <a:sym typeface="Helvetica"/>
                        </a:rPr>
                        <a:t>8 100 р.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sldNum" sz="quarter" idx="4294967295"/>
          </p:nvPr>
        </p:nvSpPr>
        <p:spPr>
          <a:xfrm>
            <a:off x="9923058" y="7055081"/>
            <a:ext cx="292503" cy="3027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3790788" y="1077911"/>
            <a:ext cx="5946429" cy="1095279"/>
          </a:xfrm>
          <a:prstGeom prst="rect">
            <a:avLst/>
          </a:prstGeom>
        </p:spPr>
        <p:txBody>
          <a:bodyPr/>
          <a:lstStyle>
            <a:lvl1pPr algn="ctr" defTabSz="497754">
              <a:defRPr sz="2200">
                <a:solidFill>
                  <a:srgbClr val="D84800"/>
                </a:solidFill>
              </a:defRPr>
            </a:lvl1pPr>
          </a:lstStyle>
          <a:p>
            <a:r>
              <a:t>КАК МОЖНО НАКОПИТЬ НА БОЛЬШУЮ ПОКУПКУ СВОИМИ СИЛАМИ</a:t>
            </a:r>
          </a:p>
        </p:txBody>
      </p:sp>
      <p:sp>
        <p:nvSpPr>
          <p:cNvPr id="115" name="Shape 115"/>
          <p:cNvSpPr>
            <a:spLocks noGrp="1"/>
          </p:cNvSpPr>
          <p:nvPr>
            <p:ph type="body" idx="1"/>
          </p:nvPr>
        </p:nvSpPr>
        <p:spPr>
          <a:xfrm>
            <a:off x="4040794" y="1987450"/>
            <a:ext cx="6332068" cy="5348288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99000"/>
              </a:lnSpc>
              <a:buSzTx/>
              <a:buNone/>
              <a:defRPr sz="1700" b="1">
                <a:solidFill>
                  <a:srgbClr val="168B97"/>
                </a:solidFill>
              </a:defRPr>
            </a:pPr>
            <a:r>
              <a:t>1.</a:t>
            </a:r>
            <a:r>
              <a:rPr b="0">
                <a:solidFill>
                  <a:srgbClr val="404040"/>
                </a:solidFill>
              </a:rPr>
              <a:t> Четко определиться с тем, что ты хочешь приобрести, и узнать цену этого товара или услуги</a:t>
            </a:r>
          </a:p>
          <a:p>
            <a:pPr marL="457200" indent="-457200">
              <a:lnSpc>
                <a:spcPct val="99000"/>
              </a:lnSpc>
              <a:buSzTx/>
              <a:buNone/>
              <a:defRPr sz="1700"/>
            </a:pPr>
            <a:r>
              <a:t> </a:t>
            </a:r>
            <a:r>
              <a:rPr b="1"/>
              <a:t>(нужно</a:t>
            </a:r>
            <a:r>
              <a:t> </a:t>
            </a:r>
            <a:r>
              <a:rPr b="1"/>
              <a:t>поставить четкую финансовую цель</a:t>
            </a:r>
            <a:r>
              <a:t>).</a:t>
            </a:r>
          </a:p>
          <a:p>
            <a:pPr marL="457200" indent="-457200">
              <a:lnSpc>
                <a:spcPct val="99000"/>
              </a:lnSpc>
              <a:buSzTx/>
              <a:buNone/>
              <a:defRPr sz="1700"/>
            </a:pPr>
            <a:endParaRPr/>
          </a:p>
          <a:p>
            <a:pPr marL="457200" indent="-457200">
              <a:lnSpc>
                <a:spcPct val="99000"/>
              </a:lnSpc>
              <a:buSzTx/>
              <a:buNone/>
              <a:defRPr sz="1700" b="1">
                <a:solidFill>
                  <a:srgbClr val="168B97"/>
                </a:solidFill>
              </a:defRPr>
            </a:pPr>
            <a:r>
              <a:t>2.</a:t>
            </a:r>
            <a:r>
              <a:rPr b="0">
                <a:solidFill>
                  <a:srgbClr val="404040"/>
                </a:solidFill>
              </a:rPr>
              <a:t> Посмотреть какие </a:t>
            </a:r>
            <a:r>
              <a:rPr>
                <a:solidFill>
                  <a:srgbClr val="404040"/>
                </a:solidFill>
              </a:rPr>
              <a:t>источники доходов</a:t>
            </a:r>
            <a:r>
              <a:rPr b="0">
                <a:solidFill>
                  <a:srgbClr val="404040"/>
                </a:solidFill>
              </a:rPr>
              <a:t> у тебя есть:</a:t>
            </a:r>
          </a:p>
          <a:p>
            <a:pPr marL="457200" indent="-457200">
              <a:lnSpc>
                <a:spcPct val="99000"/>
              </a:lnSpc>
              <a:buSzTx/>
              <a:buNone/>
              <a:defRPr sz="1700"/>
            </a:pPr>
            <a:endParaRPr b="0">
              <a:solidFill>
                <a:srgbClr val="404040"/>
              </a:solidFill>
            </a:endParaRPr>
          </a:p>
          <a:p>
            <a:pPr marL="457200" indent="-457200">
              <a:lnSpc>
                <a:spcPct val="99000"/>
              </a:lnSpc>
              <a:buSzTx/>
              <a:buNone/>
              <a:defRPr sz="1700"/>
            </a:pPr>
            <a:r>
              <a:t>а) карманные деньги</a:t>
            </a:r>
          </a:p>
          <a:p>
            <a:pPr marL="457200" indent="-457200">
              <a:lnSpc>
                <a:spcPct val="99000"/>
              </a:lnSpc>
              <a:buSzTx/>
              <a:buNone/>
              <a:defRPr sz="1700"/>
            </a:pPr>
            <a:r>
              <a:t>б) доходы от продажи ненужных вещей (игрушек, книг и др.)</a:t>
            </a:r>
          </a:p>
          <a:p>
            <a:pPr marL="457200" indent="-457200">
              <a:lnSpc>
                <a:spcPct val="99000"/>
              </a:lnSpc>
              <a:buSzTx/>
              <a:buNone/>
              <a:defRPr sz="1700"/>
            </a:pPr>
            <a:r>
              <a:t>в) подарки на день рождения</a:t>
            </a:r>
          </a:p>
          <a:p>
            <a:pPr marL="457200" indent="-457200">
              <a:lnSpc>
                <a:spcPct val="99000"/>
              </a:lnSpc>
              <a:buSzTx/>
              <a:buNone/>
              <a:defRPr sz="1700"/>
            </a:pPr>
            <a:r>
              <a:t>г)  экономия на покупках </a:t>
            </a:r>
          </a:p>
          <a:p>
            <a:pPr marL="457200" indent="-457200">
              <a:lnSpc>
                <a:spcPct val="99000"/>
              </a:lnSpc>
              <a:buSzTx/>
              <a:buNone/>
              <a:defRPr sz="1700"/>
            </a:pPr>
            <a:r>
              <a:t>д) возможная подработка (в пределах законов РФ)</a:t>
            </a:r>
          </a:p>
          <a:p>
            <a:pPr marL="457200" indent="-457200">
              <a:lnSpc>
                <a:spcPct val="99000"/>
              </a:lnSpc>
              <a:buSzTx/>
              <a:buNone/>
              <a:defRPr sz="1700"/>
            </a:pPr>
            <a:endParaRPr/>
          </a:p>
          <a:p>
            <a:pPr marL="457200" indent="-457200">
              <a:lnSpc>
                <a:spcPct val="99000"/>
              </a:lnSpc>
              <a:buSzTx/>
              <a:buNone/>
              <a:defRPr sz="1700" b="1">
                <a:solidFill>
                  <a:srgbClr val="168B97"/>
                </a:solidFill>
              </a:defRPr>
            </a:pPr>
            <a:r>
              <a:t>3.</a:t>
            </a:r>
            <a:r>
              <a:rPr b="0">
                <a:solidFill>
                  <a:srgbClr val="404040"/>
                </a:solidFill>
              </a:rPr>
              <a:t> Составить </a:t>
            </a:r>
            <a:r>
              <a:rPr>
                <a:solidFill>
                  <a:srgbClr val="404040"/>
                </a:solidFill>
              </a:rPr>
              <a:t>план</a:t>
            </a:r>
            <a:r>
              <a:rPr b="0">
                <a:solidFill>
                  <a:srgbClr val="404040"/>
                </a:solidFill>
              </a:rPr>
              <a:t>, в котором будет прописано, когда и сколько ты можешь скопить. </a:t>
            </a:r>
          </a:p>
          <a:p>
            <a:pPr marL="457200" indent="-457200">
              <a:lnSpc>
                <a:spcPct val="99000"/>
              </a:lnSpc>
              <a:buSzTx/>
              <a:buNone/>
              <a:defRPr sz="1700"/>
            </a:pPr>
            <a:endParaRPr b="0">
              <a:solidFill>
                <a:srgbClr val="404040"/>
              </a:solidFill>
            </a:endParaRPr>
          </a:p>
          <a:p>
            <a:pPr marL="457200" indent="-457200">
              <a:lnSpc>
                <a:spcPct val="99000"/>
              </a:lnSpc>
              <a:buSzTx/>
              <a:buNone/>
              <a:defRPr sz="1700" b="1">
                <a:solidFill>
                  <a:srgbClr val="168B97"/>
                </a:solidFill>
              </a:defRPr>
            </a:pPr>
            <a:r>
              <a:t>4.</a:t>
            </a:r>
            <a:r>
              <a:rPr b="0">
                <a:solidFill>
                  <a:srgbClr val="404040"/>
                </a:solidFill>
              </a:rPr>
              <a:t> Стараться </a:t>
            </a:r>
            <a:r>
              <a:rPr>
                <a:solidFill>
                  <a:srgbClr val="404040"/>
                </a:solidFill>
              </a:rPr>
              <a:t>придерживаться</a:t>
            </a:r>
            <a:r>
              <a:rPr b="0">
                <a:solidFill>
                  <a:srgbClr val="404040"/>
                </a:solidFill>
              </a:rPr>
              <a:t> этого плана.</a:t>
            </a:r>
          </a:p>
          <a:p>
            <a:pPr marL="457200" indent="-457200">
              <a:lnSpc>
                <a:spcPct val="99000"/>
              </a:lnSpc>
              <a:buSzTx/>
              <a:buNone/>
              <a:defRPr sz="1700"/>
            </a:pPr>
            <a:endParaRPr b="0">
              <a:solidFill>
                <a:srgbClr val="404040"/>
              </a:solidFill>
            </a:endParaRPr>
          </a:p>
          <a:p>
            <a:pPr marL="457200" indent="-457200" algn="ctr">
              <a:lnSpc>
                <a:spcPct val="99000"/>
              </a:lnSpc>
              <a:buSzTx/>
              <a:buNone/>
              <a:defRPr sz="1700" b="1">
                <a:solidFill>
                  <a:srgbClr val="168B97"/>
                </a:solidFill>
              </a:defRPr>
            </a:pPr>
            <a:r>
              <a:t>НЕЛЬЗЯ! </a:t>
            </a:r>
            <a:r>
              <a:rPr u="sng"/>
              <a:t>Экономить на питании и здоровье!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sldNum" sz="quarter" idx="4294967295"/>
          </p:nvPr>
        </p:nvSpPr>
        <p:spPr>
          <a:xfrm>
            <a:off x="9923058" y="7055081"/>
            <a:ext cx="292503" cy="3027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3757017" y="1077912"/>
            <a:ext cx="6602166" cy="501652"/>
          </a:xfrm>
          <a:prstGeom prst="rect">
            <a:avLst/>
          </a:prstGeom>
        </p:spPr>
        <p:txBody>
          <a:bodyPr/>
          <a:lstStyle>
            <a:lvl1pPr algn="ctr" defTabSz="497754">
              <a:defRPr sz="2200">
                <a:solidFill>
                  <a:srgbClr val="D84800"/>
                </a:solidFill>
              </a:defRPr>
            </a:lvl1pPr>
          </a:lstStyle>
          <a:p>
            <a:r>
              <a:t>ЧТО ТАКОЕ ФИНАНСОВОЕ ПЛАНИРОВАНИЕ?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3929360" y="1628774"/>
            <a:ext cx="6257481" cy="2180533"/>
          </a:xfrm>
          <a:prstGeom prst="rect">
            <a:avLst/>
          </a:prstGeom>
        </p:spPr>
        <p:txBody>
          <a:bodyPr/>
          <a:lstStyle/>
          <a:p>
            <a:pPr marL="0" indent="0" algn="just">
              <a:buSzTx/>
              <a:buNone/>
              <a:defRPr sz="1800" b="1">
                <a:solidFill>
                  <a:srgbClr val="31859C"/>
                </a:solidFill>
              </a:defRPr>
            </a:pPr>
            <a:r>
              <a:t>Финансовое планирование (в семье) - </a:t>
            </a:r>
            <a:r>
              <a:rPr b="0">
                <a:solidFill>
                  <a:srgbClr val="404040"/>
                </a:solidFill>
              </a:rPr>
              <a:t>это деятельность семьи по определению хозяйственных целей семьи, </a:t>
            </a:r>
          </a:p>
          <a:p>
            <a:pPr marL="0" indent="0" algn="just">
              <a:buSzTx/>
              <a:buNone/>
              <a:defRPr sz="1800"/>
            </a:pPr>
            <a:r>
              <a:t>составлению плана их достижения в условиях имеющихся доходов семьи и других ресурсов (жилье, бытовая техника, автомобиль, коммунальные удобства, сад/огород и др.).</a:t>
            </a:r>
          </a:p>
        </p:txBody>
      </p:sp>
      <p:pic>
        <p:nvPicPr>
          <p:cNvPr id="120" name="image11.jpeg" descr="dreamstime_s_388970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63306" y="3858517"/>
            <a:ext cx="5256586" cy="37197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sldNum" sz="quarter" idx="4294967295"/>
          </p:nvPr>
        </p:nvSpPr>
        <p:spPr>
          <a:xfrm>
            <a:off x="9923058" y="7055081"/>
            <a:ext cx="292503" cy="3027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4050951" y="1027112"/>
            <a:ext cx="5806235" cy="551361"/>
          </a:xfrm>
          <a:prstGeom prst="rect">
            <a:avLst/>
          </a:prstGeom>
        </p:spPr>
        <p:txBody>
          <a:bodyPr/>
          <a:lstStyle>
            <a:lvl1pPr algn="ctr" defTabSz="497754">
              <a:defRPr sz="2200">
                <a:solidFill>
                  <a:srgbClr val="D84800"/>
                </a:solidFill>
              </a:defRPr>
            </a:lvl1pPr>
          </a:lstStyle>
          <a:p>
            <a:r>
              <a:t>ПОДВЕДЕМ ИТОГ: ОБСУДИМ ВМЕСТЕ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4054920" y="1956840"/>
            <a:ext cx="6159651" cy="532924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1700" b="1" u="sng">
                <a:solidFill>
                  <a:srgbClr val="31859C"/>
                </a:solidFill>
              </a:defRPr>
            </a:pPr>
            <a:r>
              <a:t>ВОПРОСЫ:</a:t>
            </a:r>
          </a:p>
          <a:p>
            <a:pPr marL="0" indent="0">
              <a:buSzTx/>
              <a:buNone/>
              <a:defRPr sz="1700" b="1" u="sng">
                <a:solidFill>
                  <a:srgbClr val="31859C"/>
                </a:solidFill>
              </a:defRPr>
            </a:pPr>
            <a:endParaRPr/>
          </a:p>
          <a:p>
            <a:pPr marL="457200" indent="-457200">
              <a:buFontTx/>
              <a:buAutoNum type="arabicPeriod"/>
              <a:defRPr sz="1700">
                <a:solidFill>
                  <a:srgbClr val="424242"/>
                </a:solidFill>
              </a:defRPr>
            </a:pPr>
            <a:r>
              <a:t>Что Вы узнали сегодня нового?</a:t>
            </a:r>
          </a:p>
          <a:p>
            <a:pPr marL="457200" indent="-457200">
              <a:buFontTx/>
              <a:buAutoNum type="arabicPeriod"/>
              <a:defRPr sz="1700">
                <a:solidFill>
                  <a:srgbClr val="424242"/>
                </a:solidFill>
              </a:defRPr>
            </a:pPr>
            <a:r>
              <a:t>Что вы расскажете своим родителям об этом уроке?</a:t>
            </a:r>
          </a:p>
          <a:p>
            <a:pPr marL="457200" indent="-457200">
              <a:buFontTx/>
              <a:buAutoNum type="arabicPeriod"/>
              <a:defRPr sz="1700">
                <a:solidFill>
                  <a:srgbClr val="424242"/>
                </a:solidFill>
              </a:defRPr>
            </a:pPr>
            <a:r>
              <a:t>Есть ли у Вас опыт составления своего финансового плана?</a:t>
            </a:r>
          </a:p>
          <a:p>
            <a:pPr marL="0" indent="0">
              <a:buSzTx/>
              <a:buNone/>
              <a:defRPr sz="1700">
                <a:solidFill>
                  <a:srgbClr val="31859C"/>
                </a:solidFill>
              </a:defRPr>
            </a:pPr>
            <a:endParaRPr/>
          </a:p>
          <a:p>
            <a:pPr marL="0" indent="0">
              <a:buSzTx/>
              <a:buNone/>
              <a:defRPr sz="1700" b="1" u="sng">
                <a:solidFill>
                  <a:srgbClr val="31859C"/>
                </a:solidFill>
              </a:defRPr>
            </a:pPr>
            <a:r>
              <a:t>ЗАДАНИЕ:</a:t>
            </a:r>
          </a:p>
          <a:p>
            <a:pPr marL="0" indent="0">
              <a:buSzTx/>
              <a:buNone/>
              <a:defRPr sz="1700" b="1" u="sng">
                <a:solidFill>
                  <a:srgbClr val="31859C"/>
                </a:solidFill>
              </a:defRPr>
            </a:pPr>
            <a:endParaRPr/>
          </a:p>
          <a:p>
            <a:pPr marL="0" indent="0">
              <a:buSzTx/>
              <a:buNone/>
              <a:defRPr sz="1700">
                <a:solidFill>
                  <a:srgbClr val="424242"/>
                </a:solidFill>
              </a:defRPr>
            </a:pPr>
            <a:r>
              <a:t>1. Поразмышляйте над услышанным сегодня: </a:t>
            </a:r>
          </a:p>
          <a:p>
            <a:pPr marL="0" indent="0">
              <a:buSzTx/>
              <a:buNone/>
              <a:defRPr sz="1700">
                <a:solidFill>
                  <a:srgbClr val="424242"/>
                </a:solidFill>
              </a:defRPr>
            </a:pPr>
            <a:endParaRPr/>
          </a:p>
          <a:p>
            <a:pPr marL="0" indent="0">
              <a:buSzTx/>
              <a:buNone/>
              <a:defRPr sz="1700">
                <a:solidFill>
                  <a:srgbClr val="424242"/>
                </a:solidFill>
              </a:defRPr>
            </a:pPr>
            <a:r>
              <a:t>2. Напишите эссе по теме финансовой грамотности и примите участие в конкурсе эссе, который проводится в рамках Недели финансовой грамотности для детей и молодежи - 2018.</a:t>
            </a:r>
          </a:p>
          <a:p>
            <a:pPr marL="0" indent="0">
              <a:buSzTx/>
              <a:buNone/>
              <a:defRPr sz="1700">
                <a:solidFill>
                  <a:srgbClr val="424242"/>
                </a:solidFill>
              </a:defRPr>
            </a:pPr>
            <a:endParaRPr/>
          </a:p>
          <a:p>
            <a:pPr marL="0" indent="0">
              <a:buSzTx/>
              <a:buNone/>
              <a:defRPr sz="1700">
                <a:solidFill>
                  <a:srgbClr val="424242"/>
                </a:solidFill>
              </a:defRPr>
            </a:pPr>
            <a:r>
              <a:t>Вся информация на портале Минфина России:</a:t>
            </a:r>
          </a:p>
          <a:p>
            <a:pPr marL="0" indent="0">
              <a:buSzTx/>
              <a:buNone/>
              <a:defRPr sz="17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2"/>
              </a:rPr>
              <a:t>http://вашифинансы.рф/week2018/concurses/</a:t>
            </a:r>
            <a:r>
              <a:rPr u="none">
                <a:solidFill>
                  <a:srgbClr val="424242"/>
                </a:solidFill>
                <a:uFillTx/>
              </a:rPr>
              <a:t>  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sldNum" sz="quarter" idx="4294967295"/>
          </p:nvPr>
        </p:nvSpPr>
        <p:spPr>
          <a:xfrm>
            <a:off x="9923058" y="7055081"/>
            <a:ext cx="292503" cy="3027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4386807" y="1052512"/>
            <a:ext cx="5716044" cy="104606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482821">
              <a:defRPr sz="1800">
                <a:solidFill>
                  <a:srgbClr val="D84800"/>
                </a:solidFill>
              </a:defRPr>
            </a:pPr>
            <a:r>
              <a:rPr dirty="0"/>
              <a:t>ЖИЗНЕННАЯ СИТУАЦИЯ </a:t>
            </a:r>
            <a:r>
              <a:rPr dirty="0" smtClean="0"/>
              <a:t>№</a:t>
            </a:r>
            <a:r>
              <a:rPr lang="en-US" dirty="0" smtClean="0"/>
              <a:t>4</a:t>
            </a:r>
            <a:r>
              <a:rPr dirty="0" smtClean="0"/>
              <a:t>:</a:t>
            </a:r>
            <a:endParaRPr dirty="0"/>
          </a:p>
          <a:p>
            <a:pPr algn="ctr" defTabSz="482821">
              <a:defRPr sz="1800">
                <a:solidFill>
                  <a:srgbClr val="D84800"/>
                </a:solidFill>
              </a:defRPr>
            </a:pPr>
            <a:r>
              <a:rPr dirty="0" smtClean="0"/>
              <a:t>БОЛЬШ</a:t>
            </a:r>
            <a:r>
              <a:rPr lang="ru-RU" dirty="0" smtClean="0"/>
              <a:t>АЯ</a:t>
            </a:r>
            <a:r>
              <a:rPr dirty="0" smtClean="0"/>
              <a:t> ПОКУПК</a:t>
            </a:r>
            <a:r>
              <a:rPr lang="ru-RU" dirty="0" smtClean="0"/>
              <a:t>А</a:t>
            </a:r>
            <a:r>
              <a:rPr dirty="0" smtClean="0"/>
              <a:t> </a:t>
            </a:r>
            <a:r>
              <a:rPr dirty="0"/>
              <a:t>	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4332238" y="1781868"/>
            <a:ext cx="6048672" cy="34365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1800"/>
            </a:lvl1pPr>
          </a:lstStyle>
          <a:p>
            <a:r>
              <a:rPr lang="ru-RU" dirty="0"/>
              <a:t>У семьи Петровых сломался холодильник. </a:t>
            </a:r>
            <a:endParaRPr lang="en-US" dirty="0" smtClean="0"/>
          </a:p>
          <a:p>
            <a:r>
              <a:rPr lang="ru-RU" dirty="0" smtClean="0"/>
              <a:t>Возникла </a:t>
            </a:r>
            <a:r>
              <a:rPr lang="ru-RU" dirty="0"/>
              <a:t>необходимость купить новый. Саша предложил заказать его в интернет-магазине. А Петр Алексеевич хочет приобрести его в магазине бытовой техники. 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Чье </a:t>
            </a:r>
            <a:r>
              <a:rPr lang="ru-RU" dirty="0"/>
              <a:t>решение позволит сэкономить семейные средства? </a:t>
            </a:r>
            <a:endParaRPr lang="en-US" dirty="0" smtClean="0"/>
          </a:p>
          <a:p>
            <a:r>
              <a:rPr lang="ru-RU" dirty="0" smtClean="0"/>
              <a:t>Почему</a:t>
            </a:r>
            <a:r>
              <a:rPr lang="ru-RU" dirty="0"/>
              <a:t>?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420731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sldNum" sz="quarter" idx="4294967295"/>
          </p:nvPr>
        </p:nvSpPr>
        <p:spPr>
          <a:xfrm>
            <a:off x="9923058" y="7055081"/>
            <a:ext cx="292503" cy="3027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4386807" y="1052512"/>
            <a:ext cx="5716044" cy="1046066"/>
          </a:xfrm>
          <a:prstGeom prst="rect">
            <a:avLst/>
          </a:prstGeom>
        </p:spPr>
        <p:txBody>
          <a:bodyPr/>
          <a:lstStyle/>
          <a:p>
            <a:pPr algn="ctr" defTabSz="482821">
              <a:defRPr sz="1800">
                <a:solidFill>
                  <a:srgbClr val="D84800"/>
                </a:solidFill>
              </a:defRPr>
            </a:pPr>
            <a:r>
              <a:rPr dirty="0"/>
              <a:t>ЖИЗНЕННАЯ СИТУАЦИЯ </a:t>
            </a:r>
            <a:r>
              <a:rPr dirty="0" smtClean="0"/>
              <a:t>№</a:t>
            </a:r>
            <a:r>
              <a:rPr lang="ru-RU" dirty="0" smtClean="0"/>
              <a:t>5</a:t>
            </a:r>
            <a:r>
              <a:rPr dirty="0" smtClean="0"/>
              <a:t>:</a:t>
            </a:r>
            <a:endParaRPr dirty="0"/>
          </a:p>
          <a:p>
            <a:pPr algn="ctr" defTabSz="482821">
              <a:defRPr sz="1800">
                <a:solidFill>
                  <a:srgbClr val="D84800"/>
                </a:solidFill>
              </a:defRPr>
            </a:pPr>
            <a:r>
              <a:rPr lang="ru-RU" dirty="0" smtClean="0"/>
              <a:t>ЛОГИКА </a:t>
            </a:r>
            <a:r>
              <a:rPr dirty="0" smtClean="0"/>
              <a:t>ПОКУП</a:t>
            </a:r>
            <a:r>
              <a:rPr lang="ru-RU" dirty="0"/>
              <a:t>О</a:t>
            </a:r>
            <a:r>
              <a:rPr dirty="0" smtClean="0"/>
              <a:t>К </a:t>
            </a:r>
            <a:r>
              <a:rPr dirty="0"/>
              <a:t>	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5028307" y="1781868"/>
            <a:ext cx="5424611" cy="574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400"/>
              </a:spcBef>
              <a:buSzTx/>
              <a:buNone/>
              <a:defRPr sz="1800"/>
            </a:lvl1pPr>
          </a:lstStyle>
          <a:p>
            <a:r>
              <a:rPr dirty="0"/>
              <a:t>   </a:t>
            </a:r>
            <a:r>
              <a:rPr lang="ru-RU" dirty="0"/>
              <a:t>Рядом с домом </a:t>
            </a:r>
            <a:r>
              <a:rPr lang="ru-RU" dirty="0" smtClean="0"/>
              <a:t>семьи </a:t>
            </a:r>
            <a:r>
              <a:rPr lang="ru-RU" dirty="0"/>
              <a:t>Петровых есть небольшой магазинчик, где отсутствует система скидок, чуть дальше расположен другой магазин, в котором действует система скидок для постоянных покупателей, проводятся акции. Саша Петров предпочитает покупать товары именно в этом магазине, несмотря на его неудобное расположение.</a:t>
            </a:r>
          </a:p>
          <a:p>
            <a:r>
              <a:rPr lang="ru-RU" dirty="0"/>
              <a:t>Таня Иванова всегда покупает товары в магазине рядом с домом, но данный магазин никогда не предоставляет клиентам скидки.</a:t>
            </a:r>
          </a:p>
          <a:p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Саши или у Тани расходы будут меньше?</a:t>
            </a:r>
          </a:p>
        </p:txBody>
      </p:sp>
    </p:spTree>
    <p:extLst>
      <p:ext uri="{BB962C8B-B14F-4D97-AF65-F5344CB8AC3E}">
        <p14:creationId xmlns:p14="http://schemas.microsoft.com/office/powerpoint/2010/main" val="224799187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sldNum" sz="quarter" idx="4294967295"/>
          </p:nvPr>
        </p:nvSpPr>
        <p:spPr>
          <a:xfrm>
            <a:off x="9923058" y="7055081"/>
            <a:ext cx="292503" cy="3027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4386807" y="1052512"/>
            <a:ext cx="5716044" cy="1046066"/>
          </a:xfrm>
          <a:prstGeom prst="rect">
            <a:avLst/>
          </a:prstGeom>
        </p:spPr>
        <p:txBody>
          <a:bodyPr/>
          <a:lstStyle/>
          <a:p>
            <a:pPr algn="ctr" defTabSz="482821">
              <a:defRPr sz="1800">
                <a:solidFill>
                  <a:srgbClr val="D84800"/>
                </a:solidFill>
              </a:defRPr>
            </a:pPr>
            <a:r>
              <a:rPr dirty="0"/>
              <a:t>ЖИЗНЕННАЯ СИТУАЦИЯ </a:t>
            </a:r>
            <a:r>
              <a:rPr dirty="0" smtClean="0"/>
              <a:t>№</a:t>
            </a:r>
            <a:r>
              <a:rPr lang="ru-RU" dirty="0" smtClean="0"/>
              <a:t>6</a:t>
            </a:r>
            <a:r>
              <a:rPr dirty="0" smtClean="0"/>
              <a:t>:</a:t>
            </a:r>
            <a:endParaRPr dirty="0"/>
          </a:p>
          <a:p>
            <a:pPr algn="ctr" defTabSz="482821">
              <a:defRPr sz="1800">
                <a:solidFill>
                  <a:srgbClr val="D84800"/>
                </a:solidFill>
              </a:defRPr>
            </a:pPr>
            <a:r>
              <a:rPr lang="ru-RU" dirty="0" smtClean="0"/>
              <a:t>ПЛАН </a:t>
            </a:r>
            <a:r>
              <a:rPr dirty="0" smtClean="0"/>
              <a:t>НАКОПЛЕН</a:t>
            </a:r>
            <a:r>
              <a:rPr lang="ru-RU" dirty="0" smtClean="0"/>
              <a:t>ИЙ</a:t>
            </a:r>
            <a:r>
              <a:rPr dirty="0" smtClean="0"/>
              <a:t> </a:t>
            </a:r>
            <a:r>
              <a:rPr dirty="0"/>
              <a:t>	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5028307" y="1781868"/>
            <a:ext cx="4433045" cy="57457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None/>
              <a:defRPr sz="1800"/>
            </a:lvl1pPr>
          </a:lstStyle>
          <a:p>
            <a:r>
              <a:rPr dirty="0"/>
              <a:t>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24326" y="2147034"/>
            <a:ext cx="534035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Финансовая цель Тани Ивановой стоит 5600 рублей. 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Татьяна сможет каждый месяц откладывать для покупки телефона по 500 рублей, сколько ей потребуется времени, чтобы накопить нужную сумму?</a:t>
            </a:r>
          </a:p>
        </p:txBody>
      </p:sp>
    </p:spTree>
    <p:extLst>
      <p:ext uri="{BB962C8B-B14F-4D97-AF65-F5344CB8AC3E}">
        <p14:creationId xmlns:p14="http://schemas.microsoft.com/office/powerpoint/2010/main" val="160056459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sldNum" sz="quarter" idx="4294967295"/>
          </p:nvPr>
        </p:nvSpPr>
        <p:spPr>
          <a:xfrm>
            <a:off x="10013187" y="7055081"/>
            <a:ext cx="202375" cy="3027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62" name="Shape 62"/>
          <p:cNvSpPr/>
          <p:nvPr/>
        </p:nvSpPr>
        <p:spPr>
          <a:xfrm>
            <a:off x="3944440" y="2104321"/>
            <a:ext cx="3122615" cy="1793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3795A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СЕМЬЯ ПЕТРОВЫХ</a:t>
            </a:r>
            <a:br/>
            <a:r>
              <a:rPr sz="1800" b="0">
                <a:solidFill>
                  <a:srgbClr val="404040"/>
                </a:solidFill>
              </a:rPr>
              <a:t>Петр Алексеевич,</a:t>
            </a:r>
            <a:br>
              <a:rPr sz="1800" b="0">
                <a:solidFill>
                  <a:srgbClr val="404040"/>
                </a:solidFill>
              </a:rPr>
            </a:br>
            <a:r>
              <a:rPr sz="1800" b="0">
                <a:solidFill>
                  <a:srgbClr val="404040"/>
                </a:solidFill>
              </a:rPr>
              <a:t>Мария Фёдоровна,</a:t>
            </a:r>
            <a:br>
              <a:rPr sz="1800" b="0">
                <a:solidFill>
                  <a:srgbClr val="404040"/>
                </a:solidFill>
              </a:rPr>
            </a:br>
            <a:r>
              <a:rPr sz="1800" b="0">
                <a:solidFill>
                  <a:srgbClr val="404040"/>
                </a:solidFill>
              </a:rPr>
              <a:t>Саша, 11 лет,</a:t>
            </a:r>
            <a:br>
              <a:rPr sz="1800" b="0">
                <a:solidFill>
                  <a:srgbClr val="404040"/>
                </a:solidFill>
              </a:rPr>
            </a:br>
            <a:r>
              <a:rPr sz="1800" b="0">
                <a:solidFill>
                  <a:srgbClr val="404040"/>
                </a:solidFill>
              </a:rPr>
              <a:t>Оля, 13 лет</a:t>
            </a:r>
            <a:br>
              <a:rPr sz="1800" b="0">
                <a:solidFill>
                  <a:srgbClr val="404040"/>
                </a:solidFill>
              </a:rPr>
            </a:br>
            <a:endParaRPr sz="1800" b="0">
              <a:solidFill>
                <a:srgbClr val="404040"/>
              </a:solidFill>
            </a:endParaRPr>
          </a:p>
        </p:txBody>
      </p:sp>
      <p:sp>
        <p:nvSpPr>
          <p:cNvPr id="63" name="Shape 63"/>
          <p:cNvSpPr/>
          <p:nvPr/>
        </p:nvSpPr>
        <p:spPr>
          <a:xfrm>
            <a:off x="7135365" y="4502272"/>
            <a:ext cx="3122615" cy="1722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3795A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СЕМЬЯ ИВАНОВЫХ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>
              <a:defRPr sz="1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Дмитрий Иванович,</a:t>
            </a:r>
            <a:br/>
            <a:r>
              <a:t>Елена Викторовна,</a:t>
            </a:r>
            <a:br/>
            <a:r>
              <a:t>Коля, 12 лет,</a:t>
            </a:r>
            <a:br/>
            <a:r>
              <a:t>Таня, 11 лет</a:t>
            </a:r>
            <a:br/>
            <a:endParaRPr/>
          </a:p>
        </p:txBody>
      </p:sp>
      <p:pic>
        <p:nvPicPr>
          <p:cNvPr id="64" name="image6.jpeg" descr="1480913452005_family-saving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17695" y="2117500"/>
            <a:ext cx="2727329" cy="1817681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/>
        </p:nvSpPr>
        <p:spPr>
          <a:xfrm>
            <a:off x="5154024" y="925569"/>
            <a:ext cx="4275656" cy="777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497754">
              <a:defRPr sz="2200" b="1">
                <a:solidFill>
                  <a:srgbClr val="D848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ЗНАКОМЬТЕСЬ, </a:t>
            </a:r>
          </a:p>
          <a:p>
            <a:pPr algn="ctr" defTabSz="497754">
              <a:defRPr sz="2200" b="1">
                <a:solidFill>
                  <a:srgbClr val="D8480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НАШИ НАШИ ГЕРОИ</a:t>
            </a:r>
          </a:p>
        </p:txBody>
      </p:sp>
      <p:pic>
        <p:nvPicPr>
          <p:cNvPr id="66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57382" y="4299070"/>
            <a:ext cx="2472045" cy="18176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477382" y="969962"/>
            <a:ext cx="4796733" cy="900638"/>
          </a:xfrm>
          <a:prstGeom prst="rect">
            <a:avLst/>
          </a:prstGeom>
        </p:spPr>
        <p:txBody>
          <a:bodyPr/>
          <a:lstStyle/>
          <a:p>
            <a:pPr algn="ctr" defTabSz="497754">
              <a:defRPr sz="2200">
                <a:solidFill>
                  <a:srgbClr val="D84800"/>
                </a:solidFill>
              </a:defRPr>
            </a:pPr>
            <a:r>
              <a:t>ЖИЗНЕННАЯ СИТУАЦИЯ №1: </a:t>
            </a:r>
          </a:p>
          <a:p>
            <a:pPr algn="ctr" defTabSz="497754">
              <a:defRPr sz="2200">
                <a:solidFill>
                  <a:srgbClr val="D84800"/>
                </a:solidFill>
              </a:defRPr>
            </a:pPr>
            <a:r>
              <a:t>ИДЕМ В МАГАЗИН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sz="quarter" idx="1"/>
          </p:nvPr>
        </p:nvSpPr>
        <p:spPr>
          <a:xfrm>
            <a:off x="4396073" y="2269133"/>
            <a:ext cx="5505873" cy="1639986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96000"/>
              </a:lnSpc>
              <a:spcBef>
                <a:spcPts val="400"/>
              </a:spcBef>
              <a:buSzTx/>
              <a:buNone/>
              <a:defRPr sz="1800"/>
            </a:pPr>
            <a:r>
              <a:t>	Раз в неделю и семья Петровых, и семья Ивановых ходят в супермаркет за продуктами и разными бытовыми мелочами. Как правило, они тратят примерно по 3-4 тысячи рублей, делая покупки на всю неделю. 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10013187" y="7055081"/>
            <a:ext cx="202375" cy="3027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71" name="image7.jpeg" descr="1-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85232" y="4124595"/>
            <a:ext cx="4527517" cy="28777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4189312" y="969962"/>
            <a:ext cx="5964340" cy="850109"/>
          </a:xfrm>
          <a:prstGeom prst="rect">
            <a:avLst/>
          </a:prstGeom>
        </p:spPr>
        <p:txBody>
          <a:bodyPr/>
          <a:lstStyle/>
          <a:p>
            <a:pPr algn="ctr" defTabSz="497754">
              <a:defRPr sz="2200">
                <a:solidFill>
                  <a:srgbClr val="D84800"/>
                </a:solidFill>
              </a:defRPr>
            </a:pPr>
            <a:r>
              <a:t>ЖИЗНЕННАЯ СИТУАЦИЯ №1: </a:t>
            </a:r>
          </a:p>
          <a:p>
            <a:pPr algn="ctr" defTabSz="497754">
              <a:defRPr sz="2200">
                <a:solidFill>
                  <a:srgbClr val="D84800"/>
                </a:solidFill>
              </a:defRPr>
            </a:pPr>
            <a:r>
              <a:t>СЕМЬЯ </a:t>
            </a:r>
            <a:r>
              <a:rPr u="sng"/>
              <a:t>ПЕТРОВЫХ</a:t>
            </a:r>
            <a:r>
              <a:t> ИДЕТ В МАГАЗИН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4301054" y="1841697"/>
            <a:ext cx="6258977" cy="5460655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400"/>
              </a:spcBef>
              <a:buSzTx/>
              <a:buNone/>
              <a:defRPr sz="1800">
                <a:solidFill>
                  <a:srgbClr val="00909B"/>
                </a:solidFill>
              </a:defRPr>
            </a:pPr>
            <a:r>
              <a:t>	</a:t>
            </a:r>
            <a:r>
              <a:rPr>
                <a:solidFill>
                  <a:srgbClr val="404040"/>
                </a:solidFill>
              </a:rPr>
              <a:t>Петровы, раскладывая продукты, бытовую химию и другие товары, купленные сегодня, обнаружили, что:</a:t>
            </a:r>
          </a:p>
          <a:p>
            <a:pPr marL="0" indent="0">
              <a:spcBef>
                <a:spcPts val="400"/>
              </a:spcBef>
              <a:buSzTx/>
              <a:buNone/>
              <a:defRPr sz="1800" b="1">
                <a:solidFill>
                  <a:srgbClr val="00909B"/>
                </a:solidFill>
              </a:defRPr>
            </a:pPr>
            <a:r>
              <a:t>    </a:t>
            </a:r>
            <a:r>
              <a:rPr u="sng"/>
              <a:t>забыли купить</a:t>
            </a:r>
            <a:r>
              <a:t>:</a:t>
            </a:r>
          </a:p>
          <a:p>
            <a:pPr marL="0" indent="0">
              <a:spcBef>
                <a:spcPts val="400"/>
              </a:spcBef>
              <a:defRPr sz="1800">
                <a:solidFill>
                  <a:srgbClr val="00909B"/>
                </a:solidFill>
              </a:defRPr>
            </a:pPr>
            <a:r>
              <a:t> </a:t>
            </a:r>
            <a:r>
              <a:rPr>
                <a:solidFill>
                  <a:srgbClr val="404040"/>
                </a:solidFill>
              </a:rPr>
              <a:t>зубную пасту (осталось на один день);</a:t>
            </a:r>
          </a:p>
          <a:p>
            <a:pPr marL="0" indent="0">
              <a:spcBef>
                <a:spcPts val="400"/>
              </a:spcBef>
              <a:defRPr sz="1800"/>
            </a:pPr>
            <a:r>
              <a:t> батарейки для пульта (не работает);</a:t>
            </a:r>
          </a:p>
          <a:p>
            <a:pPr marL="0" indent="0">
              <a:spcBef>
                <a:spcPts val="400"/>
              </a:spcBef>
              <a:defRPr sz="1800"/>
            </a:pPr>
            <a:r>
              <a:t> масло (вообще нет никакого);</a:t>
            </a:r>
          </a:p>
          <a:p>
            <a:pPr marL="0" indent="0">
              <a:spcBef>
                <a:spcPts val="400"/>
              </a:spcBef>
              <a:defRPr sz="1800"/>
            </a:pPr>
            <a:r>
              <a:t> картофель;</a:t>
            </a:r>
          </a:p>
          <a:p>
            <a:pPr marL="0" indent="0">
              <a:spcBef>
                <a:spcPts val="400"/>
              </a:spcBef>
              <a:defRPr sz="1800"/>
            </a:pPr>
            <a:r>
              <a:t> корм для любимого кота.</a:t>
            </a:r>
          </a:p>
          <a:p>
            <a:pPr marL="0" indent="0">
              <a:spcBef>
                <a:spcPts val="400"/>
              </a:spcBef>
              <a:buSzTx/>
              <a:buNone/>
              <a:defRPr sz="1800" b="1">
                <a:solidFill>
                  <a:srgbClr val="00909B"/>
                </a:solidFill>
              </a:defRPr>
            </a:pPr>
            <a:r>
              <a:t>   </a:t>
            </a:r>
            <a:r>
              <a:rPr u="sng"/>
              <a:t>купили НЕнужное</a:t>
            </a:r>
            <a:r>
              <a:t>:</a:t>
            </a:r>
          </a:p>
          <a:p>
            <a:pPr marL="0" indent="0">
              <a:spcBef>
                <a:spcPts val="400"/>
              </a:spcBef>
              <a:defRPr sz="1800"/>
            </a:pPr>
            <a:r>
              <a:t> 2 кг помидоров (оказалось, что остались помидоры с прошлой покупки);</a:t>
            </a:r>
          </a:p>
          <a:p>
            <a:pPr marL="0" indent="0">
              <a:spcBef>
                <a:spcPts val="400"/>
              </a:spcBef>
              <a:defRPr sz="1800"/>
            </a:pPr>
            <a:r>
              <a:t> 4 упаковки йогуртов с маленьким сроком годности – 5 дней;</a:t>
            </a:r>
          </a:p>
          <a:p>
            <a:pPr marL="0" indent="0">
              <a:spcBef>
                <a:spcPts val="400"/>
              </a:spcBef>
              <a:defRPr sz="1800"/>
            </a:pPr>
            <a:r>
              <a:t> комнатные растения по акции (покупаешь два, третье – в подарок), которые , как оказалось ,ставить некуда.</a:t>
            </a:r>
          </a:p>
          <a:p>
            <a:pPr marL="0" indent="0">
              <a:spcBef>
                <a:spcPts val="400"/>
              </a:spcBef>
              <a:buSzTx/>
              <a:buNone/>
              <a:defRPr sz="1800" b="1">
                <a:solidFill>
                  <a:srgbClr val="00909B"/>
                </a:solidFill>
              </a:defRPr>
            </a:pPr>
            <a:r>
              <a:t>Потратили на 500 рублей больше, чем обычно!!!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4294967295"/>
          </p:nvPr>
        </p:nvSpPr>
        <p:spPr>
          <a:xfrm>
            <a:off x="10013187" y="7055081"/>
            <a:ext cx="202375" cy="3027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sldNum" sz="quarter" idx="4294967295"/>
          </p:nvPr>
        </p:nvSpPr>
        <p:spPr>
          <a:xfrm>
            <a:off x="10013187" y="7055081"/>
            <a:ext cx="202375" cy="3027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4064048" y="1052512"/>
            <a:ext cx="6229303" cy="928243"/>
          </a:xfrm>
          <a:prstGeom prst="rect">
            <a:avLst/>
          </a:prstGeom>
        </p:spPr>
        <p:txBody>
          <a:bodyPr/>
          <a:lstStyle/>
          <a:p>
            <a:pPr algn="ctr" defTabSz="497754">
              <a:defRPr sz="2200">
                <a:solidFill>
                  <a:srgbClr val="D84800"/>
                </a:solidFill>
              </a:defRPr>
            </a:pPr>
            <a:r>
              <a:t>ЖИЗНЕННАЯ СИТУАЦИЯ №1:</a:t>
            </a:r>
          </a:p>
          <a:p>
            <a:pPr algn="ctr" defTabSz="497754">
              <a:defRPr sz="2200">
                <a:solidFill>
                  <a:srgbClr val="D84800"/>
                </a:solidFill>
              </a:defRPr>
            </a:pPr>
            <a:r>
              <a:t>СЕМЬЯ </a:t>
            </a:r>
            <a:r>
              <a:rPr u="sng"/>
              <a:t>ИВАНОВЫХ</a:t>
            </a:r>
            <a:r>
              <a:t> ИДЕТ В МАГАЗИН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sz="half" idx="1"/>
          </p:nvPr>
        </p:nvSpPr>
        <p:spPr>
          <a:xfrm>
            <a:off x="4415135" y="1990625"/>
            <a:ext cx="5698953" cy="2865242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400"/>
              </a:spcBef>
              <a:buSzTx/>
              <a:buNone/>
              <a:defRPr sz="1800"/>
            </a:pPr>
            <a:r>
              <a:t>Ивановы, раскладывая продукты, бытовую химию и другие товары, приобретенные сегодня, обнаружили, что:</a:t>
            </a:r>
          </a:p>
          <a:p>
            <a:pPr marL="0" indent="0">
              <a:spcBef>
                <a:spcPts val="400"/>
              </a:spcBef>
              <a:defRPr sz="1800"/>
            </a:pPr>
            <a:r>
              <a:t> взяли все, что было запланировано; </a:t>
            </a:r>
          </a:p>
          <a:p>
            <a:pPr marL="0" indent="0">
              <a:spcBef>
                <a:spcPts val="400"/>
              </a:spcBef>
              <a:defRPr sz="1800"/>
            </a:pPr>
            <a:r>
              <a:t> сэкономили на покупке макарон, сахара и риса (воспользовались акцией);</a:t>
            </a:r>
          </a:p>
          <a:p>
            <a:pPr marL="0" indent="0">
              <a:spcBef>
                <a:spcPts val="400"/>
              </a:spcBef>
              <a:defRPr sz="1800"/>
            </a:pPr>
            <a:r>
              <a:t> на следующей неделе для приобретения того же набора товаров понадобится меньше денег (за счет удачной покупки продуктов длительного хранения).</a:t>
            </a:r>
          </a:p>
        </p:txBody>
      </p:sp>
      <p:pic>
        <p:nvPicPr>
          <p:cNvPr id="80" name="image8.jpeg" descr="rg20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43139" y="4933798"/>
            <a:ext cx="3744543" cy="23148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sldNum" sz="quarter" idx="4294967295"/>
          </p:nvPr>
        </p:nvSpPr>
        <p:spPr>
          <a:xfrm>
            <a:off x="10013187" y="7055081"/>
            <a:ext cx="202375" cy="3027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3900662" y="1041945"/>
            <a:ext cx="6657752" cy="1142159"/>
          </a:xfrm>
          <a:prstGeom prst="rect">
            <a:avLst/>
          </a:prstGeom>
        </p:spPr>
        <p:txBody>
          <a:bodyPr/>
          <a:lstStyle/>
          <a:p>
            <a:pPr algn="ctr" defTabSz="497754">
              <a:defRPr>
                <a:solidFill>
                  <a:srgbClr val="D84800"/>
                </a:solidFill>
              </a:defRPr>
            </a:pPr>
            <a:r>
              <a:t>ПОЧЕМУ ДЛЯ СЕМЬИ</a:t>
            </a:r>
            <a:r>
              <a:rPr u="sng"/>
              <a:t> ИВАНОВЫХ </a:t>
            </a:r>
            <a:r>
              <a:t>ПОХОД В МАГАЗИН ОКАЗАЛСЯ БОЛЕЕ ВЫГОДНЫМ, ЧЕМ ДЛЯ СЕМЬИ </a:t>
            </a:r>
            <a:r>
              <a:rPr u="sng"/>
              <a:t>ПЕТРОВЫХ</a:t>
            </a:r>
            <a:r>
              <a:t>?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4733455" y="2035105"/>
            <a:ext cx="4992166" cy="4484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None/>
              <a:defRPr sz="1800"/>
            </a:lvl1pPr>
          </a:lstStyle>
          <a:p>
            <a:r>
              <a:t>Давайте сравним их финансовое поведение</a:t>
            </a:r>
          </a:p>
        </p:txBody>
      </p:sp>
      <p:graphicFrame>
        <p:nvGraphicFramePr>
          <p:cNvPr id="85" name="Table 85"/>
          <p:cNvGraphicFramePr/>
          <p:nvPr/>
        </p:nvGraphicFramePr>
        <p:xfrm>
          <a:off x="4162561" y="2552013"/>
          <a:ext cx="6321826" cy="465756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166668"/>
                <a:gridCol w="3155156"/>
              </a:tblGrid>
              <a:tr h="307340"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Helvetica"/>
                        </a:rPr>
                        <a:t>Петровы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400" b="1">
                          <a:solidFill>
                            <a:srgbClr val="FFFFFF"/>
                          </a:solidFill>
                          <a:sym typeface="Helvetica"/>
                        </a:rPr>
                        <a:t>Ивановы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</a:tr>
              <a:tr h="307340">
                <a:tc gridSpan="2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 b="1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Прежде чем идти в магазин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6583">
                <a:tc>
                  <a:txBody>
                    <a:bodyPr/>
                    <a:lstStyle/>
                    <a:p>
                      <a:pPr algn="ctr" defTabSz="914400">
                        <a:defRPr sz="14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defRPr>
                      </a:pPr>
                      <a:r>
                        <a:t>НЕ смотрят, какие продукты и вещи есть в достаточном количестве дома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defRPr>
                      </a:pPr>
                      <a:r>
                        <a:t>Смотрят</a:t>
                      </a:r>
                      <a:r>
                        <a:rPr b="0"/>
                        <a:t>, какие продукты и вещи есть в достаточном количестве дома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</a:tr>
              <a:tr h="713740">
                <a:tc>
                  <a:txBody>
                    <a:bodyPr/>
                    <a:lstStyle/>
                    <a:p>
                      <a:pPr algn="ctr" defTabSz="914400">
                        <a:defRPr sz="14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defRPr>
                      </a:pPr>
                      <a:r>
                        <a:t>НЕ планируют покупку тех вещей, которые понадобятся в ближайшее время или уже нужны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 b="1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defRPr>
                      </a:pPr>
                      <a:r>
                        <a:t>Планируют</a:t>
                      </a:r>
                      <a:r>
                        <a:rPr b="0"/>
                        <a:t> покупку тех вещей, которые понадобятся в ближайшее время или уже нужны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</a:tr>
              <a:tr h="582656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НЕ составляют список всего необходимого для покупки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4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defRPr>
                      </a:pPr>
                      <a:r>
                        <a:t>Составляют </a:t>
                      </a:r>
                      <a:r>
                        <a:rPr b="1"/>
                        <a:t>список</a:t>
                      </a:r>
                      <a:r>
                        <a:t> всего необходимого для покупки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</a:tr>
              <a:tr h="582656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НЕ проводят предварительные расчеты покупок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defRPr>
                      </a:pPr>
                      <a:r>
                        <a:t>Проводят предварительные </a:t>
                      </a:r>
                      <a:r>
                        <a:rPr b="1"/>
                        <a:t>расчеты</a:t>
                      </a:r>
                      <a:r>
                        <a:t> покупок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</a:tr>
              <a:tr h="307340">
                <a:tc gridSpan="2"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sz="1400" b="1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В самом магазине, когда совершают покупки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8681">
                <a:tc>
                  <a:txBody>
                    <a:bodyPr/>
                    <a:lstStyle/>
                    <a:p>
                      <a:pPr algn="ctr" defTabSz="914400">
                        <a:defRPr sz="14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defRPr>
                      </a:pPr>
                      <a:r>
                        <a:t>Покупают </a:t>
                      </a:r>
                      <a:r>
                        <a:rPr b="1"/>
                        <a:t>на эмоциях,</a:t>
                      </a:r>
                      <a:r>
                        <a:t> НЕ обдумывая, нужна ли эта вещь сейчас, принесет ли она пользу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defRPr>
                      </a:pPr>
                      <a:r>
                        <a:t>Покупают </a:t>
                      </a:r>
                      <a:r>
                        <a:rPr b="1"/>
                        <a:t>разумно</a:t>
                      </a:r>
                      <a:r>
                        <a:t>, обдумывая, нужна ли эта вещь сейчас, принесет ли она пользу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</a:tr>
              <a:tr h="521227">
                <a:tc>
                  <a:txBody>
                    <a:bodyPr/>
                    <a:lstStyle/>
                    <a:p>
                      <a:pPr algn="ctr" defTabSz="914400">
                        <a:defRPr sz="14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defRPr>
                      </a:pPr>
                      <a:r>
                        <a:t>Покупают то, </a:t>
                      </a:r>
                      <a:r>
                        <a:rPr b="1"/>
                        <a:t>что видят</a:t>
                      </a:r>
                      <a:r>
                        <a:t> на прилавках магазина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defRPr>
                      </a:pPr>
                      <a:r>
                        <a:t>Покупают по заранее подготовленному </a:t>
                      </a:r>
                      <a:r>
                        <a:rPr b="1"/>
                        <a:t>списку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sldNum" sz="quarter" idx="4294967295"/>
          </p:nvPr>
        </p:nvSpPr>
        <p:spPr>
          <a:xfrm>
            <a:off x="10013187" y="7055081"/>
            <a:ext cx="202375" cy="3027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4112617" y="1065212"/>
            <a:ext cx="6282335" cy="909461"/>
          </a:xfrm>
          <a:prstGeom prst="rect">
            <a:avLst/>
          </a:prstGeom>
        </p:spPr>
        <p:txBody>
          <a:bodyPr/>
          <a:lstStyle>
            <a:lvl1pPr algn="ctr" defTabSz="497754">
              <a:defRPr sz="2200">
                <a:solidFill>
                  <a:srgbClr val="D84800"/>
                </a:solidFill>
              </a:defRPr>
            </a:lvl1pPr>
          </a:lstStyle>
          <a:p>
            <a:r>
              <a:t>ЖИЗНЕННАЯ СИТУАЦИЯ №2: 	ПЛАНИРОВАНИЕ СЕЗОННЫХ ПОКУПОК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sz="half" idx="1"/>
          </p:nvPr>
        </p:nvSpPr>
        <p:spPr>
          <a:xfrm>
            <a:off x="4198415" y="1990501"/>
            <a:ext cx="6136136" cy="5078986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400"/>
              </a:spcBef>
              <a:buSzTx/>
              <a:buNone/>
              <a:defRPr sz="1800"/>
            </a:pPr>
            <a:r>
              <a:t>Встречаются как-то прекрасным весенним днем Семья Петровых с семьей Ивановых в торговом центре. И те, и другие с большими сумками покупок. Каково же было их взаимное удивление, когда они узнали, кто и что купил.</a:t>
            </a:r>
          </a:p>
          <a:p>
            <a:pPr marL="0" indent="0">
              <a:spcBef>
                <a:spcPts val="400"/>
              </a:spcBef>
              <a:buSzTx/>
              <a:buNone/>
              <a:defRPr sz="1800">
                <a:solidFill>
                  <a:srgbClr val="00909B"/>
                </a:solidFill>
              </a:defRPr>
            </a:pPr>
            <a:endParaRPr/>
          </a:p>
          <a:p>
            <a:pPr marL="0" indent="0">
              <a:spcBef>
                <a:spcPts val="400"/>
              </a:spcBef>
              <a:buSzTx/>
              <a:buNone/>
              <a:defRPr sz="1800">
                <a:solidFill>
                  <a:srgbClr val="00909B"/>
                </a:solidFill>
              </a:defRPr>
            </a:pPr>
            <a:endParaRPr/>
          </a:p>
          <a:p>
            <a:pPr marL="0" indent="0">
              <a:spcBef>
                <a:spcPts val="400"/>
              </a:spcBef>
              <a:buSzTx/>
              <a:buNone/>
              <a:defRPr sz="1800">
                <a:solidFill>
                  <a:srgbClr val="00909B"/>
                </a:solidFill>
              </a:defRPr>
            </a:pPr>
            <a:endParaRPr/>
          </a:p>
          <a:p>
            <a:pPr marL="0" indent="0">
              <a:spcBef>
                <a:spcPts val="400"/>
              </a:spcBef>
              <a:buSzTx/>
              <a:buNone/>
              <a:defRPr sz="1800">
                <a:solidFill>
                  <a:srgbClr val="00909B"/>
                </a:solidFill>
              </a:defRPr>
            </a:pPr>
            <a:endParaRPr/>
          </a:p>
          <a:p>
            <a:pPr marL="0" indent="0">
              <a:spcBef>
                <a:spcPts val="400"/>
              </a:spcBef>
              <a:buSzTx/>
              <a:buNone/>
              <a:defRPr sz="1800">
                <a:solidFill>
                  <a:srgbClr val="00909B"/>
                </a:solidFill>
              </a:defRPr>
            </a:pPr>
            <a:endParaRPr/>
          </a:p>
          <a:p>
            <a:pPr marL="0" indent="0" algn="ctr">
              <a:spcBef>
                <a:spcPts val="400"/>
              </a:spcBef>
              <a:buSzTx/>
              <a:buNone/>
              <a:defRPr sz="1800">
                <a:solidFill>
                  <a:srgbClr val="FF0000"/>
                </a:solidFill>
              </a:defRPr>
            </a:pPr>
            <a:endParaRPr/>
          </a:p>
          <a:p>
            <a:pPr marL="0" indent="0" algn="ctr">
              <a:spcBef>
                <a:spcPts val="400"/>
              </a:spcBef>
              <a:buSzTx/>
              <a:buNone/>
              <a:defRPr sz="1800">
                <a:solidFill>
                  <a:srgbClr val="FF0000"/>
                </a:solidFill>
              </a:defRPr>
            </a:pPr>
            <a:endParaRPr/>
          </a:p>
          <a:p>
            <a:pPr marL="0" indent="0" algn="ctr">
              <a:spcBef>
                <a:spcPts val="400"/>
              </a:spcBef>
              <a:buSzTx/>
              <a:buNone/>
              <a:defRPr sz="1800">
                <a:solidFill>
                  <a:srgbClr val="00909B"/>
                </a:solidFill>
              </a:defRPr>
            </a:pPr>
            <a:endParaRPr/>
          </a:p>
          <a:p>
            <a:pPr marL="0" indent="0" algn="ctr">
              <a:spcBef>
                <a:spcPts val="400"/>
              </a:spcBef>
              <a:buSzTx/>
              <a:buNone/>
              <a:defRPr sz="1800" b="1">
                <a:solidFill>
                  <a:srgbClr val="00909B"/>
                </a:solidFill>
              </a:defRPr>
            </a:pPr>
            <a:endParaRPr/>
          </a:p>
          <a:p>
            <a:pPr marL="0" indent="0" algn="ctr">
              <a:spcBef>
                <a:spcPts val="400"/>
              </a:spcBef>
              <a:buSzTx/>
              <a:buNone/>
              <a:defRPr sz="1800" b="1">
                <a:solidFill>
                  <a:srgbClr val="00909B"/>
                </a:solidFill>
              </a:defRPr>
            </a:pPr>
            <a:r>
              <a:t>Почему Ивановы покупают вещи, которые сейчас не нужны?</a:t>
            </a:r>
          </a:p>
        </p:txBody>
      </p:sp>
      <p:graphicFrame>
        <p:nvGraphicFramePr>
          <p:cNvPr id="90" name="Table 90"/>
          <p:cNvGraphicFramePr/>
          <p:nvPr/>
        </p:nvGraphicFramePr>
        <p:xfrm>
          <a:off x="4537893" y="3786139"/>
          <a:ext cx="5722763" cy="2367501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795512"/>
                <a:gridCol w="2927250"/>
              </a:tblGrid>
              <a:tr h="468740">
                <a:tc>
                  <a:txBody>
                    <a:bodyPr/>
                    <a:lstStyle/>
                    <a:p>
                      <a:pPr algn="ctr" defTabSz="497754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</a:rPr>
                        <a:t>Петровы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97754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</a:rPr>
                        <a:t>Ивановы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15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Демисезонные сапоги маме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15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Лыжи и лыжный костюм маме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</a:tr>
              <a:tr h="662940"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15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Легкую куртку и спортивный костюм Коле 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15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Коньки и новый школьный рюкзак Саше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15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Кроссовки папе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15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Теплый свитер папе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</a:tr>
              <a:tr h="468740"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15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Пальто Оле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15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Зимние сапоги Тане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sldNum" sz="quarter" idx="4294967295"/>
          </p:nvPr>
        </p:nvSpPr>
        <p:spPr>
          <a:xfrm>
            <a:off x="10013187" y="7055081"/>
            <a:ext cx="202375" cy="3027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207469" y="1077911"/>
            <a:ext cx="5958883" cy="1070921"/>
          </a:xfrm>
          <a:prstGeom prst="rect">
            <a:avLst/>
          </a:prstGeom>
        </p:spPr>
        <p:txBody>
          <a:bodyPr/>
          <a:lstStyle>
            <a:lvl1pPr algn="ctr" defTabSz="497754">
              <a:defRPr sz="1900">
                <a:solidFill>
                  <a:srgbClr val="D84800"/>
                </a:solidFill>
              </a:defRPr>
            </a:lvl1pPr>
          </a:lstStyle>
          <a:p>
            <a:r>
              <a:t>ЖИЗНЕННАЯ СИТУАЦИЯ №2: 	ПЛАНИРОВАНИЕ СЕЗОННЫХ ПОКУПОК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half" idx="1"/>
          </p:nvPr>
        </p:nvSpPr>
        <p:spPr>
          <a:xfrm>
            <a:off x="4202632" y="1948208"/>
            <a:ext cx="6284965" cy="2722516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400"/>
              </a:spcBef>
              <a:buSzTx/>
              <a:buNone/>
              <a:defRPr sz="1800" b="1"/>
            </a:pPr>
            <a:r>
              <a:t>ВОПРОС</a:t>
            </a:r>
            <a:r>
              <a:rPr b="0"/>
              <a:t>: Почему Ивановы покупают вещи, которые сейчас не нужны?</a:t>
            </a:r>
          </a:p>
          <a:p>
            <a:pPr marL="0" indent="0">
              <a:lnSpc>
                <a:spcPct val="96000"/>
              </a:lnSpc>
              <a:spcBef>
                <a:spcPts val="400"/>
              </a:spcBef>
              <a:buSzTx/>
              <a:buNone/>
              <a:tabLst>
                <a:tab pos="165100" algn="l"/>
              </a:tabLst>
              <a:defRPr sz="1800" b="1">
                <a:solidFill>
                  <a:srgbClr val="00909B"/>
                </a:solidFill>
              </a:defRPr>
            </a:pPr>
            <a:r>
              <a:t>ОТВЕТ: </a:t>
            </a:r>
            <a:r>
              <a:rPr b="0">
                <a:solidFill>
                  <a:srgbClr val="404040"/>
                </a:solidFill>
              </a:rPr>
              <a:t>Ивановы покупали сезонные вещи вне сезона потому,  что такие покупки обычно стоят дешевле, чем в его разгар. Они заранее спланировали покупку того, что им понадобится через полгода.</a:t>
            </a:r>
          </a:p>
          <a:p>
            <a:pPr marL="0" indent="0" algn="ctr">
              <a:lnSpc>
                <a:spcPct val="80000"/>
              </a:lnSpc>
              <a:spcBef>
                <a:spcPts val="400"/>
              </a:spcBef>
              <a:buSzTx/>
              <a:buNone/>
              <a:tabLst>
                <a:tab pos="165100" algn="l"/>
              </a:tabLst>
              <a:defRPr sz="1800"/>
            </a:pPr>
            <a:r>
              <a:t>Давайте посмотрим, </a:t>
            </a:r>
            <a:endParaRPr sz="500"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lnSpc>
                <a:spcPct val="80000"/>
              </a:lnSpc>
              <a:spcBef>
                <a:spcPts val="400"/>
              </a:spcBef>
              <a:buSzTx/>
              <a:buNone/>
              <a:tabLst>
                <a:tab pos="165100" algn="l"/>
              </a:tabLst>
              <a:defRPr sz="1800"/>
            </a:pPr>
            <a:r>
              <a:t>сколько семья Ивановых смогла сэкономить при таких покупках.</a:t>
            </a:r>
          </a:p>
        </p:txBody>
      </p:sp>
      <p:graphicFrame>
        <p:nvGraphicFramePr>
          <p:cNvPr id="95" name="Table 95"/>
          <p:cNvGraphicFramePr/>
          <p:nvPr/>
        </p:nvGraphicFramePr>
        <p:xfrm>
          <a:off x="4402732" y="4726806"/>
          <a:ext cx="5884762" cy="2592287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704132"/>
                <a:gridCol w="1088428"/>
                <a:gridCol w="1092200"/>
              </a:tblGrid>
              <a:tr h="611701">
                <a:tc>
                  <a:txBody>
                    <a:bodyPr/>
                    <a:lstStyle/>
                    <a:p>
                      <a:pPr algn="ctr" defTabSz="497754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</a:rPr>
                        <a:t>Ивановы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97754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</a:rPr>
                        <a:t>Цена в сезон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97754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500" b="1">
                          <a:solidFill>
                            <a:srgbClr val="FFFFFF"/>
                          </a:solidFill>
                          <a:latin typeface="Tahoma"/>
                          <a:ea typeface="Tahoma"/>
                          <a:cs typeface="Tahoma"/>
                        </a:rPr>
                        <a:t>Цена вне сезона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</a:tr>
              <a:tr h="396117">
                <a:tc>
                  <a:txBody>
                    <a:bodyPr/>
                    <a:lstStyle/>
                    <a:p>
                      <a:pPr algn="l" defTabSz="497754">
                        <a:defRPr sz="1800"/>
                      </a:pPr>
                      <a:r>
                        <a:rPr sz="15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Лыжи и лыжный костюм маме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15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4 000 р.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15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2 500 р.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</a:tr>
              <a:tr h="396117">
                <a:tc>
                  <a:txBody>
                    <a:bodyPr/>
                    <a:lstStyle/>
                    <a:p>
                      <a:pPr algn="l" defTabSz="497754">
                        <a:defRPr sz="1800"/>
                      </a:pPr>
                      <a:r>
                        <a:rPr sz="15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Коньки и новый школьный рюкзак Саше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15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1800 р.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15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1100 р.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</a:tr>
              <a:tr h="396117">
                <a:tc>
                  <a:txBody>
                    <a:bodyPr/>
                    <a:lstStyle/>
                    <a:p>
                      <a:pPr algn="l" defTabSz="497754">
                        <a:defRPr sz="1800"/>
                      </a:pPr>
                      <a:r>
                        <a:rPr sz="15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Теплый свитер папе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15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1500 р.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15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600 р.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</a:tr>
              <a:tr h="396117">
                <a:tc>
                  <a:txBody>
                    <a:bodyPr/>
                    <a:lstStyle/>
                    <a:p>
                      <a:pPr algn="l" defTabSz="497754">
                        <a:defRPr sz="1800"/>
                      </a:pPr>
                      <a:r>
                        <a:rPr sz="15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Зимние сапоги Тане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15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6000 р.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1500">
                          <a:solidFill>
                            <a:srgbClr val="404040"/>
                          </a:solidFill>
                          <a:latin typeface="Tahoma"/>
                          <a:ea typeface="Tahoma"/>
                          <a:cs typeface="Tahoma"/>
                        </a:rPr>
                        <a:t>4 000 р.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</a:tr>
              <a:tr h="396117">
                <a:tc>
                  <a:txBody>
                    <a:bodyPr/>
                    <a:lstStyle/>
                    <a:p>
                      <a:pPr algn="l" defTabSz="497754">
                        <a:defRPr sz="1800"/>
                      </a:pPr>
                      <a:r>
                        <a:rPr sz="1500">
                          <a:latin typeface="Tahoma"/>
                          <a:ea typeface="Tahoma"/>
                          <a:cs typeface="Tahoma"/>
                        </a:rPr>
                        <a:t>ИТОГО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1500" b="1">
                          <a:latin typeface="Tahoma"/>
                          <a:ea typeface="Tahoma"/>
                          <a:cs typeface="Tahoma"/>
                        </a:rPr>
                        <a:t>13 300 р.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497754">
                        <a:defRPr sz="1800"/>
                      </a:pPr>
                      <a:r>
                        <a:rPr sz="1500" b="1">
                          <a:latin typeface="Tahoma"/>
                          <a:ea typeface="Tahoma"/>
                          <a:cs typeface="Tahoma"/>
                        </a:rPr>
                        <a:t>8 200 р.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31859C"/>
                      </a:solidFill>
                    </a:lnL>
                    <a:lnR w="12700">
                      <a:solidFill>
                        <a:srgbClr val="31859C"/>
                      </a:solidFill>
                    </a:lnR>
                    <a:lnT w="12700">
                      <a:solidFill>
                        <a:srgbClr val="31859C"/>
                      </a:solidFill>
                    </a:lnT>
                    <a:lnB w="12700">
                      <a:solidFill>
                        <a:srgbClr val="31859C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sldNum" sz="quarter" idx="4294967295"/>
          </p:nvPr>
        </p:nvSpPr>
        <p:spPr>
          <a:xfrm>
            <a:off x="10013187" y="7055081"/>
            <a:ext cx="202375" cy="3027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4142642" y="1077911"/>
            <a:ext cx="6101410" cy="840337"/>
          </a:xfrm>
          <a:prstGeom prst="rect">
            <a:avLst/>
          </a:prstGeom>
        </p:spPr>
        <p:txBody>
          <a:bodyPr/>
          <a:lstStyle>
            <a:lvl1pPr algn="ctr" defTabSz="497754">
              <a:defRPr sz="2200">
                <a:solidFill>
                  <a:srgbClr val="D84800"/>
                </a:solidFill>
              </a:defRPr>
            </a:lvl1pPr>
          </a:lstStyle>
          <a:p>
            <a:r>
              <a:t>ЖИЗНЕННАЯ СИТУАЦИЯ №3: НАКОПЛЕНИЕ НА БОЛЬШУЮ ПОКУПКУ 	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4233043" y="1897409"/>
            <a:ext cx="5920609" cy="5616229"/>
          </a:xfrm>
          <a:prstGeom prst="rect">
            <a:avLst/>
          </a:prstGeom>
        </p:spPr>
        <p:txBody>
          <a:bodyPr/>
          <a:lstStyle/>
          <a:p>
            <a:pPr marL="0" indent="0" defTabSz="467074">
              <a:lnSpc>
                <a:spcPct val="120000"/>
              </a:lnSpc>
              <a:spcBef>
                <a:spcPts val="300"/>
              </a:spcBef>
              <a:buSzTx/>
              <a:buNone/>
              <a:defRPr sz="1500"/>
            </a:pPr>
            <a:r>
              <a:t>Однажды после школы Коля Иванов решил похвастаться Саше Петрову своим приобретением, о котором давно мечтал,  спортивным велосипедом. Мальчики катались на нем по очереди, потом изучали все возможности велосипеда, переключая скорости.</a:t>
            </a:r>
          </a:p>
          <a:p>
            <a:pPr marL="0" indent="0" defTabSz="467074">
              <a:lnSpc>
                <a:spcPct val="120000"/>
              </a:lnSpc>
              <a:spcBef>
                <a:spcPts val="300"/>
              </a:spcBef>
              <a:buSzTx/>
              <a:buNone/>
              <a:defRPr sz="1500"/>
            </a:pPr>
            <a:endParaRPr/>
          </a:p>
          <a:p>
            <a:pPr marL="0" indent="0" defTabSz="467074">
              <a:lnSpc>
                <a:spcPct val="120000"/>
              </a:lnSpc>
              <a:spcBef>
                <a:spcPts val="300"/>
              </a:spcBef>
              <a:buSzTx/>
              <a:buNone/>
              <a:defRPr sz="1500"/>
            </a:pPr>
            <a:endParaRPr/>
          </a:p>
          <a:p>
            <a:pPr marL="0" indent="0" defTabSz="467074">
              <a:lnSpc>
                <a:spcPct val="120000"/>
              </a:lnSpc>
              <a:spcBef>
                <a:spcPts val="300"/>
              </a:spcBef>
              <a:buSzTx/>
              <a:buNone/>
              <a:defRPr sz="1500"/>
            </a:pPr>
            <a:endParaRPr/>
          </a:p>
          <a:p>
            <a:pPr marL="0" indent="0" defTabSz="467074">
              <a:lnSpc>
                <a:spcPct val="120000"/>
              </a:lnSpc>
              <a:spcBef>
                <a:spcPts val="300"/>
              </a:spcBef>
              <a:buSzTx/>
              <a:buNone/>
              <a:defRPr sz="1500"/>
            </a:pPr>
            <a:endParaRPr/>
          </a:p>
          <a:p>
            <a:pPr marL="0" indent="0" defTabSz="467074">
              <a:lnSpc>
                <a:spcPct val="120000"/>
              </a:lnSpc>
              <a:spcBef>
                <a:spcPts val="300"/>
              </a:spcBef>
              <a:buSzTx/>
              <a:buNone/>
              <a:defRPr sz="1500"/>
            </a:pPr>
            <a:endParaRPr/>
          </a:p>
          <a:p>
            <a:pPr marL="0" indent="0" defTabSz="467074">
              <a:lnSpc>
                <a:spcPct val="120000"/>
              </a:lnSpc>
              <a:spcBef>
                <a:spcPts val="300"/>
              </a:spcBef>
              <a:buSzTx/>
              <a:buNone/>
              <a:defRPr sz="1500"/>
            </a:pPr>
            <a:endParaRPr/>
          </a:p>
          <a:p>
            <a:pPr marL="0" indent="0" defTabSz="467074">
              <a:lnSpc>
                <a:spcPct val="120000"/>
              </a:lnSpc>
              <a:spcBef>
                <a:spcPts val="300"/>
              </a:spcBef>
              <a:buSzTx/>
              <a:buNone/>
              <a:defRPr sz="1500"/>
            </a:pPr>
            <a:endParaRPr/>
          </a:p>
          <a:p>
            <a:pPr marL="0" indent="0" defTabSz="467074">
              <a:lnSpc>
                <a:spcPct val="120000"/>
              </a:lnSpc>
              <a:spcBef>
                <a:spcPts val="300"/>
              </a:spcBef>
              <a:buSzTx/>
              <a:buNone/>
              <a:defRPr sz="1500"/>
            </a:pPr>
            <a:endParaRPr/>
          </a:p>
          <a:p>
            <a:pPr marL="0" indent="0" defTabSz="467074">
              <a:lnSpc>
                <a:spcPct val="120000"/>
              </a:lnSpc>
              <a:spcBef>
                <a:spcPts val="300"/>
              </a:spcBef>
              <a:buSzTx/>
              <a:buNone/>
              <a:defRPr sz="1500"/>
            </a:pPr>
            <a:endParaRPr/>
          </a:p>
          <a:p>
            <a:pPr marL="0" indent="0" defTabSz="467074">
              <a:lnSpc>
                <a:spcPct val="120000"/>
              </a:lnSpc>
              <a:spcBef>
                <a:spcPts val="300"/>
              </a:spcBef>
              <a:buSzTx/>
              <a:buNone/>
              <a:defRPr sz="1500"/>
            </a:pPr>
            <a:endParaRPr/>
          </a:p>
          <a:p>
            <a:pPr marL="0" indent="0" defTabSz="467074">
              <a:lnSpc>
                <a:spcPct val="120000"/>
              </a:lnSpc>
              <a:spcBef>
                <a:spcPts val="300"/>
              </a:spcBef>
              <a:buSzTx/>
              <a:buNone/>
              <a:defRPr sz="1500"/>
            </a:pPr>
            <a:r>
              <a:t>Саша был удивлен и задумчив, а Коля испытывал чувство гордости за то, что смог воплотить свою мечту в реальность.</a:t>
            </a:r>
          </a:p>
        </p:txBody>
      </p:sp>
      <p:pic>
        <p:nvPicPr>
          <p:cNvPr id="100" name="image9.jpeg" descr="nouvel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64197" y="3767940"/>
            <a:ext cx="3065535" cy="2648621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/>
        </p:nvSpPr>
        <p:spPr>
          <a:xfrm>
            <a:off x="4283843" y="3475840"/>
            <a:ext cx="3271666" cy="2876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9773" tIns="49773" rIns="49773" bIns="49773">
            <a:normAutofit/>
          </a:bodyPr>
          <a:lstStyle/>
          <a:p>
            <a:pPr defTabSz="481980">
              <a:lnSpc>
                <a:spcPct val="108000"/>
              </a:lnSpc>
              <a:spcBef>
                <a:spcPts val="300"/>
              </a:spcBef>
              <a:defRPr sz="16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С: «Кто тебе подарил велосипед, ведь он же, наверное, дорогой!?». </a:t>
            </a:r>
          </a:p>
          <a:p>
            <a:pPr defTabSz="481980">
              <a:lnSpc>
                <a:spcPct val="108000"/>
              </a:lnSpc>
              <a:spcBef>
                <a:spcPts val="300"/>
              </a:spcBef>
              <a:defRPr sz="16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К: «Никто, я сам его купил на свои деньги» </a:t>
            </a:r>
          </a:p>
          <a:p>
            <a:pPr defTabSz="481980">
              <a:lnSpc>
                <a:spcPct val="108000"/>
              </a:lnSpc>
              <a:spcBef>
                <a:spcPts val="300"/>
              </a:spcBef>
              <a:defRPr sz="16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С: «Но откуда ты взял столько денег?»</a:t>
            </a:r>
          </a:p>
          <a:p>
            <a:pPr defTabSz="481980">
              <a:lnSpc>
                <a:spcPct val="108000"/>
              </a:lnSpc>
              <a:spcBef>
                <a:spcPts val="300"/>
              </a:spcBef>
              <a:defRPr sz="16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К: «Накопил!»</a:t>
            </a:r>
          </a:p>
          <a:p>
            <a:pPr defTabSz="481980">
              <a:lnSpc>
                <a:spcPct val="108000"/>
              </a:lnSpc>
              <a:spcBef>
                <a:spcPts val="300"/>
              </a:spcBef>
              <a:defRPr sz="16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С: «Накопил!??»</a:t>
            </a:r>
          </a:p>
          <a:p>
            <a:pPr defTabSz="481980">
              <a:lnSpc>
                <a:spcPct val="108000"/>
              </a:lnSpc>
              <a:spcBef>
                <a:spcPts val="300"/>
              </a:spcBef>
              <a:defRPr sz="16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Коля кивнул головой.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968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968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968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968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1404</Words>
  <Application>Microsoft Office PowerPoint</Application>
  <PresentationFormat>Произвольный</PresentationFormat>
  <Paragraphs>254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КАК СПЛАНИРОВАТЬ ПОКУПКИ: УЧИСЬ СЧИТАТЬ ДЕНЬГИ  ПО-ВЗРОСЛОМУ</vt:lpstr>
      <vt:lpstr>Презентация PowerPoint</vt:lpstr>
      <vt:lpstr>ЖИЗНЕННАЯ СИТУАЦИЯ №1:  ИДЕМ В МАГАЗИН</vt:lpstr>
      <vt:lpstr>ЖИЗНЕННАЯ СИТУАЦИЯ №1:  СЕМЬЯ ПЕТРОВЫХ ИДЕТ В МАГАЗИН</vt:lpstr>
      <vt:lpstr>ЖИЗНЕННАЯ СИТУАЦИЯ №1: СЕМЬЯ ИВАНОВЫХ ИДЕТ В МАГАЗИН</vt:lpstr>
      <vt:lpstr>ПОЧЕМУ ДЛЯ СЕМЬИ ИВАНОВЫХ ПОХОД В МАГАЗИН ОКАЗАЛСЯ БОЛЕЕ ВЫГОДНЫМ, ЧЕМ ДЛЯ СЕМЬИ ПЕТРОВЫХ?</vt:lpstr>
      <vt:lpstr>ЖИЗНЕННАЯ СИТУАЦИЯ №2:  ПЛАНИРОВАНИЕ СЕЗОННЫХ ПОКУПОК</vt:lpstr>
      <vt:lpstr>ЖИЗНЕННАЯ СИТУАЦИЯ №2:  ПЛАНИРОВАНИЕ СЕЗОННЫХ ПОКУПОК</vt:lpstr>
      <vt:lpstr>ЖИЗНЕННАЯ СИТУАЦИЯ №3: НАКОПЛЕНИЕ НА БОЛЬШУЮ ПОКУПКУ  </vt:lpstr>
      <vt:lpstr>ЖИЗНЕННАЯ СИТУАЦИЯ №3:  НАКОПЛЕНИЕ НА БОЛЬШУЮ ПОКУПКУ  </vt:lpstr>
      <vt:lpstr>ЖИЗНЕННАЯ СИТУАЦИЯ №3: НАКОПЛЕНИЕ НА БОЛЬШУЮ ПОКУПКУ  </vt:lpstr>
      <vt:lpstr>КАК МОЖНО НАКОПИТЬ НА БОЛЬШУЮ ПОКУПКУ СВОИМИ СИЛАМИ</vt:lpstr>
      <vt:lpstr>ЧТО ТАКОЕ ФИНАНСОВОЕ ПЛАНИРОВАНИЕ?</vt:lpstr>
      <vt:lpstr>ПОДВЕДЕМ ИТОГ: ОБСУДИМ ВМЕСТЕ</vt:lpstr>
      <vt:lpstr>ЖИЗНЕННАЯ СИТУАЦИЯ №4: БОЛЬШАЯ ПОКУПКА  </vt:lpstr>
      <vt:lpstr>ЖИЗНЕННАЯ СИТУАЦИЯ №5: ЛОГИКА ПОКУПОК  </vt:lpstr>
      <vt:lpstr>ЖИЗНЕННАЯ СИТУАЦИЯ №6: ПЛАН НАКОПЛЕНИЙ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КАК СПЛАНИРОВАТЬ ПОКУПКИ: УЧИСЬ СЧИТАТЬ ДЕНЬГИ  ПО-ВЗРОСЛОМУ</dc:title>
  <cp:lastModifiedBy>Пользователь</cp:lastModifiedBy>
  <cp:revision>3</cp:revision>
  <dcterms:modified xsi:type="dcterms:W3CDTF">2018-03-15T06:52:07Z</dcterms:modified>
</cp:coreProperties>
</file>