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2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9" r:id="rId26"/>
    <p:sldId id="268" r:id="rId27"/>
    <p:sldId id="270" r:id="rId28"/>
    <p:sldId id="271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55" autoAdjust="0"/>
  </p:normalViewPr>
  <p:slideViewPr>
    <p:cSldViewPr>
      <p:cViewPr varScale="1">
        <p:scale>
          <a:sx n="63" d="100"/>
          <a:sy n="63" d="100"/>
        </p:scale>
        <p:origin x="-15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79737-4D4E-4D4E-8A81-83BB2D95942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5AA5D-F344-47F1-9F1A-537D0B8C6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Схема работы банка  до невероятности проста. Одни люди деньги в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банк несут, другие люди деньги у банка берут. Те, кто деньги в банк несет, делают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вклад, или депозит.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Те, кто деньги у банка берет, оформляют кредит. Банк же, в свою очередь, устанавливает плату (ставку), за которую он оба эти процесса осуществляет. Ставки должны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быть разными: для депозита — ниже, для кредита — выше. Разница между ставками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есть «шоколад на пальцах банкира». Это доход банка. И в отличие от «шоколадных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пальцев», он поддается точному выражению в цифрах.</a:t>
            </a:r>
          </a:p>
          <a:p>
            <a:r>
              <a:rPr lang="ru-RU" dirty="0" smtClean="0"/>
              <a:t>Что самое удивительное, эта схема работы банка выгодна всем. И тем, кто деньги</a:t>
            </a:r>
            <a:r>
              <a:rPr lang="ru-RU" baseline="0" dirty="0" smtClean="0"/>
              <a:t> </a:t>
            </a:r>
            <a:r>
              <a:rPr lang="ru-RU" dirty="0" smtClean="0"/>
              <a:t>берет в кредит, и тем, кто деньги отдает на депозит. И самим банкам, разумеется. Их</a:t>
            </a:r>
            <a:r>
              <a:rPr lang="ru-RU" baseline="0" dirty="0" smtClean="0"/>
              <a:t> </a:t>
            </a:r>
            <a:r>
              <a:rPr lang="ru-RU" dirty="0" smtClean="0"/>
              <a:t>главную цель можно коротко сформулировать так: банк аккумулирует денежные средства, получаемые от одних людей, и перераспределяет их в пользу других людей для</a:t>
            </a:r>
            <a:r>
              <a:rPr lang="ru-RU" baseline="0" dirty="0" smtClean="0"/>
              <a:t> </a:t>
            </a:r>
            <a:r>
              <a:rPr lang="ru-RU" dirty="0" smtClean="0"/>
              <a:t>эффективного использования. Таким образом, банки играют роль посредника между</a:t>
            </a:r>
            <a:r>
              <a:rPr lang="ru-RU" baseline="0" dirty="0" smtClean="0"/>
              <a:t> </a:t>
            </a:r>
            <a:r>
              <a:rPr lang="ru-RU" dirty="0" smtClean="0"/>
              <a:t>всеми участниками денежного оборота.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5AA5D-F344-47F1-9F1A-537D0B8C65F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вы не уверены, в какой валюте вам выгодно сберегать деньги, то вы можете открыть несколько депозитов: в рублях, долларах, евро и т. д. Или вы можете сразу открыть один мультивалютный депозит в тех валютах, в каких вам выгодно в данный</a:t>
            </a:r>
            <a:r>
              <a:rPr lang="ru-RU" baseline="0" dirty="0" smtClean="0"/>
              <a:t> </a:t>
            </a:r>
            <a:r>
              <a:rPr lang="ru-RU" dirty="0" smtClean="0"/>
              <a:t>момент. А потом в течение срока депозита переводить деньги из одной валюты в другую, не теряя накопленные проценты. </a:t>
            </a:r>
          </a:p>
          <a:p>
            <a:r>
              <a:rPr lang="ru-RU" dirty="0" smtClean="0"/>
              <a:t>Как определить валюту, в которой делать вклад? Все зависит от вашей личной цели.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5AA5D-F344-47F1-9F1A-537D0B8C65F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Основную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5AA5D-F344-47F1-9F1A-537D0B8C65F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Если же на доход в форме стипендии у вас далеко идущие планы, то</a:t>
            </a:r>
            <a:r>
              <a:rPr lang="ru-RU" baseline="0" dirty="0" smtClean="0"/>
              <a:t> </a:t>
            </a:r>
            <a:r>
              <a:rPr lang="ru-RU" dirty="0" smtClean="0"/>
              <a:t>деньги надо с бессрочного вклада снять и заняться личным финансовым планированием.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5AA5D-F344-47F1-9F1A-537D0B8C65F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 можете</a:t>
            </a:r>
            <a:r>
              <a:rPr lang="ru-RU" sz="1200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снять деньги и раньше, не дожидаясь истечения срока, но тогда уже не рассчитывайте</a:t>
            </a:r>
            <a:r>
              <a:rPr lang="ru-RU" sz="1200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проценты. Договор с банком прекратит свое действие.</a:t>
            </a:r>
            <a:endParaRPr lang="ru-RU" sz="12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5AA5D-F344-47F1-9F1A-537D0B8C65F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Срок вы определяете сами с учетом цели, ради которой открываете депозит. Банк устанавливает процентную ставку в зависимости от этого срока. Ставка всегда больше нуля, иначе незачем нести деньги в банк. В России сегодня ставки колеблются от 5% до 18%. Ставка всегда указывается в годовом выражении. Если вы положили деньги</a:t>
            </a:r>
            <a:r>
              <a:rPr lang="ru-RU" baseline="0" dirty="0" smtClean="0"/>
              <a:t> </a:t>
            </a:r>
            <a:r>
              <a:rPr lang="ru-RU" dirty="0" smtClean="0"/>
              <a:t>в банк на срок, отличный от года, то ставка начисляется пропорционально сроку. Если</a:t>
            </a:r>
            <a:r>
              <a:rPr lang="ru-RU" baseline="0" dirty="0" smtClean="0"/>
              <a:t> </a:t>
            </a:r>
            <a:r>
              <a:rPr lang="ru-RU" dirty="0" smtClean="0"/>
              <a:t>ставка 12%, то по месячному депозиту вы получите в конце срока вклада 1%, а по полугодовому — 6%. В течение срока депозита банк не вправе менять ставку.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5AA5D-F344-47F1-9F1A-537D0B8C65F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5AA5D-F344-47F1-9F1A-537D0B8C65F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Сложный процент лучше рассмотреть на следующем примере. При годовой ставке12% и начислении процентов раз в месяц сумма в 100 000 руб. через один месяц увеличится на 1% и превратится в 101 000 руб., что и является капитализацией. А со следующего месяца 1% будет начисляться уже на 101 000 руб., и сумма депозита вырастет до 102 010 руб. Сложный процент дал вам лишних 10 руб. Это процент на процент,</a:t>
            </a:r>
            <a:r>
              <a:rPr lang="ru-RU" baseline="0" dirty="0" smtClean="0"/>
              <a:t> </a:t>
            </a:r>
            <a:r>
              <a:rPr lang="ru-RU" dirty="0" smtClean="0"/>
              <a:t>то есть 1% от 1000 руб., которые вы успели получить за первый месяц. Таким образом,</a:t>
            </a:r>
            <a:r>
              <a:rPr lang="ru-RU" baseline="0" dirty="0" smtClean="0"/>
              <a:t> </a:t>
            </a:r>
            <a:r>
              <a:rPr lang="ru-RU" dirty="0" smtClean="0"/>
              <a:t>вы, как хороший капиталист, накопившийся процент сразу пускаете в дело и заставляете работать все деньги. С каждым месяцем эффект от сложного процента </a:t>
            </a:r>
            <a:r>
              <a:rPr lang="ru-RU" dirty="0" err="1" smtClean="0"/>
              <a:t>будетнарастать</a:t>
            </a:r>
            <a:r>
              <a:rPr lang="ru-RU" dirty="0" smtClean="0"/>
              <a:t>. Через год депозит принесет вам 112 682 руб. 50 коп., а это уже почти 700 дополнительных рублей по сравнению с простым процентом.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5AA5D-F344-47F1-9F1A-537D0B8C65F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 закончился — договор автоматически продлился. Это на первый взгляд самое простое условие: делать ничего не надо. Банк сам продлевает договор на основании ранее согласованных и подписанных условий. Срок при этом будет такой же, как и раньше, а вот ставка — такой, которая действует в банке на момент пролонгации депозита. </a:t>
            </a:r>
          </a:p>
          <a:p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договор закончился и не имеет автоматической пролонгации, то деньги банк переводит на текущий счет, и их начинает пожирать инфляция. Не забудьте их вовремя</a:t>
            </a:r>
            <a:r>
              <a:rPr lang="ru-RU" sz="1200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использовать — снять или положить на другой депозит.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5AA5D-F344-47F1-9F1A-537D0B8C65F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5AA5D-F344-47F1-9F1A-537D0B8C65F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Деньги нужны всегда. Но бывают случаи, когда деньги нужны немедленно. Вкладчик</a:t>
            </a:r>
            <a:r>
              <a:rPr lang="ru-RU" baseline="0" dirty="0" smtClean="0"/>
              <a:t> </a:t>
            </a:r>
            <a:r>
              <a:rPr lang="ru-RU" dirty="0" smtClean="0"/>
              <a:t>может досрочно снять деньги с депозита, только расторгнув договор. Но тогда он лишится начисленных процентов. Чтобы не лишать вкладчика процентов, банки придумали депозит с возможностью досрочного частичного снятия (без потери процентов). Такой депозит дает гибкость вкладчику, который всегда может снять часть</a:t>
            </a:r>
            <a:r>
              <a:rPr lang="ru-RU" baseline="0" dirty="0" smtClean="0"/>
              <a:t> </a:t>
            </a:r>
            <a:r>
              <a:rPr lang="ru-RU" dirty="0" smtClean="0"/>
              <a:t>денег, не расторгая договор и не лишаясь выгоды от уже накопленных процентов и процентов, которые будут капать на сумму, которая останется на счете. Все деньги</a:t>
            </a:r>
            <a:r>
              <a:rPr lang="ru-RU" baseline="0" dirty="0" smtClean="0"/>
              <a:t> </a:t>
            </a:r>
            <a:r>
              <a:rPr lang="ru-RU" dirty="0" smtClean="0"/>
              <a:t>снять нельзя: сумма на счете должна превышать неснижаемый остаток.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5AA5D-F344-47F1-9F1A-537D0B8C65F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2329-0E39-4307-90AF-F77201DDF0E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4C9D5E-3CF6-4FCD-9E64-D848D4098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2329-0E39-4307-90AF-F77201DDF0E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9D5E-3CF6-4FCD-9E64-D848D4098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4C9D5E-3CF6-4FCD-9E64-D848D4098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2329-0E39-4307-90AF-F77201DDF0E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2329-0E39-4307-90AF-F77201DDF0E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84C9D5E-3CF6-4FCD-9E64-D848D4098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2329-0E39-4307-90AF-F77201DDF0E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4C9D5E-3CF6-4FCD-9E64-D848D4098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7F92329-0E39-4307-90AF-F77201DDF0E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9D5E-3CF6-4FCD-9E64-D848D4098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2329-0E39-4307-90AF-F77201DDF0E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84C9D5E-3CF6-4FCD-9E64-D848D4098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2329-0E39-4307-90AF-F77201DDF0E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84C9D5E-3CF6-4FCD-9E64-D848D4098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2329-0E39-4307-90AF-F77201DDF0E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4C9D5E-3CF6-4FCD-9E64-D848D4098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4C9D5E-3CF6-4FCD-9E64-D848D4098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2329-0E39-4307-90AF-F77201DDF0E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84C9D5E-3CF6-4FCD-9E64-D848D4098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7F92329-0E39-4307-90AF-F77201DDF0E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F92329-0E39-4307-90AF-F77201DDF0E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4C9D5E-3CF6-4FCD-9E64-D848D4098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857628"/>
            <a:ext cx="7786742" cy="2357454"/>
          </a:xfrm>
        </p:spPr>
        <p:txBody>
          <a:bodyPr>
            <a:normAutofit/>
          </a:bodyPr>
          <a:lstStyle/>
          <a:p>
            <a:pPr algn="ctr"/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рамках целевой программы </a:t>
            </a:r>
          </a:p>
          <a:p>
            <a:pPr algn="ctr"/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Калининградской области </a:t>
            </a:r>
          </a:p>
          <a:p>
            <a:pPr algn="ctr"/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«Повышение уровня финансовой грамотности жителей </a:t>
            </a:r>
          </a:p>
          <a:p>
            <a:pPr algn="ctr"/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Калининградской области </a:t>
            </a:r>
          </a:p>
          <a:p>
            <a:pPr algn="ctr"/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2011 - 2016 годах»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2314591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Банковский сервис и электронные банковские технологии</a:t>
            </a:r>
            <a:endParaRPr lang="ru-RU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4876" y="214290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Тема №2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6286520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АНО АРК «ЭКОС», 2013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Условия депозита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1428736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3. Возможность автоматической пролонгации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7158" y="2500306"/>
            <a:ext cx="8572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Договор закончился — договор автоматически продлился. </a:t>
            </a:r>
          </a:p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договор закончился и не имеет автоматической пролонгации, то деньги банк переводит на текущий счет, и их начинает пожирать инфляция. 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забудьте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вовремя использовать — снять или положить на другой депозит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Условия депозита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1428736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4. Возможность пополнения счета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7158" y="2500306"/>
            <a:ext cx="8572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Если вы решили накопить на велосипед или другую жизненно важную вещь, откладывая из текущего дохода, то вы можете открыть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пополняемый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депозит. Вы в любое время можете докладывать дополнительную сумму на один и тот же депозит и получать оговоренные проценты на увеличившуюся сумму 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Условия депозита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1428736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5. Возможность досрочного частичного снятия денег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7158" y="2714620"/>
            <a:ext cx="85725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Деньги нужны всегда. Но бывают случаи, когда деньги нужны немедленно. Банки придумали депозит с возможностью досрочного частичного снятия (</a:t>
            </a:r>
            <a:r>
              <a:rPr lang="ru-RU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без потери процентов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Все деньги снять нельзя: сумма на счете должна превышать неснижаемый остаток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Условия депозита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1428736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5. Возможность перевода вклада в другую валюту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7158" y="2357430"/>
            <a:ext cx="85725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Если вы не уверены, в какой валюте вам выгодно сберегать деньги, то вы можете открыть несколько депозитов: в рублях, долларах, евро и т. д. Или вы можете сразу открыть один мультивалютный депозит. А потом в течение срока депозита переводить деньги из одной валюты в другую, </a:t>
            </a:r>
            <a:r>
              <a:rPr lang="ru-RU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теряя накопленные проценты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Расчетно-кассовые операции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589087"/>
            <a:ext cx="8358246" cy="4554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Услуги банка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2643174" y="2571744"/>
            <a:ext cx="3786214" cy="2857520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14678" y="357187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Услуги банка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20026730">
            <a:off x="5922613" y="2428271"/>
            <a:ext cx="1357322" cy="285752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014672">
            <a:off x="5870096" y="4834683"/>
            <a:ext cx="1357322" cy="285752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2574053">
            <a:off x="1698214" y="2626903"/>
            <a:ext cx="1466495" cy="321093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1285852" y="3786190"/>
            <a:ext cx="1357322" cy="357190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7080787">
            <a:off x="2518578" y="5267338"/>
            <a:ext cx="978408" cy="340115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28596" y="1785926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Банковский перевод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2066" y="1785926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Банковская ячейка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282" y="3214686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Обмен валюты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2910" y="592933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Дорожные чеки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29256" y="5286388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Банковская карта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Обмен валюты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2714620"/>
          <a:ext cx="6357982" cy="1219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5950"/>
                <a:gridCol w="2357454"/>
                <a:gridCol w="2214578"/>
              </a:tblGrid>
              <a:tr h="370840"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sz="4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USD</a:t>
                      </a:r>
                      <a:endParaRPr lang="ru-RU" sz="4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ПРОДАЖА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ПОКУПКА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</a:t>
                      </a:r>
                      <a:r>
                        <a:rPr lang="ru-RU" sz="4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en-US" sz="4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</a:t>
                      </a:r>
                      <a:endParaRPr lang="ru-RU" sz="4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31,10</a:t>
                      </a:r>
                      <a:endParaRPr lang="ru-RU" sz="4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5852" y="1571612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урс, по которому банк продает валюту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15206" y="2428868"/>
            <a:ext cx="1714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курс, </a:t>
            </a:r>
          </a:p>
          <a:p>
            <a:pPr algn="ctr"/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которому банк покупает валюту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4857760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алютный курс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это цена денежной единицы одной страны, выраженная в денежной единице другой страны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3071802" y="2357430"/>
            <a:ext cx="500066" cy="214314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286116" y="4000504"/>
            <a:ext cx="214314" cy="857256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715140" y="2857496"/>
            <a:ext cx="571504" cy="214314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Доход банка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31,90 – 31,10 = 0,80</a:t>
            </a:r>
            <a:endParaRPr lang="ru-RU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6200000">
            <a:off x="3286116" y="2714620"/>
            <a:ext cx="2643206" cy="500066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72066" y="2428868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КУРСОВАЯ РАЗНИЦА</a:t>
            </a:r>
            <a:endParaRPr lang="ru-RU" sz="2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Сколько стоит обмен валюты?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57200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В разных банках курсы валют могут отличаться друг от друга. Все зависит от потребностей банка. Если банку нужна валюта, он устанавливает выгодный для клиента курс и приобретает необходимое ему количество наличных денежных средств в нужной валюте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Сколько стоит обмен валюты?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Кроме курсовой разницы банк может получать </a:t>
            </a:r>
            <a: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комиссию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конвертацию (в случае безналичного обмена валюты) или комиссию за валютно-обменные операции — фиксированную сумму </a:t>
            </a:r>
            <a:r>
              <a:rPr lang="ru-RU" sz="2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(например, </a:t>
            </a:r>
          </a:p>
          <a:p>
            <a:pPr>
              <a:buNone/>
            </a:pPr>
            <a:r>
              <a:rPr lang="ru-RU" sz="2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3 рубля)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</a:t>
            </a:r>
            <a: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процент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 суммы сделки. Если банк предлагает для клиента уж очень выгодный курс, стоит </a:t>
            </a:r>
            <a:r>
              <a:rPr lang="ru-RU" sz="28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поинтересоваться размерами комиссии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Какой же банк будет работать себе в ущерб? 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Как работает банк?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71612"/>
            <a:ext cx="850112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Банковская ячейка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643050"/>
            <a:ext cx="306467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428992" y="1500174"/>
            <a:ext cx="5429288" cy="3990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Банковская ячейка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это ваш персональный сейф. Она считается самым простым, надежным и конфиденциальным способом хранения ценностей. </a:t>
            </a:r>
          </a:p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Вас не коснется банкротство банка, так как требования кредиторов банка не могут быть обращены на содержимое ячеек. Банку принадлежит лишь сам сейф, а не то, что в нем хранится.</a:t>
            </a:r>
            <a:endParaRPr lang="ru-RU" sz="2000" dirty="0" smtClean="0"/>
          </a:p>
          <a:p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5072074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все-таки у банковской ячейки есть два «минуса»: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«инфляции все деньги покорны»;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содержимое ячеек нельзя застраховать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Банковские переводы -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982" y="1643050"/>
            <a:ext cx="8215983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0034" y="5572140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это поручение банку перевести определенную сумму денежных средств с одного счета на другой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Дорожные чеки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Дорожные чеки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это персональные деньги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Банк при  выдаче дорожного чека берет на себя обязательство оплатить расходы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Банк, который принимает чек, должен сначала все проверить</a:t>
            </a:r>
          </a:p>
          <a:p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Операционист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банка должен изучить удостоверение личности, попросить расписаться и затем сравнить личную подпись с образцом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Банк за услугу по ведению вашего чека берет комиссию от </a:t>
            </a: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2,5% до 5%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Расплачиваться дорожными чеками на территории России нельзя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Банковские карты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285992"/>
            <a:ext cx="3848100" cy="215265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357686" y="1500174"/>
            <a:ext cx="45720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Комиссия при пользовании банковскими картами значительно меньше, чем при банковских переводах и обслуживании дорожных чеков.</a:t>
            </a:r>
          </a:p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Безопасность средствам на банковской карте обеспечивает четырехзначный </a:t>
            </a:r>
            <a:r>
              <a:rPr lang="en-US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PIN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код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Для банковских карт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PIN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код заменяет личную подпись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5000636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вы потеряли банковскую карту, немедленно звоните в банк, чтобы заблокировать любые операции с вашей картой.</a:t>
            </a:r>
          </a:p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Карта прекрасно себя чувствует в любой стране мира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1. Выбор платежной системы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785926"/>
            <a:ext cx="614478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42910" y="1785926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мире: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28612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России: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357562"/>
            <a:ext cx="3000396" cy="98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14282" y="4429132"/>
            <a:ext cx="87868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решим открыть банковскую карту для поездки за  границу, проверьте, насколько  распространена та или иная платежная система в данной стране. В противном случае вы рискуете использовать вашу банковскую карту только как способ хранения денег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2.1. Выбор группы карт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313122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Карты дебетовые</a:t>
            </a:r>
          </a:p>
          <a:p>
            <a:pPr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Применяются только для расчетов.</a:t>
            </a:r>
          </a:p>
          <a:p>
            <a:pPr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обслуживания открывается счет до востребования.</a:t>
            </a:r>
          </a:p>
          <a:p>
            <a:pPr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снятии денег в том же банке комиссия отсутствует.</a:t>
            </a:r>
          </a:p>
          <a:p>
            <a:pPr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Существует согласованный с клиентом лимит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2.2. Выбор группы карт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285992"/>
            <a:ext cx="8503920" cy="3813056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Карты дебетовые с овердрафтом</a:t>
            </a:r>
          </a:p>
          <a:p>
            <a:pPr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рамках определенного лимита.</a:t>
            </a:r>
          </a:p>
          <a:p>
            <a:pPr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пределах определенного срока.</a:t>
            </a:r>
          </a:p>
          <a:p>
            <a:pPr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определенную комиссию.</a:t>
            </a:r>
          </a:p>
          <a:p>
            <a:pPr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перспективой штрафа за просрочку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2.3. Выбор группы карт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071678"/>
            <a:ext cx="8503920" cy="4027370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Карты кредитные</a:t>
            </a:r>
          </a:p>
          <a:p>
            <a:pPr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Чтобы получить, банк должен убедиться, что Вы хороший заемщик.</a:t>
            </a:r>
          </a:p>
          <a:p>
            <a:pPr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Банк одалживает денежные средства в пределах кредитного лимита.</a:t>
            </a:r>
          </a:p>
          <a:p>
            <a:pPr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многим кредитным картам существует льготный период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3. Выбор валюты для платежной системы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714488"/>
            <a:ext cx="395970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00034" y="3071810"/>
            <a:ext cx="8286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Особенно актуальным это условие становится при совершении путешествий за границу. </a:t>
            </a:r>
          </a:p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Вдвойне актуальным – для стран, где национальная валюта не является международной клиринговой валютой (доллар или евро), то есть валютой, в которой совершаются международные расчеты между банками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Электронные банковские технологии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000240"/>
            <a:ext cx="269760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0034" y="1571612"/>
            <a:ext cx="550072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Телебанкинг</a:t>
            </a: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-</a:t>
            </a:r>
            <a:r>
              <a:rPr lang="ru-RU" sz="2800" dirty="0" smtClean="0"/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счетом при помощи телефона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оперативного информирования клиентов о движении денежных средств по банковским счетам и вкладам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4286256"/>
            <a:ext cx="5357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Мобильный </a:t>
            </a:r>
            <a:r>
              <a:rPr lang="ru-RU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банкинг</a:t>
            </a:r>
            <a:r>
              <a:rPr lang="ru-RU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счетом при помощи портативных устройств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Как работает банк?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857364"/>
            <a:ext cx="800105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Ставка по кредитам – ставка по депозитам </a:t>
            </a:r>
          </a:p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ДОХОД БАНКА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2857496"/>
            <a:ext cx="75009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нашем случае:</a:t>
            </a:r>
          </a:p>
          <a:p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10% - 9% =1% </a:t>
            </a:r>
          </a:p>
          <a:p>
            <a:endParaRPr lang="ru-RU" sz="3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</a:t>
            </a:r>
          </a:p>
          <a:p>
            <a:endParaRPr lang="ru-RU" sz="3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1100 р. – 1090 р. = 10 р.</a:t>
            </a:r>
            <a:endParaRPr lang="ru-RU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Электронные банковские технологии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214554"/>
            <a:ext cx="485778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Интернет-банкинг</a:t>
            </a: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-</a:t>
            </a:r>
            <a:r>
              <a:rPr lang="ru-RU" sz="2800" dirty="0" smtClean="0"/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расчетные операции с помощью Интернета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4071942"/>
            <a:ext cx="5143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Е-банкинг</a:t>
            </a: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работа со счетом через персональный компьютер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8293" y="1928802"/>
            <a:ext cx="374368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Банк выполняет функции: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500298" y="2928934"/>
            <a:ext cx="3929090" cy="200026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кредитование</a:t>
            </a:r>
            <a:endParaRPr lang="ru-RU" sz="2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1643050"/>
            <a:ext cx="2643206" cy="157163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1643050"/>
            <a:ext cx="2428892" cy="1500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расчеты</a:t>
            </a:r>
            <a:endParaRPr lang="ru-RU" sz="2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2143116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сбережение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0826" y="3500438"/>
            <a:ext cx="2214578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Через банк получаем стипендии, зарплаты и пенсии, оплачиваем покупки и счета и т.д.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4612" y="5072074"/>
            <a:ext cx="3429024" cy="120032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Банк позволяет людям и компаниям брать деньги в долг, а после требует их возврата с процентами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3714752"/>
            <a:ext cx="2143140" cy="23083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Ни подушки, ни холодильник не спасут деньги от потери стоимости. Верное решение – депозит в банке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Вклад до востребования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7149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такому вкладу можно вносить и снимать деньги в любой момент и без каких-либо ограничений по срокам, то есть бессрочно. На такие бессрочные счета переводится, как правило, стипендия, зарплата или пенсия,  чтобы ее тут же получить и благополучно потратить.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Ставки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таким вкладам минимальные, от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0,5% до 2%</a:t>
            </a:r>
            <a: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Срочный вклад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000240"/>
            <a:ext cx="8503920" cy="44291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Срочный вклад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предполагает, что ваши деньги остаются в банке на месяц, 3 месяца, год или какой-то другой срок (в России, как правило, до двух лет).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В конце срока депозита вы получаете от банка денег больше, чем положили. Вклад «потолстел» на сумму процента, который банк предложил по депозиту</a:t>
            </a:r>
            <a:endParaRPr lang="ru-RU" sz="2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Условия депозита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017" y="2428868"/>
            <a:ext cx="108209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2484462"/>
            <a:ext cx="785818" cy="101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42910" y="1428736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1. Срок и номинальная ставка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192880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2011 год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643702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2012 год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3000364" y="3214686"/>
            <a:ext cx="3143272" cy="188595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143240" y="2643182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Инфляция 6,6%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371475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6.1%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4250528" y="750076"/>
            <a:ext cx="357190" cy="6858047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786182" y="442913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- 0,5%</a:t>
            </a:r>
            <a:endParaRPr lang="ru-RU" sz="2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58" y="4929198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Банк устанавливает процентную ставку в зависимости от этого срока. Ставка всегда больше нуля, иначе незачем нести деньги в банк. В России сегодня ставки колеблются от 5% до 18%. В течение срока депозита банк не вправе менять ставку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428868"/>
            <a:ext cx="108209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Условия депозита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76" y="1428736"/>
            <a:ext cx="7786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2. Периодичность начисления процентов и возможность их капитализации</a:t>
            </a:r>
            <a:endParaRPr lang="ru-R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58" y="2786058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Ставка по договору депозита указывается как годовая, но начислять процент не обязательно в конце года. Это можно делать один раз в месяц, один раз в квартал и т. д. Если эта ставка 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— простой процент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который начисляется на первоначальную сумму депозита, то периодичность начисления процентов не важна. При ставке 12 через год вы получите на 12% больше, а через месяц — на 1%.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Начисление процентов </a:t>
            </a: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1000108"/>
          <a:ext cx="7715304" cy="56921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1746"/>
                <a:gridCol w="2826038"/>
                <a:gridCol w="2857520"/>
              </a:tblGrid>
              <a:tr h="6719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Срок, мес.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Простой процент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Сложный процент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100000,00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100000,00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101000,00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101000,00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102000,00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102010,00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103000,00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103030,10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104000,00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104060,40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105000,00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105101,01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106000,00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106152,02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107000,00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107213,54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108000,00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108285,67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109000,00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109368,53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110000,00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110462,21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111000,00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111566,83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112000,00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112682,50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1024" y="2500306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+10 р.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415</TotalTime>
  <Words>1752</Words>
  <Application>Microsoft Office PowerPoint</Application>
  <PresentationFormat>Экран (4:3)</PresentationFormat>
  <Paragraphs>205</Paragraphs>
  <Slides>30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Официальная</vt:lpstr>
      <vt:lpstr>Банковский сервис и электронные банковские технологии</vt:lpstr>
      <vt:lpstr>Как работает банк?</vt:lpstr>
      <vt:lpstr>Как работает банк?</vt:lpstr>
      <vt:lpstr>Банк выполняет функции:</vt:lpstr>
      <vt:lpstr>Вклад до востребования</vt:lpstr>
      <vt:lpstr>Срочный вклад</vt:lpstr>
      <vt:lpstr>Условия депозита</vt:lpstr>
      <vt:lpstr>Условия депозита</vt:lpstr>
      <vt:lpstr>     Начисление процентов </vt:lpstr>
      <vt:lpstr>Условия депозита</vt:lpstr>
      <vt:lpstr>Условия депозита</vt:lpstr>
      <vt:lpstr>Условия депозита</vt:lpstr>
      <vt:lpstr>Условия депозита</vt:lpstr>
      <vt:lpstr>Расчетно-кассовые операции</vt:lpstr>
      <vt:lpstr>Услуги банка</vt:lpstr>
      <vt:lpstr>Обмен валюты</vt:lpstr>
      <vt:lpstr>Доход банка</vt:lpstr>
      <vt:lpstr>Сколько стоит обмен валюты?</vt:lpstr>
      <vt:lpstr>Сколько стоит обмен валюты?</vt:lpstr>
      <vt:lpstr>Банковская ячейка</vt:lpstr>
      <vt:lpstr>Банковские переводы -</vt:lpstr>
      <vt:lpstr>Дорожные чеки</vt:lpstr>
      <vt:lpstr>Банковские карты</vt:lpstr>
      <vt:lpstr>1. Выбор платежной системы</vt:lpstr>
      <vt:lpstr>2.1. Выбор группы карт</vt:lpstr>
      <vt:lpstr>2.2. Выбор группы карт</vt:lpstr>
      <vt:lpstr>2.3. Выбор группы карт</vt:lpstr>
      <vt:lpstr>3. Выбор валюты для платежной системы</vt:lpstr>
      <vt:lpstr>Электронные банковские технологии</vt:lpstr>
      <vt:lpstr>Электронные банковские технологии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Банковский сервис и электронные банковские технологии</dc:title>
  <dc:creator>Наталья</dc:creator>
  <cp:lastModifiedBy>Наталья</cp:lastModifiedBy>
  <cp:revision>46</cp:revision>
  <dcterms:created xsi:type="dcterms:W3CDTF">2013-03-13T16:21:29Z</dcterms:created>
  <dcterms:modified xsi:type="dcterms:W3CDTF">2013-03-14T17:01:01Z</dcterms:modified>
</cp:coreProperties>
</file>