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256" r:id="rId4"/>
    <p:sldId id="257" r:id="rId5"/>
    <p:sldId id="260" r:id="rId6"/>
    <p:sldId id="258" r:id="rId7"/>
    <p:sldId id="259" r:id="rId8"/>
    <p:sldId id="261" r:id="rId9"/>
    <p:sldId id="262" r:id="rId10"/>
    <p:sldId id="263" r:id="rId11"/>
    <p:sldId id="264" r:id="rId12"/>
    <p:sldId id="268" r:id="rId13"/>
    <p:sldId id="266" r:id="rId14"/>
    <p:sldId id="270" r:id="rId15"/>
    <p:sldId id="271" r:id="rId16"/>
    <p:sldId id="272" r:id="rId17"/>
    <p:sldId id="273" r:id="rId18"/>
    <p:sldId id="269" r:id="rId19"/>
    <p:sldId id="267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EE82DE-ED20-4A33-917D-9A236B342E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A4FC669-4C9B-4FAA-9A1B-1091CFC2C9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177D9A0-30D3-44AF-99A0-58842C40FF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63234-DE47-4D99-B4C5-917D2FA5CF98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693C06F-66CC-43F3-BE5E-8B1652742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B8C2E2B-1E2E-4A78-817A-1E5B1FE414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E601C-DC9B-4093-8A94-584599DE0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956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85F212-9022-4B35-A68B-D13078EF2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6E15BEC-ADDD-406F-B9F3-244190D2A6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E886799-F19B-4CC3-AC99-E2685FE3B6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63234-DE47-4D99-B4C5-917D2FA5CF98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04FF36B-87B9-4EBA-AA40-A192558249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A60AE85-D584-446C-9EAA-7A21408D9C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E601C-DC9B-4093-8A94-584599DE0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9833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9856F89-88A7-4E4E-9962-F0A65AA6AB9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97CFE81-7CE5-4A3F-914A-8A6A8C8C98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50D3BE4-41DF-44F0-BD99-394769C0A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63234-DE47-4D99-B4C5-917D2FA5CF98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B0F43AF-172A-4A58-AAFA-F2992F92B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EDF08D4-EA5F-4424-93E4-E5C242BAF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E601C-DC9B-4093-8A94-584599DE0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2249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F33E6-157B-4566-B95E-54701E397EE7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9937E-D1F2-4D1D-AE44-42CE39629B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9821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F33E6-157B-4566-B95E-54701E397EE7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9937E-D1F2-4D1D-AE44-42CE39629B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12988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F33E6-157B-4566-B95E-54701E397EE7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9937E-D1F2-4D1D-AE44-42CE39629B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04612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F33E6-157B-4566-B95E-54701E397EE7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9937E-D1F2-4D1D-AE44-42CE39629B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37047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F33E6-157B-4566-B95E-54701E397EE7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9937E-D1F2-4D1D-AE44-42CE39629B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58179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F33E6-157B-4566-B95E-54701E397EE7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9937E-D1F2-4D1D-AE44-42CE39629B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751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F33E6-157B-4566-B95E-54701E397EE7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9937E-D1F2-4D1D-AE44-42CE39629B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70949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F33E6-157B-4566-B95E-54701E397EE7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9937E-D1F2-4D1D-AE44-42CE39629B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0646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2DDB6C-8150-40CC-8BDC-CBD65FE3D6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60BC898-CAC9-43BD-B20F-62C658D799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1A20B08-5121-4634-896C-8E2241A748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63234-DE47-4D99-B4C5-917D2FA5CF98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5027323-62C3-4E6D-BEA3-C19D395699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FD0C54B-CDCE-4E6F-A1C0-5A0DE56CAF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E601C-DC9B-4093-8A94-584599DE0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30777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F33E6-157B-4566-B95E-54701E397EE7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9937E-D1F2-4D1D-AE44-42CE39629B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73213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F33E6-157B-4566-B95E-54701E397EE7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9937E-D1F2-4D1D-AE44-42CE39629B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73342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F33E6-157B-4566-B95E-54701E397EE7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9937E-D1F2-4D1D-AE44-42CE39629B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56791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12192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0" name="Прямоугольник 9"/>
          <p:cNvSpPr/>
          <p:nvPr/>
        </p:nvSpPr>
        <p:spPr>
          <a:xfrm>
            <a:off x="-12192" y="6053328"/>
            <a:ext cx="2999232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1" name="Прямоугольник 10"/>
          <p:cNvSpPr/>
          <p:nvPr/>
        </p:nvSpPr>
        <p:spPr>
          <a:xfrm>
            <a:off x="3145536" y="6044184"/>
            <a:ext cx="90464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3149600" y="4038600"/>
            <a:ext cx="8636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149600" y="6050037"/>
            <a:ext cx="89408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01600" y="6068699"/>
            <a:ext cx="27432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780524" y="236539"/>
            <a:ext cx="78232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0668000" y="228600"/>
            <a:ext cx="11176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76145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6864" y="228600"/>
            <a:ext cx="10871200" cy="9906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816864" y="1600200"/>
            <a:ext cx="10871200" cy="44958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154153682"/>
      </p:ext>
    </p:extLst>
  </p:cSld>
  <p:clrMapOvr>
    <a:masterClrMapping/>
  </p:clrMapOvr>
  <p:transition spd="slow">
    <p:push dir="u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28801" y="2743200"/>
            <a:ext cx="9497484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12192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7272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Прямоугольник 8"/>
          <p:cNvSpPr/>
          <p:nvPr/>
        </p:nvSpPr>
        <p:spPr>
          <a:xfrm>
            <a:off x="1828800" y="1600200"/>
            <a:ext cx="103632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1600200"/>
            <a:ext cx="1016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7272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1220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812800" y="1589567"/>
            <a:ext cx="5181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6459868" y="1589567"/>
            <a:ext cx="5181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6381413"/>
      </p:ext>
    </p:extLst>
  </p:cSld>
  <p:clrMapOvr>
    <a:masterClrMapping/>
  </p:clrMapOvr>
  <p:transition spd="slow">
    <p:push dir="u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1200" y="273050"/>
            <a:ext cx="108712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812800" y="2438400"/>
            <a:ext cx="5181600" cy="35814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6400800" y="2438400"/>
            <a:ext cx="5181600" cy="35814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812800" y="1752600"/>
            <a:ext cx="51816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6400800" y="1752600"/>
            <a:ext cx="51816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815577834"/>
      </p:ext>
    </p:extLst>
  </p:cSld>
  <p:clrMapOvr>
    <a:masterClrMapping/>
  </p:clrMapOvr>
  <p:transition spd="slow">
    <p:push dir="u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5946076"/>
      </p:ext>
    </p:extLst>
  </p:cSld>
  <p:clrMapOvr>
    <a:masterClrMapping/>
  </p:clrMapOvr>
  <p:transition spd="slow">
    <p:push dir="u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711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0237969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3094BC-7434-4B47-8B7D-8FFD6DF3CF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3914123-65AE-4126-840A-47D248FBBE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205C9C7-02C0-47B9-8C95-177F71073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63234-DE47-4D99-B4C5-917D2FA5CF98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9BA52B5-E249-4C0E-AC80-F77E70427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4B68145-22AA-49AD-963C-188697AD9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E601C-DC9B-4093-8A94-584599DE0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780749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273050"/>
            <a:ext cx="107696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812800" y="1752600"/>
            <a:ext cx="21336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3149600" y="1752600"/>
            <a:ext cx="8534400" cy="44196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361090465"/>
      </p:ext>
    </p:extLst>
  </p:cSld>
  <p:clrMapOvr>
    <a:masterClrMapping/>
  </p:clrMapOvr>
  <p:transition spd="slow">
    <p:push dir="u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33600" y="5486400"/>
            <a:ext cx="97536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12192" y="4572000"/>
            <a:ext cx="12192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Прямоугольник 8"/>
          <p:cNvSpPr/>
          <p:nvPr/>
        </p:nvSpPr>
        <p:spPr>
          <a:xfrm>
            <a:off x="-12192" y="4663440"/>
            <a:ext cx="195072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0" name="Прямоугольник 9"/>
          <p:cNvSpPr/>
          <p:nvPr/>
        </p:nvSpPr>
        <p:spPr>
          <a:xfrm>
            <a:off x="2060448" y="4654296"/>
            <a:ext cx="10131552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3600" y="4648200"/>
            <a:ext cx="97536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930400" y="0"/>
            <a:ext cx="134112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8331200" y="6248401"/>
            <a:ext cx="3556000" cy="365125"/>
          </a:xfrm>
        </p:spPr>
        <p:txBody>
          <a:bodyPr rtlCol="0"/>
          <a:lstStyle/>
          <a:p>
            <a:fld id="{5B106E36-FD25-4E2D-B0AA-010F637433A0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9304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2133600" y="6248207"/>
            <a:ext cx="6096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80768" y="0"/>
            <a:ext cx="10111232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5469693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6640156"/>
      </p:ext>
    </p:extLst>
  </p:cSld>
  <p:clrMapOvr>
    <a:masterClrMapping/>
  </p:clrMapOvr>
  <p:transition spd="slow">
    <p:push dir="u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37600" y="609601"/>
            <a:ext cx="2743200" cy="55165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609600"/>
            <a:ext cx="7416800" cy="5516564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737600" y="6248403"/>
            <a:ext cx="29464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09602" y="6248208"/>
            <a:ext cx="7431311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8128424" y="0"/>
            <a:ext cx="42672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Прямоугольник 7"/>
          <p:cNvSpPr/>
          <p:nvPr/>
        </p:nvSpPr>
        <p:spPr>
          <a:xfrm>
            <a:off x="8189384" y="609600"/>
            <a:ext cx="3048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Прямоугольник 8"/>
          <p:cNvSpPr/>
          <p:nvPr/>
        </p:nvSpPr>
        <p:spPr>
          <a:xfrm>
            <a:off x="8189384" y="0"/>
            <a:ext cx="3048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8075084" y="103716"/>
            <a:ext cx="533400" cy="32596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57207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8DF524-ACD2-45B0-A33C-88253B52F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4ED0B9B-31C9-46BE-B278-2C1268884D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3A09958-78EB-4563-80B6-920AF2B5B7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62AC23D-2626-48E7-A4A7-3F36BE4DC1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63234-DE47-4D99-B4C5-917D2FA5CF98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6724235-9DE3-4769-8B1D-8BECCECFFF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628FD1E-C510-42FA-A3B2-FD80083CF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E601C-DC9B-4093-8A94-584599DE0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2405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A4D7DC-F636-4D90-81C6-14DA22190F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22A098E-6ECE-42C8-9115-F707BA8776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9AED9A3-A00C-467E-A148-233D9468B2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52BCDE7-A460-46E1-AE53-273F1D8860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02EE161-F01E-47E2-894A-A8A78DF8C0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8BA7093D-2E6C-4447-9C4D-C7A6DEF93F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63234-DE47-4D99-B4C5-917D2FA5CF98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B21A061-7AD2-482A-BF9B-57D864129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340592F-602F-44CA-9DB1-B4BFC458B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E601C-DC9B-4093-8A94-584599DE0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5427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16F0E2-0ECF-4CD1-946E-7C74C898A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131A168-C93B-46E6-93E1-4E07997B5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63234-DE47-4D99-B4C5-917D2FA5CF98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4F2B37C-6535-4709-9709-4A4698C83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6D79FB1-261C-4C97-80A3-2FBC786EA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E601C-DC9B-4093-8A94-584599DE0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2557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5CBDE00-ECDA-4904-BE0E-35D0121813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63234-DE47-4D99-B4C5-917D2FA5CF98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B02D53D-1AC0-4C8B-8B4A-30DA9C6EE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B1F6974-C7B8-418A-BD03-843FF7567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E601C-DC9B-4093-8A94-584599DE0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3043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6B9B83-7CCC-4260-91C2-B456FB3536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2F73533-11E1-454E-B676-B760917FC8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F03A6DE-C22D-4269-A9A6-9C3D755146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4DCD05B-AAEE-4375-98C9-8F7C915B7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63234-DE47-4D99-B4C5-917D2FA5CF98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A8D52F5-AAFC-4061-937D-5FC3B54CD9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7EE7E43-795D-461B-A001-EA4CEC413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E601C-DC9B-4093-8A94-584599DE0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76582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A128A3-874C-4EDD-8D01-FBA0E0810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7A23F6F-E7BC-411F-B95B-873757E7AD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BAD80FB-2770-47B8-ABD1-F1A25E0A0E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5BF3DD2-9C1A-4239-B14C-37B72B459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63234-DE47-4D99-B4C5-917D2FA5CF98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2F388E9-5764-4C6D-9F68-1E53F9B514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877025E-C49D-44D3-8DDF-71ECFD213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E601C-DC9B-4093-8A94-584599DE0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8112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DE3680-B63B-42E4-8907-54E90FCA9F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9D1555A-E031-43D9-AE1C-97AC11A234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C488C19-BB1E-4A3E-94C0-32BDAB599F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463234-DE47-4D99-B4C5-917D2FA5CF98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9029BC8-8C1D-420F-97F3-D35CF87616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1840607-51F2-4833-BCFE-C4A1569718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E601C-DC9B-4093-8A94-584599DE0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0229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3F33E6-157B-4566-B95E-54701E397EE7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9937E-D1F2-4D1D-AE44-42CE39629B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9329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812800" y="228600"/>
            <a:ext cx="108712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816864" y="1600200"/>
            <a:ext cx="108712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8128000" y="6248401"/>
            <a:ext cx="3556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812801" y="6248207"/>
            <a:ext cx="7228111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12192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7112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Прямоугольник 8"/>
          <p:cNvSpPr/>
          <p:nvPr/>
        </p:nvSpPr>
        <p:spPr>
          <a:xfrm>
            <a:off x="787400" y="1280160"/>
            <a:ext cx="1140460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7112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7872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push dir="u"/>
  </p:transition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7" Type="http://schemas.openxmlformats.org/officeDocument/2006/relationships/image" Target="../media/image13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emf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15">
            <a:extLst>
              <a:ext uri="{FF2B5EF4-FFF2-40B4-BE49-F238E27FC236}">
                <a16:creationId xmlns:a16="http://schemas.microsoft.com/office/drawing/2014/main" id="{86FF76B9-219D-4469-AF87-0236D29032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1" name="Group 17">
            <a:extLst>
              <a:ext uri="{FF2B5EF4-FFF2-40B4-BE49-F238E27FC236}">
                <a16:creationId xmlns:a16="http://schemas.microsoft.com/office/drawing/2014/main" id="{DB88BD78-87E1-424D-B479-C37D8E41B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10964637" y="2358"/>
            <a:ext cx="1876653" cy="1766008"/>
            <a:chOff x="-648769" y="2358"/>
            <a:chExt cx="1876653" cy="1766008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C05EB894-9410-4B20-95E4-7A25101AB8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-415188" y="-231223"/>
              <a:ext cx="1409491" cy="1876653"/>
            </a:xfrm>
            <a:custGeom>
              <a:avLst/>
              <a:gdLst>
                <a:gd name="connsiteX0" fmla="*/ 0 w 1409491"/>
                <a:gd name="connsiteY0" fmla="*/ 643075 h 1876653"/>
                <a:gd name="connsiteX1" fmla="*/ 643075 w 1409491"/>
                <a:gd name="connsiteY1" fmla="*/ 0 h 1876653"/>
                <a:gd name="connsiteX2" fmla="*/ 1409491 w 1409491"/>
                <a:gd name="connsiteY2" fmla="*/ 0 h 1876653"/>
                <a:gd name="connsiteX3" fmla="*/ 1409491 w 1409491"/>
                <a:gd name="connsiteY3" fmla="*/ 1876653 h 1876653"/>
                <a:gd name="connsiteX4" fmla="*/ 1233578 w 1409491"/>
                <a:gd name="connsiteY4" fmla="*/ 1876653 h 1876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491" h="1876653">
                  <a:moveTo>
                    <a:pt x="0" y="643075"/>
                  </a:moveTo>
                  <a:lnTo>
                    <a:pt x="643075" y="0"/>
                  </a:lnTo>
                  <a:lnTo>
                    <a:pt x="1409491" y="0"/>
                  </a:lnTo>
                  <a:lnTo>
                    <a:pt x="1409491" y="1876653"/>
                  </a:lnTo>
                  <a:lnTo>
                    <a:pt x="1233578" y="1876653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66E38B6-B050-4340-8E8F-3A971DADC0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301285" y="128278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2E80C965-DB6D-4F81-9E9E-B027384D0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2737196" y="6033666"/>
            <a:ext cx="645368" cy="645368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Isosceles Triangle 23">
            <a:extLst>
              <a:ext uri="{FF2B5EF4-FFF2-40B4-BE49-F238E27FC236}">
                <a16:creationId xmlns:a16="http://schemas.microsoft.com/office/drawing/2014/main" id="{633C5E46-DAC5-4661-9C87-22B08E2A5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43436" y="5721108"/>
            <a:ext cx="2261965" cy="1136891"/>
          </a:xfrm>
          <a:prstGeom prst="triangle">
            <a:avLst>
              <a:gd name="adj" fmla="val 50000"/>
            </a:avLst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51476CA-4B55-4D81-ADEF-BB26694E4F3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206" r="-1" b="-1"/>
          <a:stretch/>
        </p:blipFill>
        <p:spPr>
          <a:xfrm>
            <a:off x="4328623" y="841628"/>
            <a:ext cx="7517381" cy="5174743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1A30BD0-A53D-4A54-9D37-0E126DFFB4E6}"/>
              </a:ext>
            </a:extLst>
          </p:cNvPr>
          <p:cNvSpPr txBox="1"/>
          <p:nvPr/>
        </p:nvSpPr>
        <p:spPr>
          <a:xfrm>
            <a:off x="134614" y="785898"/>
            <a:ext cx="35494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C00000"/>
                </a:solidFill>
                <a:latin typeface="Century Schoolbook" panose="02040604050505020304" pitchFamily="18" charset="0"/>
              </a:rPr>
              <a:t>SPOTLIGHT 10</a:t>
            </a:r>
          </a:p>
          <a:p>
            <a:r>
              <a:rPr lang="en-US" sz="3200" b="1" dirty="0">
                <a:solidFill>
                  <a:srgbClr val="C00000"/>
                </a:solidFill>
                <a:latin typeface="Century Schoolbook" panose="02040604050505020304" pitchFamily="18" charset="0"/>
              </a:rPr>
              <a:t>Module 2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157D1B5-7F1B-425D-BC9D-EE8176020521}"/>
              </a:ext>
            </a:extLst>
          </p:cNvPr>
          <p:cNvSpPr txBox="1"/>
          <p:nvPr/>
        </p:nvSpPr>
        <p:spPr>
          <a:xfrm>
            <a:off x="134614" y="2504045"/>
            <a:ext cx="419400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2a Britain’s Young Consumers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11546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0FAB96B-8AD4-485D-ABD1-045FB39763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6454"/>
            <a:ext cx="12192000" cy="6225092"/>
          </a:xfrm>
          <a:prstGeom prst="rect">
            <a:avLst/>
          </a:prstGeom>
          <a:effectLst>
            <a:softEdge rad="254000"/>
          </a:effectLst>
        </p:spPr>
      </p:pic>
    </p:spTree>
    <p:extLst>
      <p:ext uri="{BB962C8B-B14F-4D97-AF65-F5344CB8AC3E}">
        <p14:creationId xmlns:p14="http://schemas.microsoft.com/office/powerpoint/2010/main" val="14128226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983DA5F-4787-467F-8217-68FBAE14A40B}"/>
              </a:ext>
            </a:extLst>
          </p:cNvPr>
          <p:cNvSpPr txBox="1"/>
          <p:nvPr/>
        </p:nvSpPr>
        <p:spPr>
          <a:xfrm>
            <a:off x="0" y="66233"/>
            <a:ext cx="2148815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Ex. </a:t>
            </a:r>
            <a:r>
              <a:rPr kumimoji="0" lang="ru-RU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5</a:t>
            </a:r>
            <a:r>
              <a:rPr kumimoji="0" lang="en-US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 </a:t>
            </a:r>
            <a:r>
              <a:rPr lang="en-US" sz="2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rPr>
              <a:t>Fill in</a:t>
            </a:r>
            <a:r>
              <a:rPr lang="ru-RU" sz="2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rPr>
              <a:t>: </a:t>
            </a:r>
            <a:endParaRPr kumimoji="0" lang="ru-RU" sz="21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753BB97-D6BC-49DC-8BE7-31FC55C56500}"/>
              </a:ext>
            </a:extLst>
          </p:cNvPr>
          <p:cNvSpPr txBox="1"/>
          <p:nvPr/>
        </p:nvSpPr>
        <p:spPr>
          <a:xfrm>
            <a:off x="128932" y="500003"/>
            <a:ext cx="11934136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lvl="0" indent="-457200">
              <a:buAutoNum type="arabicPeriod"/>
              <a:defRPr/>
            </a:pPr>
            <a:r>
              <a:rPr lang="en-US" sz="3200" dirty="0">
                <a:solidFill>
                  <a:schemeClr val="accent1">
                    <a:lumMod val="50000"/>
                  </a:schemeClr>
                </a:solidFill>
                <a:latin typeface="Century Schoolbook" panose="02040604050505020304" pitchFamily="18" charset="0"/>
              </a:rPr>
              <a:t>How do you …… for things you buy</a:t>
            </a: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Century Schoolbook" panose="02040604050505020304" pitchFamily="18" charset="0"/>
              </a:rPr>
              <a:t>: 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  <a:latin typeface="Century Schoolbook" panose="02040604050505020304" pitchFamily="18" charset="0"/>
              </a:rPr>
              <a:t>in cash, by cheque or by credit card</a:t>
            </a: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Century Schoolbook" panose="02040604050505020304" pitchFamily="18" charset="0"/>
              </a:rPr>
              <a:t>?</a:t>
            </a:r>
            <a:endParaRPr lang="en-US" sz="3200" dirty="0">
              <a:solidFill>
                <a:schemeClr val="accent1">
                  <a:lumMod val="50000"/>
                </a:schemeClr>
              </a:solidFill>
              <a:latin typeface="Century Schoolbook" panose="02040604050505020304" pitchFamily="18" charset="0"/>
            </a:endParaRPr>
          </a:p>
          <a:p>
            <a:pPr marL="457200" lvl="0" indent="-457200">
              <a:buAutoNum type="arabicPeriod"/>
              <a:defRPr/>
            </a:pPr>
            <a:r>
              <a:rPr lang="en-US" sz="3200" dirty="0">
                <a:solidFill>
                  <a:schemeClr val="accent1">
                    <a:lumMod val="50000"/>
                  </a:schemeClr>
                </a:solidFill>
                <a:latin typeface="Century Schoolbook" panose="02040604050505020304" pitchFamily="18" charset="0"/>
              </a:rPr>
              <a:t>Do you ever ……… money to your friends</a:t>
            </a: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Century Schoolbook" panose="02040604050505020304" pitchFamily="18" charset="0"/>
              </a:rPr>
              <a:t>?</a:t>
            </a:r>
          </a:p>
          <a:p>
            <a:pPr marL="457200" lvl="0" indent="-457200">
              <a:buAutoNum type="arabicPeriod"/>
              <a:defRPr/>
            </a:pPr>
            <a:r>
              <a:rPr lang="en-US" sz="3200" dirty="0">
                <a:solidFill>
                  <a:schemeClr val="accent1">
                    <a:lumMod val="50000"/>
                  </a:schemeClr>
                </a:solidFill>
                <a:latin typeface="Century Schoolbook" panose="02040604050505020304" pitchFamily="18" charset="0"/>
              </a:rPr>
              <a:t>Do you ever ………… money from your friends</a:t>
            </a: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Century Schoolbook" panose="02040604050505020304" pitchFamily="18" charset="0"/>
              </a:rPr>
              <a:t>?</a:t>
            </a:r>
          </a:p>
          <a:p>
            <a:pPr marL="457200" lvl="0" indent="-457200">
              <a:buAutoNum type="arabicPeriod"/>
              <a:defRPr/>
            </a:pPr>
            <a:r>
              <a:rPr lang="en-US" sz="3200" dirty="0">
                <a:solidFill>
                  <a:schemeClr val="accent1">
                    <a:lumMod val="50000"/>
                  </a:schemeClr>
                </a:solidFill>
                <a:latin typeface="Century Schoolbook" panose="02040604050505020304" pitchFamily="18" charset="0"/>
              </a:rPr>
              <a:t>Do you ……. up to buy something you want, e.g. a new bike</a:t>
            </a: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Century Schoolbook" panose="02040604050505020304" pitchFamily="18" charset="0"/>
              </a:rPr>
              <a:t>?</a:t>
            </a:r>
          </a:p>
          <a:p>
            <a:pPr marL="457200" lvl="0" indent="-457200">
              <a:buAutoNum type="arabicPeriod"/>
              <a:defRPr/>
            </a:pPr>
            <a:r>
              <a:rPr lang="en-US" sz="3200" dirty="0">
                <a:solidFill>
                  <a:schemeClr val="accent1">
                    <a:lumMod val="50000"/>
                  </a:schemeClr>
                </a:solidFill>
                <a:latin typeface="Century Schoolbook" panose="02040604050505020304" pitchFamily="18" charset="0"/>
              </a:rPr>
              <a:t>Do you think teenagers ……… their money on things they don’t really need</a:t>
            </a: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Century Schoolbook" panose="02040604050505020304" pitchFamily="18" charset="0"/>
              </a:rPr>
              <a:t>?</a:t>
            </a:r>
          </a:p>
          <a:p>
            <a:pPr marL="457200" lvl="0" indent="-457200">
              <a:buAutoNum type="arabicPeriod"/>
              <a:defRPr/>
            </a:pPr>
            <a:r>
              <a:rPr lang="en-US" sz="3200" dirty="0">
                <a:solidFill>
                  <a:schemeClr val="accent1">
                    <a:lumMod val="50000"/>
                  </a:schemeClr>
                </a:solidFill>
                <a:latin typeface="Century Schoolbook" panose="02040604050505020304" pitchFamily="18" charset="0"/>
              </a:rPr>
              <a:t>Which of the things you buy ….... a lot and which are reasonably priced</a:t>
            </a: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Century Schoolbook" panose="02040604050505020304" pitchFamily="18" charset="0"/>
              </a:rPr>
              <a:t>?</a:t>
            </a:r>
          </a:p>
          <a:p>
            <a:pPr marL="457200" lvl="0" indent="-457200">
              <a:buAutoNum type="arabicPeriod"/>
              <a:defRPr/>
            </a:pPr>
            <a:r>
              <a:rPr lang="en-US" sz="3200" dirty="0">
                <a:solidFill>
                  <a:schemeClr val="accent1">
                    <a:lumMod val="50000"/>
                  </a:schemeClr>
                </a:solidFill>
                <a:latin typeface="Century Schoolbook" panose="02040604050505020304" pitchFamily="18" charset="0"/>
              </a:rPr>
              <a:t>Do you have a part-time job to ………  extra money</a:t>
            </a: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Century Schoolbook" panose="02040604050505020304" pitchFamily="18" charset="0"/>
              </a:rPr>
              <a:t>?</a:t>
            </a:r>
            <a:endParaRPr lang="en-US" sz="3200" dirty="0">
              <a:solidFill>
                <a:schemeClr val="accent1">
                  <a:lumMod val="50000"/>
                </a:schemeClr>
              </a:solidFill>
              <a:latin typeface="Century Schoolbook" panose="020406040505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9D9C6E9-354F-46B4-BAA2-E5B565B7A3FA}"/>
              </a:ext>
            </a:extLst>
          </p:cNvPr>
          <p:cNvSpPr txBox="1"/>
          <p:nvPr/>
        </p:nvSpPr>
        <p:spPr>
          <a:xfrm>
            <a:off x="1779638" y="14479"/>
            <a:ext cx="11405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2400" b="1" dirty="0">
                <a:solidFill>
                  <a:srgbClr val="FF0000"/>
                </a:solidFill>
                <a:latin typeface="Century Schoolbook" panose="02040604050505020304" pitchFamily="18" charset="0"/>
              </a:rPr>
              <a:t>waste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CE08CC8-AEDC-4A0C-B138-62E7C4BD917A}"/>
              </a:ext>
            </a:extLst>
          </p:cNvPr>
          <p:cNvSpPr txBox="1"/>
          <p:nvPr/>
        </p:nvSpPr>
        <p:spPr>
          <a:xfrm>
            <a:off x="2920182" y="14479"/>
            <a:ext cx="8978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2400" b="1" dirty="0">
                <a:solidFill>
                  <a:srgbClr val="FF0000"/>
                </a:solidFill>
                <a:latin typeface="Century Schoolbook" panose="02040604050505020304" pitchFamily="18" charset="0"/>
              </a:rPr>
              <a:t>pay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52B56C3-F261-4148-80CB-10E9057ED7E0}"/>
              </a:ext>
            </a:extLst>
          </p:cNvPr>
          <p:cNvSpPr txBox="1"/>
          <p:nvPr/>
        </p:nvSpPr>
        <p:spPr>
          <a:xfrm>
            <a:off x="3801927" y="24311"/>
            <a:ext cx="8978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2400" b="1" dirty="0">
                <a:solidFill>
                  <a:srgbClr val="FF0000"/>
                </a:solidFill>
                <a:latin typeface="Century Schoolbook" panose="02040604050505020304" pitchFamily="18" charset="0"/>
              </a:rPr>
              <a:t>cost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C2198EB-6D26-417B-B7D0-1DC0486A1A70}"/>
              </a:ext>
            </a:extLst>
          </p:cNvPr>
          <p:cNvSpPr txBox="1"/>
          <p:nvPr/>
        </p:nvSpPr>
        <p:spPr>
          <a:xfrm>
            <a:off x="4699819" y="24311"/>
            <a:ext cx="8978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2400" b="1" dirty="0">
                <a:solidFill>
                  <a:srgbClr val="FF0000"/>
                </a:solidFill>
                <a:latin typeface="Century Schoolbook" panose="02040604050505020304" pitchFamily="18" charset="0"/>
              </a:rPr>
              <a:t>lend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C3A0B57-C69B-49CA-B0E0-73A35C05BE72}"/>
              </a:ext>
            </a:extLst>
          </p:cNvPr>
          <p:cNvSpPr txBox="1"/>
          <p:nvPr/>
        </p:nvSpPr>
        <p:spPr>
          <a:xfrm>
            <a:off x="5694637" y="14478"/>
            <a:ext cx="13550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2400" b="1" dirty="0">
                <a:solidFill>
                  <a:srgbClr val="FF0000"/>
                </a:solidFill>
                <a:latin typeface="Century Schoolbook" panose="02040604050505020304" pitchFamily="18" charset="0"/>
              </a:rPr>
              <a:t>borrow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955B16A-A261-4D0C-8BCF-061499CF6D28}"/>
              </a:ext>
            </a:extLst>
          </p:cNvPr>
          <p:cNvSpPr txBox="1"/>
          <p:nvPr/>
        </p:nvSpPr>
        <p:spPr>
          <a:xfrm>
            <a:off x="7160109" y="14478"/>
            <a:ext cx="9711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2400" b="1" dirty="0">
                <a:solidFill>
                  <a:srgbClr val="FF0000"/>
                </a:solidFill>
                <a:latin typeface="Century Schoolbook" panose="02040604050505020304" pitchFamily="18" charset="0"/>
              </a:rPr>
              <a:t>save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B577A1D-55AF-4CB5-9518-B639A37FCFFC}"/>
              </a:ext>
            </a:extLst>
          </p:cNvPr>
          <p:cNvSpPr txBox="1"/>
          <p:nvPr/>
        </p:nvSpPr>
        <p:spPr>
          <a:xfrm>
            <a:off x="8241657" y="0"/>
            <a:ext cx="9711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2400" b="1" dirty="0">
                <a:solidFill>
                  <a:srgbClr val="FF0000"/>
                </a:solidFill>
                <a:latin typeface="Century Schoolbook" panose="02040604050505020304" pitchFamily="18" charset="0"/>
              </a:rPr>
              <a:t>earn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026E900-C869-4182-AC3A-15FCBACEF8B9}"/>
              </a:ext>
            </a:extLst>
          </p:cNvPr>
          <p:cNvSpPr txBox="1"/>
          <p:nvPr/>
        </p:nvSpPr>
        <p:spPr>
          <a:xfrm>
            <a:off x="201094" y="6047541"/>
            <a:ext cx="11164996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Answer the questions about yourself. </a:t>
            </a:r>
            <a:endParaRPr kumimoji="0" lang="ru-RU" sz="21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947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1.85185E-6 L 0.0043 0.0775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38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2.96296E-6 L -0.1336 0.2152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80" y="10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1.85185E-6 L -0.21081 0.2898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47" y="14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85185E-6 L -0.41015 0.3571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08" y="178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85185E-6 L 0.28633 0.4976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10" y="24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9 0.00578 L 0.18359 0.6354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08" y="3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4.81481E-6 L -0.1375 0.77801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38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77DBCBB-9412-4EDF-9BDC-DD70D8A6A8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771" y="83948"/>
            <a:ext cx="10018457" cy="6690103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3465628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/>
              <a:t>to dig deep into one’s pockets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09420" y="2080513"/>
            <a:ext cx="6685934" cy="96470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5400" b="1" dirty="0"/>
              <a:t>to use a lot of your own money to pay for something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AAF8569-48B9-488B-B9F5-C80112005B14}"/>
              </a:ext>
            </a:extLst>
          </p:cNvPr>
          <p:cNvSpPr txBox="1"/>
          <p:nvPr/>
        </p:nvSpPr>
        <p:spPr>
          <a:xfrm>
            <a:off x="533399" y="5080883"/>
            <a:ext cx="11255477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My parents 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dug deep into their pockets 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to pay for a new car.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D20EB72-FB46-4FA1-B779-CB29DB7599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399" y="1781820"/>
            <a:ext cx="4422477" cy="2946091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440460935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/>
              <a:t>to splash out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250427" y="1777117"/>
            <a:ext cx="6685934" cy="96470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4000" b="1" dirty="0"/>
              <a:t>to spend a lot of money on buying things, especially  things that are pleasant to have but that you do not need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AAF8569-48B9-488B-B9F5-C80112005B14}"/>
              </a:ext>
            </a:extLst>
          </p:cNvPr>
          <p:cNvSpPr txBox="1"/>
          <p:nvPr/>
        </p:nvSpPr>
        <p:spPr>
          <a:xfrm>
            <a:off x="533399" y="5080883"/>
            <a:ext cx="11255477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We can't afford 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to splash out 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that much money for luxuries.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1298EE9-61EF-4B93-8032-09073B0889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639" y="1712468"/>
            <a:ext cx="4861774" cy="315450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598647648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/>
              <a:t>to make ends meet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250427" y="1777117"/>
            <a:ext cx="6685934" cy="96470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4000" b="1" dirty="0"/>
              <a:t>to have enough money to cover expenses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AAF8569-48B9-488B-B9F5-C80112005B14}"/>
              </a:ext>
            </a:extLst>
          </p:cNvPr>
          <p:cNvSpPr txBox="1"/>
          <p:nvPr/>
        </p:nvSpPr>
        <p:spPr>
          <a:xfrm>
            <a:off x="533399" y="5080883"/>
            <a:ext cx="11255477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It’s not easy 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to make ends meet 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with a big family, but somehow we manage.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A836C55-942B-4939-8D6E-14823152A3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398" y="1612522"/>
            <a:ext cx="4510549" cy="3382912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4128935740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2E3312E7-E6B1-4885-8323-550D96AEBAF5}"/>
              </a:ext>
            </a:extLst>
          </p:cNvPr>
          <p:cNvSpPr txBox="1">
            <a:spLocks/>
          </p:cNvSpPr>
          <p:nvPr/>
        </p:nvSpPr>
        <p:spPr>
          <a:xfrm>
            <a:off x="914400" y="237146"/>
            <a:ext cx="10707329" cy="11919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Schoolbook" panose="02040604050505020304" pitchFamily="18" charset="0"/>
              </a:rPr>
              <a:t>If I had a lot of money I would…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Schoolbook" panose="020406040505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3F4B30E-AEF5-4378-BCC5-51CBBDE621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076" y="1429106"/>
            <a:ext cx="4503034" cy="5047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967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8AD5262-FA2E-4E77-BCB9-F98949AF88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692" y="159774"/>
            <a:ext cx="6780616" cy="6538451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4634094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C7EFE9C-CEE8-4CC2-9756-4C7BD18F43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9718" y="1927917"/>
            <a:ext cx="8332563" cy="486205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CD5E14D-CA72-45B0-87E0-202D192131ED}"/>
              </a:ext>
            </a:extLst>
          </p:cNvPr>
          <p:cNvSpPr txBox="1"/>
          <p:nvPr/>
        </p:nvSpPr>
        <p:spPr>
          <a:xfrm>
            <a:off x="459079" y="419607"/>
            <a:ext cx="1123147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Consumer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- someone who buys or uses goods or services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23510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2">
            <a:extLst>
              <a:ext uri="{FF2B5EF4-FFF2-40B4-BE49-F238E27FC236}">
                <a16:creationId xmlns:a16="http://schemas.microsoft.com/office/drawing/2014/main" id="{F6723A89-43ED-4EF0-81DB-D442CA9817D5}"/>
              </a:ext>
            </a:extLst>
          </p:cNvPr>
          <p:cNvSpPr txBox="1">
            <a:spLocks/>
          </p:cNvSpPr>
          <p:nvPr/>
        </p:nvSpPr>
        <p:spPr>
          <a:xfrm>
            <a:off x="162173" y="248750"/>
            <a:ext cx="10004382" cy="6360500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A2B1E"/>
              </a:buClr>
              <a:buSzPct val="85000"/>
              <a:buFont typeface="Arial" pitchFamily="34" charset="0"/>
              <a:buChar char="•"/>
              <a:tabLst/>
              <a:defRPr/>
            </a:pPr>
            <a:r>
              <a:rPr lang="en-US" sz="2800" b="1" dirty="0">
                <a:solidFill>
                  <a:sysClr val="windowText" lastClr="000000"/>
                </a:solidFill>
                <a:latin typeface="Century Schoolbook" panose="02040604050505020304" pitchFamily="18" charset="0"/>
              </a:rPr>
              <a:t>Catch up </a:t>
            </a:r>
            <a:r>
              <a:rPr lang="ru-RU" sz="2800" b="1" dirty="0">
                <a:solidFill>
                  <a:sysClr val="windowText" lastClr="000000"/>
                </a:solidFill>
                <a:latin typeface="Century Schoolbook" panose="02040604050505020304" pitchFamily="18" charset="0"/>
              </a:rPr>
              <a:t>– догонять, наверстывать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A2B1E"/>
              </a:buClr>
              <a:buSzPct val="85000"/>
              <a:buFont typeface="Arial" pitchFamily="34" charset="0"/>
              <a:buChar char="•"/>
              <a:tabLst/>
              <a:defRPr/>
            </a:pPr>
            <a:r>
              <a:rPr lang="en-US" sz="2800" b="1" dirty="0">
                <a:solidFill>
                  <a:sysClr val="windowText" lastClr="000000"/>
                </a:solidFill>
                <a:latin typeface="Century Schoolbook" panose="02040604050505020304" pitchFamily="18" charset="0"/>
              </a:rPr>
              <a:t>Dig deep in one’s pocket </a:t>
            </a:r>
            <a:r>
              <a:rPr lang="ru-RU" sz="2800" b="1" dirty="0">
                <a:solidFill>
                  <a:sysClr val="windowText" lastClr="000000"/>
                </a:solidFill>
                <a:latin typeface="Century Schoolbook" panose="02040604050505020304" pitchFamily="18" charset="0"/>
              </a:rPr>
              <a:t>– тратить больше</a:t>
            </a:r>
          </a:p>
          <a:p>
            <a:pPr marL="342900" lvl="0" indent="-342900" algn="l">
              <a:buClr>
                <a:srgbClr val="AA2B1E"/>
              </a:buClr>
              <a:buFont typeface="Arial" pitchFamily="34" charset="0"/>
              <a:buChar char="•"/>
            </a:pPr>
            <a:r>
              <a:rPr lang="en-US" sz="2800" b="1" dirty="0">
                <a:solidFill>
                  <a:sysClr val="windowText" lastClr="000000"/>
                </a:solidFill>
                <a:latin typeface="Century Schoolbook" panose="02040604050505020304" pitchFamily="18" charset="0"/>
              </a:rPr>
              <a:t>Hand out </a:t>
            </a:r>
            <a:r>
              <a:rPr lang="ru-RU" sz="2800" b="1" dirty="0">
                <a:solidFill>
                  <a:sysClr val="windowText" lastClr="000000"/>
                </a:solidFill>
                <a:latin typeface="Century Schoolbook" panose="02040604050505020304" pitchFamily="18" charset="0"/>
              </a:rPr>
              <a:t>– выдавать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Schoolbook" panose="02040604050505020304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A2B1E"/>
              </a:buClr>
              <a:buSzPct val="85000"/>
              <a:buFont typeface="Arial" pitchFamily="34" charset="0"/>
              <a:buChar char="•"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Schoolbook" panose="02040604050505020304" pitchFamily="18" charset="0"/>
              </a:rPr>
              <a:t>Make ends meet –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Schoolbook" panose="02040604050505020304" pitchFamily="18" charset="0"/>
              </a:rPr>
              <a:t>сводить концы с концами</a:t>
            </a:r>
          </a:p>
          <a:p>
            <a:pPr marL="342900" lvl="0" indent="-342900" algn="l">
              <a:buClr>
                <a:srgbClr val="AA2B1E"/>
              </a:buClr>
              <a:buFont typeface="Arial" pitchFamily="34" charset="0"/>
              <a:buChar char="•"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Schoolbook" panose="02040604050505020304" pitchFamily="18" charset="0"/>
              </a:rPr>
              <a:t>Shopping </a:t>
            </a:r>
            <a:r>
              <a:rPr lang="en-US" sz="2800" b="1" dirty="0">
                <a:solidFill>
                  <a:sysClr val="windowText" lastClr="000000"/>
                </a:solidFill>
                <a:latin typeface="Century Schoolbook" panose="02040604050505020304" pitchFamily="18" charset="0"/>
              </a:rPr>
              <a:t>spree –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Schoolbook" panose="02040604050505020304" pitchFamily="18" charset="0"/>
              </a:rPr>
              <a:t>поход по магазинам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A2B1E"/>
              </a:buClr>
              <a:buSzPct val="85000"/>
              <a:buFont typeface="Arial" pitchFamily="34" charset="0"/>
              <a:buChar char="•"/>
              <a:tabLst/>
              <a:defRPr/>
            </a:pPr>
            <a:r>
              <a:rPr lang="en-US" sz="2800" b="1" dirty="0">
                <a:solidFill>
                  <a:sysClr val="windowText" lastClr="000000"/>
                </a:solidFill>
                <a:latin typeface="Century Schoolbook" panose="02040604050505020304" pitchFamily="18" charset="0"/>
              </a:rPr>
              <a:t>Resist </a:t>
            </a:r>
            <a:r>
              <a:rPr lang="ru-RU" sz="2800" b="1" dirty="0">
                <a:solidFill>
                  <a:sysClr val="windowText" lastClr="000000"/>
                </a:solidFill>
                <a:latin typeface="Century Schoolbook" panose="02040604050505020304" pitchFamily="18" charset="0"/>
              </a:rPr>
              <a:t>– устоять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A2B1E"/>
              </a:buClr>
              <a:buSzPct val="85000"/>
              <a:buFont typeface="Arial" pitchFamily="34" charset="0"/>
              <a:buChar char="•"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Schoolbook" panose="02040604050505020304" pitchFamily="18" charset="0"/>
              </a:rPr>
              <a:t>Student loan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Schoolbook" panose="02040604050505020304" pitchFamily="18" charset="0"/>
              </a:rPr>
              <a:t>– кредит на обучение</a:t>
            </a:r>
          </a:p>
          <a:p>
            <a:pPr marL="342900" indent="-342900" algn="l">
              <a:buClr>
                <a:srgbClr val="AA2B1E"/>
              </a:buClr>
              <a:buFont typeface="Arial" pitchFamily="34" charset="0"/>
              <a:buChar char="•"/>
            </a:pPr>
            <a:r>
              <a:rPr lang="en-US" sz="2800" b="1" dirty="0">
                <a:solidFill>
                  <a:sysClr val="windowText" lastClr="000000"/>
                </a:solidFill>
                <a:latin typeface="Century Schoolbook" panose="02040604050505020304" pitchFamily="18" charset="0"/>
              </a:rPr>
              <a:t>Pocket money – </a:t>
            </a:r>
            <a:r>
              <a:rPr lang="ru-RU" sz="2800" b="1" dirty="0">
                <a:solidFill>
                  <a:sysClr val="windowText" lastClr="000000"/>
                </a:solidFill>
                <a:latin typeface="Century Schoolbook" panose="02040604050505020304" pitchFamily="18" charset="0"/>
              </a:rPr>
              <a:t>карманные деньги</a:t>
            </a:r>
            <a:endParaRPr lang="en-US" sz="2800" b="1" dirty="0">
              <a:solidFill>
                <a:sysClr val="windowText" lastClr="000000"/>
              </a:solidFill>
              <a:latin typeface="Century Schoolbook" panose="02040604050505020304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A2B1E"/>
              </a:buClr>
              <a:buSzPct val="85000"/>
              <a:buFont typeface="Arial" pitchFamily="34" charset="0"/>
              <a:buChar char="•"/>
              <a:tabLst/>
              <a:defRPr/>
            </a:pPr>
            <a:r>
              <a:rPr lang="en-US" sz="2800" b="1" dirty="0">
                <a:solidFill>
                  <a:sysClr val="windowText" lastClr="000000"/>
                </a:solidFill>
                <a:latin typeface="Century Schoolbook" panose="02040604050505020304" pitchFamily="18" charset="0"/>
              </a:rPr>
              <a:t>Afford – </a:t>
            </a:r>
            <a:r>
              <a:rPr lang="ru-RU" sz="2800" b="1" dirty="0">
                <a:solidFill>
                  <a:sysClr val="windowText" lastClr="000000"/>
                </a:solidFill>
                <a:latin typeface="Century Schoolbook" panose="02040604050505020304" pitchFamily="18" charset="0"/>
              </a:rPr>
              <a:t>иметь возможность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A2B1E"/>
              </a:buClr>
              <a:buSzPct val="85000"/>
              <a:buFont typeface="Arial" pitchFamily="34" charset="0"/>
              <a:buChar char="•"/>
              <a:tabLst/>
              <a:defRPr/>
            </a:pPr>
            <a:r>
              <a:rPr lang="en-US" sz="2800" b="1" dirty="0">
                <a:solidFill>
                  <a:sysClr val="windowText" lastClr="000000"/>
                </a:solidFill>
                <a:latin typeface="Century Schoolbook" panose="02040604050505020304" pitchFamily="18" charset="0"/>
              </a:rPr>
              <a:t>Splash out – </a:t>
            </a:r>
            <a:r>
              <a:rPr lang="ru-RU" sz="2800" b="1" dirty="0">
                <a:solidFill>
                  <a:sysClr val="windowText" lastClr="000000"/>
                </a:solidFill>
                <a:latin typeface="Century Schoolbook" panose="02040604050505020304" pitchFamily="18" charset="0"/>
              </a:rPr>
              <a:t>разбрасывать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A2B1E"/>
              </a:buClr>
              <a:buSzPct val="85000"/>
              <a:buFont typeface="Arial" pitchFamily="34" charset="0"/>
              <a:buChar char="•"/>
              <a:tabLst/>
              <a:defRPr/>
            </a:pPr>
            <a:r>
              <a:rPr lang="en-US" sz="2800" b="1" dirty="0">
                <a:solidFill>
                  <a:sysClr val="windowText" lastClr="000000"/>
                </a:solidFill>
                <a:latin typeface="Century Schoolbook" panose="02040604050505020304" pitchFamily="18" charset="0"/>
              </a:rPr>
              <a:t>Save up </a:t>
            </a:r>
            <a:r>
              <a:rPr lang="ru-RU" sz="2800" b="1" dirty="0">
                <a:solidFill>
                  <a:sysClr val="windowText" lastClr="000000"/>
                </a:solidFill>
                <a:latin typeface="Century Schoolbook" panose="02040604050505020304" pitchFamily="18" charset="0"/>
              </a:rPr>
              <a:t>– скопить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Schoolbook" panose="02040604050505020304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A2B1E"/>
              </a:buClr>
              <a:buSzPct val="85000"/>
              <a:buFont typeface="Arial" pitchFamily="34" charset="0"/>
              <a:buChar char="•"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Schoolbook" panose="02040604050505020304" pitchFamily="18" charset="0"/>
              </a:rPr>
              <a:t>Borrow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Schoolbook" panose="02040604050505020304" pitchFamily="18" charset="0"/>
              </a:rPr>
              <a:t> – занимать, одалживать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A2B1E"/>
              </a:buClr>
              <a:buSzPct val="85000"/>
              <a:buFont typeface="Arial" pitchFamily="34" charset="0"/>
              <a:buChar char="•"/>
              <a:tabLst/>
              <a:defRPr/>
            </a:pPr>
            <a:r>
              <a:rPr lang="en-US" sz="2800" b="1" dirty="0">
                <a:solidFill>
                  <a:sysClr val="windowText" lastClr="000000"/>
                </a:solidFill>
                <a:latin typeface="Century Schoolbook" panose="02040604050505020304" pitchFamily="18" charset="0"/>
              </a:rPr>
              <a:t>Lend – </a:t>
            </a:r>
            <a:r>
              <a:rPr lang="ru-RU" sz="2800" b="1" dirty="0">
                <a:solidFill>
                  <a:sysClr val="windowText" lastClr="000000"/>
                </a:solidFill>
                <a:latin typeface="Century Schoolbook" panose="02040604050505020304" pitchFamily="18" charset="0"/>
              </a:rPr>
              <a:t>давать взаймы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Schoolbook" panose="02040604050505020304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A2B1E"/>
              </a:buClr>
              <a:buSzPct val="85000"/>
              <a:buFont typeface="Arial" pitchFamily="34" charset="0"/>
              <a:buChar char="•"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A2B1E"/>
              </a:buClr>
              <a:buSzPct val="85000"/>
              <a:buFont typeface="Brush Script MT" pitchFamily="66" charset="0"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74169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F425917-F9D5-4CDC-98B2-E178E7C950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838" y="231422"/>
            <a:ext cx="5505321" cy="4280452"/>
          </a:xfrm>
          <a:prstGeom prst="rect">
            <a:avLst/>
          </a:prstGeom>
          <a:effectLst>
            <a:softEdge rad="190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913B970-059C-4C90-B99B-85E0356B80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31389" y="352578"/>
            <a:ext cx="5422311" cy="3123125"/>
          </a:xfrm>
          <a:prstGeom prst="rect">
            <a:avLst/>
          </a:prstGeom>
          <a:effectLst>
            <a:softEdge rad="190500"/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A06BB13-5FC9-484E-9A2E-B0DECFEC8757}"/>
              </a:ext>
            </a:extLst>
          </p:cNvPr>
          <p:cNvSpPr txBox="1"/>
          <p:nvPr/>
        </p:nvSpPr>
        <p:spPr>
          <a:xfrm>
            <a:off x="202421" y="4588485"/>
            <a:ext cx="1178310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Read the title and the first paragraph of the article. What do you think British teenagers spend their money on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?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DEDFF0E-AD65-46EC-A12F-1EE9727016A0}"/>
              </a:ext>
            </a:extLst>
          </p:cNvPr>
          <p:cNvSpPr txBox="1"/>
          <p:nvPr/>
        </p:nvSpPr>
        <p:spPr>
          <a:xfrm>
            <a:off x="202421" y="6158145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Listen and read to find out.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2" name="ex. 1, pp. 28-29">
            <a:hlinkClick r:id="" action="ppaction://media"/>
            <a:extLst>
              <a:ext uri="{FF2B5EF4-FFF2-40B4-BE49-F238E27FC236}">
                <a16:creationId xmlns:a16="http://schemas.microsoft.com/office/drawing/2014/main" id="{65E36F0A-7723-4F6B-8101-E179553584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048900" y="58409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738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5312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2848147-2547-49CF-8086-3B3CE43E2E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89" y="805048"/>
            <a:ext cx="5848554" cy="169573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F3AF935-EAF4-4831-BCDA-0C81F6C035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669" y="2792874"/>
            <a:ext cx="5619194" cy="169573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D1D5E62-1AF5-4599-9C13-7C19EAD275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1543" y="857552"/>
            <a:ext cx="5996902" cy="148116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C0C655E-4ADD-4944-81FD-02222F038B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014" y="4703654"/>
            <a:ext cx="5642517" cy="1349298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3D79CDF-834F-4C6D-9032-D90AD741E21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31543" y="2710187"/>
            <a:ext cx="6108616" cy="2024157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CDB9EB1F-1171-40A7-BE31-58C25A2091A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01679" y="4943749"/>
            <a:ext cx="6177307" cy="1474269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32910B50-F30D-451E-B955-0250120F673B}"/>
              </a:ext>
            </a:extLst>
          </p:cNvPr>
          <p:cNvSpPr txBox="1"/>
          <p:nvPr/>
        </p:nvSpPr>
        <p:spPr>
          <a:xfrm>
            <a:off x="214085" y="155549"/>
            <a:ext cx="11434916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Ex. 2 Read the teenagers’ quotes and match each one to the comments A-F</a:t>
            </a:r>
            <a:endParaRPr kumimoji="0" lang="ru-RU" sz="21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2E53772-1514-4978-854C-419C1FEB2820}"/>
              </a:ext>
            </a:extLst>
          </p:cNvPr>
          <p:cNvSpPr txBox="1"/>
          <p:nvPr/>
        </p:nvSpPr>
        <p:spPr>
          <a:xfrm>
            <a:off x="82989" y="3429000"/>
            <a:ext cx="73741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A</a:t>
            </a:r>
            <a:endParaRPr lang="ru-RU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6E35E38-673C-47AC-8D46-79777F90C853}"/>
              </a:ext>
            </a:extLst>
          </p:cNvPr>
          <p:cNvSpPr txBox="1"/>
          <p:nvPr/>
        </p:nvSpPr>
        <p:spPr>
          <a:xfrm>
            <a:off x="82989" y="5378303"/>
            <a:ext cx="73741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B</a:t>
            </a:r>
            <a:endParaRPr lang="ru-RU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0CB6CA8-0F38-42F4-80BC-0D23CE941AD5}"/>
              </a:ext>
            </a:extLst>
          </p:cNvPr>
          <p:cNvSpPr txBox="1"/>
          <p:nvPr/>
        </p:nvSpPr>
        <p:spPr>
          <a:xfrm>
            <a:off x="5965371" y="1662920"/>
            <a:ext cx="73741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C</a:t>
            </a:r>
            <a:endParaRPr lang="ru-RU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9990A08-2CC1-4C64-BD83-7DC6DF9777B5}"/>
              </a:ext>
            </a:extLst>
          </p:cNvPr>
          <p:cNvSpPr txBox="1"/>
          <p:nvPr/>
        </p:nvSpPr>
        <p:spPr>
          <a:xfrm>
            <a:off x="5938566" y="5576159"/>
            <a:ext cx="73741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</a:t>
            </a:r>
            <a:endParaRPr lang="ru-RU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8F39D93-8EB4-4670-8048-C7FA86FA92D0}"/>
              </a:ext>
            </a:extLst>
          </p:cNvPr>
          <p:cNvSpPr txBox="1"/>
          <p:nvPr/>
        </p:nvSpPr>
        <p:spPr>
          <a:xfrm>
            <a:off x="5985367" y="3543888"/>
            <a:ext cx="73741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E</a:t>
            </a:r>
            <a:endParaRPr lang="ru-RU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3BBC046-6F28-45A7-9F4F-843184377E33}"/>
              </a:ext>
            </a:extLst>
          </p:cNvPr>
          <p:cNvSpPr txBox="1"/>
          <p:nvPr/>
        </p:nvSpPr>
        <p:spPr>
          <a:xfrm>
            <a:off x="44359" y="1393721"/>
            <a:ext cx="73741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F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852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>
            <a:extLst>
              <a:ext uri="{FF2B5EF4-FFF2-40B4-BE49-F238E27FC236}">
                <a16:creationId xmlns:a16="http://schemas.microsoft.com/office/drawing/2014/main" id="{E8446598-A458-47CC-AAB3-5C14EA3A7D1C}"/>
              </a:ext>
            </a:extLst>
          </p:cNvPr>
          <p:cNvSpPr txBox="1">
            <a:spLocks/>
          </p:cNvSpPr>
          <p:nvPr/>
        </p:nvSpPr>
        <p:spPr>
          <a:xfrm>
            <a:off x="88491" y="0"/>
            <a:ext cx="12015018" cy="65187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3A299"/>
              </a:buClr>
              <a:buSzTx/>
              <a:buNone/>
              <a:tabLst/>
              <a:defRPr/>
            </a:pPr>
            <a:r>
              <a:rPr lang="en-US" sz="2000" b="1" i="1" dirty="0">
                <a:solidFill>
                  <a:srgbClr val="FF0000"/>
                </a:solidFill>
                <a:latin typeface="Century Gothic"/>
              </a:rPr>
              <a:t>Check the words</a:t>
            </a:r>
          </a:p>
          <a:p>
            <a:pPr marL="114300" marR="0" lvl="0" indent="0" algn="l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>
                <a:srgbClr val="93A299"/>
              </a:buClr>
              <a:buSzTx/>
              <a:buNone/>
              <a:tabLst/>
              <a:defRPr/>
            </a:pPr>
            <a:r>
              <a:rPr kumimoji="0" lang="en-US" b="1" i="1" u="none" strike="noStrike" kern="1200" cap="none" spc="0" normalizeH="0" baseline="0" noProof="0" dirty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</a:rPr>
              <a:t>consumers: </a:t>
            </a:r>
            <a:r>
              <a:rPr kumimoji="0" lang="en-US" b="0" i="1" u="none" strike="noStrike" kern="1200" cap="none" spc="0" normalizeH="0" baseline="0" noProof="0" dirty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</a:rPr>
              <a:t>people who buy things for their  own use</a:t>
            </a:r>
          </a:p>
          <a:p>
            <a:pPr marL="114300" marR="0" lvl="0" indent="0" algn="l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>
                <a:srgbClr val="93A299"/>
              </a:buClr>
              <a:buSzTx/>
              <a:buNone/>
              <a:tabLst/>
              <a:defRPr/>
            </a:pPr>
            <a:r>
              <a:rPr kumimoji="0" lang="en-US" b="1" i="1" u="none" strike="noStrike" kern="1200" cap="none" spc="0" normalizeH="0" baseline="0" noProof="0" dirty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</a:rPr>
              <a:t>retailer: </a:t>
            </a:r>
            <a:r>
              <a:rPr kumimoji="0" lang="en-US" b="0" i="1" u="none" strike="noStrike" kern="1200" cap="none" spc="0" normalizeH="0" baseline="0" noProof="0" dirty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</a:rPr>
              <a:t>shop owner/seller</a:t>
            </a:r>
          </a:p>
          <a:p>
            <a:pPr marL="114300" marR="0" lvl="0" indent="0" algn="l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>
                <a:srgbClr val="93A299"/>
              </a:buClr>
              <a:buSzTx/>
              <a:buNone/>
              <a:tabLst/>
              <a:defRPr/>
            </a:pPr>
            <a:r>
              <a:rPr kumimoji="0" lang="en-US" b="1" i="1" u="none" strike="noStrike" kern="1200" cap="none" spc="0" normalizeH="0" baseline="0" noProof="0" dirty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</a:rPr>
              <a:t>catch up: </a:t>
            </a:r>
            <a:r>
              <a:rPr kumimoji="0" lang="en-US" b="0" i="1" u="none" strike="noStrike" kern="1200" cap="none" spc="0" normalizeH="0" baseline="0" noProof="0" dirty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</a:rPr>
              <a:t>reach the same level as something</a:t>
            </a:r>
          </a:p>
          <a:p>
            <a:pPr marL="114300" marR="0" lvl="0" indent="0" algn="l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>
                <a:srgbClr val="93A299"/>
              </a:buClr>
              <a:buSzTx/>
              <a:buNone/>
              <a:tabLst/>
              <a:defRPr/>
            </a:pPr>
            <a:r>
              <a:rPr kumimoji="0" lang="en-US" b="1" i="1" u="none" strike="noStrike" kern="1200" cap="none" spc="0" normalizeH="0" baseline="0" noProof="0" dirty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</a:rPr>
              <a:t>dig deeper into their pockets: </a:t>
            </a:r>
            <a:r>
              <a:rPr kumimoji="0" lang="en-US" b="0" i="1" u="none" strike="noStrike" kern="1200" cap="none" spc="0" normalizeH="0" baseline="0" noProof="0" dirty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</a:rPr>
              <a:t>pay out more money than usual</a:t>
            </a:r>
          </a:p>
          <a:p>
            <a:pPr marL="114300" marR="0" lvl="0" indent="0" algn="l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>
                <a:srgbClr val="93A299"/>
              </a:buClr>
              <a:buSzTx/>
              <a:buNone/>
              <a:tabLst/>
              <a:defRPr/>
            </a:pPr>
            <a:r>
              <a:rPr kumimoji="0" lang="en-US" b="1" i="1" u="none" strike="noStrike" kern="1200" cap="none" spc="0" normalizeH="0" baseline="0" noProof="0" dirty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</a:rPr>
              <a:t>hand out: </a:t>
            </a:r>
            <a:r>
              <a:rPr kumimoji="0" lang="en-US" b="0" i="1" u="none" strike="noStrike" kern="1200" cap="none" spc="0" normalizeH="0" baseline="0" noProof="0" dirty="0" err="1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</a:rPr>
              <a:t>giv</a:t>
            </a:r>
            <a:r>
              <a:rPr lang="en-US" i="1" dirty="0">
                <a:solidFill>
                  <a:srgbClr val="564B3C"/>
                </a:solidFill>
                <a:latin typeface="Century Gothic"/>
              </a:rPr>
              <a:t>e</a:t>
            </a:r>
            <a:r>
              <a:rPr kumimoji="0" lang="en-US" b="0" i="1" u="none" strike="noStrike" kern="1200" cap="none" spc="0" normalizeH="0" baseline="0" noProof="0" dirty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</a:rPr>
              <a:t> away</a:t>
            </a:r>
          </a:p>
          <a:p>
            <a:pPr marL="114300" marR="0" lvl="0" indent="0" algn="l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>
                <a:srgbClr val="93A299"/>
              </a:buClr>
              <a:buSzTx/>
              <a:buNone/>
              <a:tabLst/>
              <a:defRPr/>
            </a:pPr>
            <a:r>
              <a:rPr kumimoji="0" lang="en-US" b="1" i="1" u="none" strike="noStrike" kern="1200" cap="none" spc="0" normalizeH="0" baseline="0" noProof="0" dirty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</a:rPr>
              <a:t>make ends meet: </a:t>
            </a:r>
            <a:r>
              <a:rPr kumimoji="0" lang="en-US" b="0" i="1" u="none" strike="noStrike" kern="1200" cap="none" spc="0" normalizeH="0" baseline="0" noProof="0" dirty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</a:rPr>
              <a:t>have enough money to live on</a:t>
            </a:r>
          </a:p>
          <a:p>
            <a:pPr marL="114300" marR="0" lvl="0" indent="0" algn="l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>
                <a:srgbClr val="93A299"/>
              </a:buClr>
              <a:buSzTx/>
              <a:buNone/>
              <a:tabLst/>
              <a:defRPr/>
            </a:pPr>
            <a:r>
              <a:rPr kumimoji="0" lang="en-US" b="1" i="1" u="none" strike="noStrike" kern="1200" cap="none" spc="0" normalizeH="0" baseline="0" noProof="0" dirty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</a:rPr>
              <a:t>resist: </a:t>
            </a:r>
            <a:r>
              <a:rPr kumimoji="0" lang="en-US" b="0" i="1" u="none" strike="noStrike" kern="1200" cap="none" spc="0" normalizeH="0" baseline="0" noProof="0" dirty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</a:rPr>
              <a:t>stop from doing something</a:t>
            </a:r>
          </a:p>
          <a:p>
            <a:pPr marL="114300" marR="0" lvl="0" indent="0" algn="l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>
                <a:srgbClr val="93A299"/>
              </a:buClr>
              <a:buSzTx/>
              <a:buNone/>
              <a:tabLst/>
              <a:defRPr/>
            </a:pPr>
            <a:r>
              <a:rPr kumimoji="0" lang="en-US" b="1" i="1" u="none" strike="noStrike" kern="1200" cap="none" spc="0" normalizeH="0" baseline="0" noProof="0" dirty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</a:rPr>
              <a:t>survive: </a:t>
            </a:r>
            <a:r>
              <a:rPr kumimoji="0" lang="en-US" b="0" i="1" u="none" strike="noStrike" kern="1200" cap="none" spc="0" normalizeH="0" baseline="0" noProof="0" dirty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</a:rPr>
              <a:t>live; get by</a:t>
            </a:r>
          </a:p>
          <a:p>
            <a:pPr marL="114300" marR="0" lvl="0" indent="0" algn="l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>
                <a:srgbClr val="93A299"/>
              </a:buClr>
              <a:buSzTx/>
              <a:buNone/>
              <a:tabLst/>
              <a:defRPr/>
            </a:pPr>
            <a:r>
              <a:rPr kumimoji="0" lang="en-US" b="1" i="1" u="none" strike="noStrike" kern="1200" cap="none" spc="0" normalizeH="0" baseline="0" noProof="0" dirty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</a:rPr>
              <a:t>student loan: </a:t>
            </a:r>
            <a:r>
              <a:rPr kumimoji="0" lang="en-US" b="0" i="1" u="none" strike="noStrike" kern="1200" cap="none" spc="0" normalizeH="0" baseline="0" noProof="0" dirty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</a:rPr>
              <a:t>money the government lends  students to pay for their studies</a:t>
            </a:r>
          </a:p>
          <a:p>
            <a:pPr marL="114300" marR="0" lvl="0" indent="0" algn="l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>
                <a:srgbClr val="93A299"/>
              </a:buClr>
              <a:buSzTx/>
              <a:buNone/>
              <a:tabLst/>
              <a:defRPr/>
            </a:pPr>
            <a:r>
              <a:rPr kumimoji="0" lang="en-US" b="1" i="1" u="none" strike="noStrike" kern="1200" cap="none" spc="0" normalizeH="0" baseline="0" noProof="0" dirty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</a:rPr>
              <a:t>pocket money: </a:t>
            </a:r>
            <a:r>
              <a:rPr kumimoji="0" lang="en-US" b="0" i="1" u="none" strike="noStrike" kern="1200" cap="none" spc="0" normalizeH="0" baseline="0" noProof="0" dirty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</a:rPr>
              <a:t>money parents give children to spend as they wish</a:t>
            </a:r>
          </a:p>
          <a:p>
            <a:pPr marL="114300" marR="0" lvl="0" indent="0" algn="l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>
                <a:srgbClr val="93A299"/>
              </a:buClr>
              <a:buSzTx/>
              <a:buNone/>
              <a:tabLst/>
              <a:defRPr/>
            </a:pPr>
            <a:r>
              <a:rPr kumimoji="0" lang="en-US" b="1" i="1" u="none" strike="noStrike" kern="1200" cap="none" spc="0" normalizeH="0" baseline="0" noProof="0" dirty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</a:rPr>
              <a:t>household chores: </a:t>
            </a:r>
            <a:r>
              <a:rPr kumimoji="0" lang="en-US" b="0" i="1" u="none" strike="noStrike" kern="1200" cap="none" spc="0" normalizeH="0" baseline="0" noProof="0" dirty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</a:rPr>
              <a:t>routine jobs done around  the house</a:t>
            </a:r>
          </a:p>
          <a:p>
            <a:pPr marL="114300" marR="0" lvl="0" indent="0" algn="l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>
                <a:srgbClr val="93A299"/>
              </a:buClr>
              <a:buSzTx/>
              <a:buNone/>
              <a:tabLst/>
              <a:defRPr/>
            </a:pPr>
            <a:r>
              <a:rPr kumimoji="0" lang="en-US" b="1" i="1" u="none" strike="noStrike" kern="1200" cap="none" spc="0" normalizeH="0" baseline="0" noProof="0" dirty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</a:rPr>
              <a:t>can’t afford to splash out: </a:t>
            </a:r>
            <a:r>
              <a:rPr kumimoji="0" lang="en-US" b="0" i="1" u="none" strike="noStrike" kern="1200" cap="none" spc="0" normalizeH="0" baseline="0" noProof="0" dirty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</a:rPr>
              <a:t>not having money to buy luxuries, expensive things</a:t>
            </a:r>
          </a:p>
          <a:p>
            <a:pPr marL="114300" marR="0" lvl="0" indent="0" algn="l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>
                <a:srgbClr val="93A299"/>
              </a:buClr>
              <a:buSzTx/>
              <a:buNone/>
              <a:tabLst/>
              <a:defRPr/>
            </a:pPr>
            <a:r>
              <a:rPr kumimoji="0" lang="en-US" b="1" i="1" u="none" strike="noStrike" kern="1200" cap="none" spc="0" normalizeH="0" baseline="0" noProof="0" dirty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</a:rPr>
              <a:t>shopping sprees: </a:t>
            </a:r>
            <a:r>
              <a:rPr kumimoji="0" lang="en-US" b="0" i="1" u="none" strike="noStrike" kern="1200" cap="none" spc="0" normalizeH="0" baseline="0" noProof="0" dirty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</a:rPr>
              <a:t>buying lots of things at the same time</a:t>
            </a:r>
          </a:p>
          <a:p>
            <a:pPr marL="114300" marR="0" lvl="0" indent="0" algn="l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>
                <a:srgbClr val="93A299"/>
              </a:buClr>
              <a:buSzTx/>
              <a:buNone/>
              <a:tabLst/>
              <a:defRPr/>
            </a:pPr>
            <a:r>
              <a:rPr kumimoji="0" lang="en-US" b="1" i="1" u="none" strike="noStrike" kern="1200" cap="none" spc="0" normalizeH="0" baseline="0" noProof="0" dirty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</a:rPr>
              <a:t>save up: </a:t>
            </a:r>
            <a:r>
              <a:rPr kumimoji="0" lang="en-US" b="0" i="1" u="none" strike="noStrike" kern="1200" cap="none" spc="0" normalizeH="0" baseline="0" noProof="0" dirty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</a:rPr>
              <a:t>gradually collect money by spending less than usual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</a:endParaRP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3D9B0AEA-C780-4E83-BA87-1662D295236B}"/>
              </a:ext>
            </a:extLst>
          </p:cNvPr>
          <p:cNvSpPr/>
          <p:nvPr/>
        </p:nvSpPr>
        <p:spPr>
          <a:xfrm>
            <a:off x="2045110" y="452284"/>
            <a:ext cx="9493038" cy="344129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86824CFA-823C-4E30-8011-5216CA3FF367}"/>
              </a:ext>
            </a:extLst>
          </p:cNvPr>
          <p:cNvSpPr/>
          <p:nvPr/>
        </p:nvSpPr>
        <p:spPr>
          <a:xfrm>
            <a:off x="1445341" y="904568"/>
            <a:ext cx="10092807" cy="344129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B9574AA6-C3C3-4018-8440-76F189B96C74}"/>
              </a:ext>
            </a:extLst>
          </p:cNvPr>
          <p:cNvSpPr/>
          <p:nvPr/>
        </p:nvSpPr>
        <p:spPr>
          <a:xfrm>
            <a:off x="1751859" y="1333009"/>
            <a:ext cx="9786287" cy="344129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B76C6E7B-5874-40A7-A7BF-3E575131DB23}"/>
              </a:ext>
            </a:extLst>
          </p:cNvPr>
          <p:cNvSpPr/>
          <p:nvPr/>
        </p:nvSpPr>
        <p:spPr>
          <a:xfrm>
            <a:off x="4692444" y="1755630"/>
            <a:ext cx="6813695" cy="344129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3211CA32-94B5-405B-865C-23DE46509966}"/>
              </a:ext>
            </a:extLst>
          </p:cNvPr>
          <p:cNvSpPr/>
          <p:nvPr/>
        </p:nvSpPr>
        <p:spPr>
          <a:xfrm>
            <a:off x="1751859" y="2215968"/>
            <a:ext cx="9754280" cy="344129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02477800-AA61-4477-AC2B-6CCE0DE18FB6}"/>
              </a:ext>
            </a:extLst>
          </p:cNvPr>
          <p:cNvSpPr/>
          <p:nvPr/>
        </p:nvSpPr>
        <p:spPr>
          <a:xfrm>
            <a:off x="2920234" y="2617841"/>
            <a:ext cx="8617912" cy="344129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45F0BA83-432D-4ABF-A165-AF948DA7A23C}"/>
              </a:ext>
            </a:extLst>
          </p:cNvPr>
          <p:cNvSpPr/>
          <p:nvPr/>
        </p:nvSpPr>
        <p:spPr>
          <a:xfrm>
            <a:off x="1150370" y="3087328"/>
            <a:ext cx="10387776" cy="344129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D35902BB-687A-4A6B-AD8E-40A433266671}"/>
              </a:ext>
            </a:extLst>
          </p:cNvPr>
          <p:cNvSpPr/>
          <p:nvPr/>
        </p:nvSpPr>
        <p:spPr>
          <a:xfrm>
            <a:off x="1445341" y="3541238"/>
            <a:ext cx="10092808" cy="344129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92C05362-3F05-4F91-9EEB-35551D643FA4}"/>
              </a:ext>
            </a:extLst>
          </p:cNvPr>
          <p:cNvSpPr/>
          <p:nvPr/>
        </p:nvSpPr>
        <p:spPr>
          <a:xfrm>
            <a:off x="2276164" y="3941485"/>
            <a:ext cx="9261982" cy="344129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08C12918-CC7D-473B-94CB-8A36740F9F9E}"/>
              </a:ext>
            </a:extLst>
          </p:cNvPr>
          <p:cNvSpPr/>
          <p:nvPr/>
        </p:nvSpPr>
        <p:spPr>
          <a:xfrm>
            <a:off x="2585883" y="4414683"/>
            <a:ext cx="8957188" cy="344129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019C904F-1859-4D86-8AE6-8062F22D9790}"/>
              </a:ext>
            </a:extLst>
          </p:cNvPr>
          <p:cNvSpPr/>
          <p:nvPr/>
        </p:nvSpPr>
        <p:spPr>
          <a:xfrm>
            <a:off x="3018503" y="4842388"/>
            <a:ext cx="8524568" cy="344129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5C362002-550A-46CA-9F1C-9F0FB6BEE8D0}"/>
              </a:ext>
            </a:extLst>
          </p:cNvPr>
          <p:cNvSpPr/>
          <p:nvPr/>
        </p:nvSpPr>
        <p:spPr>
          <a:xfrm>
            <a:off x="4036128" y="5251259"/>
            <a:ext cx="7502018" cy="344129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id="{B43E9179-7316-45EB-8201-7DD7B9DEDE9B}"/>
              </a:ext>
            </a:extLst>
          </p:cNvPr>
          <p:cNvSpPr/>
          <p:nvPr/>
        </p:nvSpPr>
        <p:spPr>
          <a:xfrm>
            <a:off x="2851350" y="5734663"/>
            <a:ext cx="8686798" cy="344129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id="{ACF427A1-9BDF-4769-A2C8-2BF836A39F21}"/>
              </a:ext>
            </a:extLst>
          </p:cNvPr>
          <p:cNvSpPr/>
          <p:nvPr/>
        </p:nvSpPr>
        <p:spPr>
          <a:xfrm>
            <a:off x="1596583" y="6176282"/>
            <a:ext cx="9941563" cy="344129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041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AFE2221-2697-4F8B-9443-16B7DC295A3E}"/>
              </a:ext>
            </a:extLst>
          </p:cNvPr>
          <p:cNvSpPr txBox="1"/>
          <p:nvPr/>
        </p:nvSpPr>
        <p:spPr>
          <a:xfrm>
            <a:off x="157316" y="818272"/>
            <a:ext cx="11670890" cy="5847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0" u="none" strike="noStrike" baseline="0" dirty="0">
                <a:latin typeface="Century Schoolbook" panose="02040604050505020304" pitchFamily="18" charset="0"/>
              </a:rPr>
              <a:t>1. A lot of </a:t>
            </a:r>
            <a:r>
              <a:rPr lang="en-US" sz="3400" b="1" u="none" strike="noStrike" baseline="0" dirty="0">
                <a:latin typeface="Century Schoolbook" panose="02040604050505020304" pitchFamily="18" charset="0"/>
              </a:rPr>
              <a:t>consumers </a:t>
            </a:r>
            <a:r>
              <a:rPr lang="en-US" sz="3400" b="0" u="none" strike="noStrike" baseline="0" dirty="0">
                <a:latin typeface="Century Schoolbook" panose="02040604050505020304" pitchFamily="18" charset="0"/>
              </a:rPr>
              <a:t>enjoy buying things during the sales.</a:t>
            </a:r>
          </a:p>
          <a:p>
            <a:r>
              <a:rPr lang="en-US" sz="3400" b="0" u="none" strike="noStrike" baseline="0" dirty="0">
                <a:latin typeface="Century Schoolbook" panose="02040604050505020304" pitchFamily="18" charset="0"/>
              </a:rPr>
              <a:t>2. The biggest </a:t>
            </a:r>
            <a:r>
              <a:rPr lang="en-US" sz="3400" b="1" u="none" strike="noStrike" baseline="0" dirty="0">
                <a:latin typeface="Century Schoolbook" panose="02040604050505020304" pitchFamily="18" charset="0"/>
              </a:rPr>
              <a:t>retailers </a:t>
            </a:r>
            <a:r>
              <a:rPr lang="en-US" sz="3400" b="0" u="none" strike="noStrike" baseline="0" dirty="0">
                <a:latin typeface="Century Schoolbook" panose="02040604050505020304" pitchFamily="18" charset="0"/>
              </a:rPr>
              <a:t>usually have shops in the main city </a:t>
            </a:r>
            <a:r>
              <a:rPr lang="en-US" sz="3400" b="0" u="none" strike="noStrike" baseline="0" dirty="0" err="1">
                <a:latin typeface="Century Schoolbook" panose="02040604050505020304" pitchFamily="18" charset="0"/>
              </a:rPr>
              <a:t>centres</a:t>
            </a:r>
            <a:r>
              <a:rPr lang="en-US" sz="3400" b="0" u="none" strike="noStrike" baseline="0" dirty="0">
                <a:latin typeface="Century Schoolbook" panose="02040604050505020304" pitchFamily="18" charset="0"/>
              </a:rPr>
              <a:t>.</a:t>
            </a:r>
          </a:p>
          <a:p>
            <a:r>
              <a:rPr lang="en-US" sz="3400" b="0" u="none" strike="noStrike" baseline="0" dirty="0">
                <a:latin typeface="Century Schoolbook" panose="02040604050505020304" pitchFamily="18" charset="0"/>
              </a:rPr>
              <a:t>3. If you miss too many lessons, you can't </a:t>
            </a:r>
            <a:r>
              <a:rPr lang="en-US" sz="3400" b="1" u="none" strike="noStrike" baseline="0" dirty="0">
                <a:latin typeface="Century Schoolbook" panose="02040604050505020304" pitchFamily="18" charset="0"/>
              </a:rPr>
              <a:t>catch up</a:t>
            </a:r>
            <a:r>
              <a:rPr lang="en-US" sz="3400" b="0" u="none" strike="noStrike" baseline="0" dirty="0">
                <a:latin typeface="Century Schoolbook" panose="02040604050505020304" pitchFamily="18" charset="0"/>
              </a:rPr>
              <a:t>.</a:t>
            </a:r>
          </a:p>
          <a:p>
            <a:r>
              <a:rPr lang="en-US" sz="3400" b="0" u="none" strike="noStrike" baseline="0" dirty="0">
                <a:latin typeface="Century Schoolbook" panose="02040604050505020304" pitchFamily="18" charset="0"/>
              </a:rPr>
              <a:t>4. Prices are always going up and so I’m </a:t>
            </a:r>
            <a:r>
              <a:rPr lang="en-US" sz="3400" b="1" u="none" strike="noStrike" baseline="0" dirty="0">
                <a:latin typeface="Century Schoolbook" panose="02040604050505020304" pitchFamily="18" charset="0"/>
              </a:rPr>
              <a:t>digging deeper into my pockets </a:t>
            </a:r>
            <a:r>
              <a:rPr lang="en-US" sz="3400" b="0" u="none" strike="noStrike" baseline="0" dirty="0">
                <a:latin typeface="Century Schoolbook" panose="02040604050505020304" pitchFamily="18" charset="0"/>
              </a:rPr>
              <a:t>just to pay for my basic needs.</a:t>
            </a:r>
          </a:p>
          <a:p>
            <a:r>
              <a:rPr lang="en-US" sz="3400" b="0" u="none" strike="noStrike" baseline="0" dirty="0">
                <a:latin typeface="Century Schoolbook" panose="02040604050505020304" pitchFamily="18" charset="0"/>
              </a:rPr>
              <a:t>5. The government is </a:t>
            </a:r>
            <a:r>
              <a:rPr lang="en-US" sz="3400" b="1" u="none" strike="noStrike" baseline="0" dirty="0">
                <a:latin typeface="Century Schoolbook" panose="02040604050505020304" pitchFamily="18" charset="0"/>
              </a:rPr>
              <a:t>handing out </a:t>
            </a:r>
            <a:r>
              <a:rPr lang="en-US" sz="3400" b="0" u="none" strike="noStrike" baseline="0" dirty="0">
                <a:latin typeface="Century Schoolbook" panose="02040604050505020304" pitchFamily="18" charset="0"/>
              </a:rPr>
              <a:t>food packages to needy families.</a:t>
            </a:r>
          </a:p>
          <a:p>
            <a:r>
              <a:rPr lang="en-US" sz="3400" b="0" u="none" strike="noStrike" baseline="0" dirty="0">
                <a:latin typeface="Century Schoolbook" panose="02040604050505020304" pitchFamily="18" charset="0"/>
              </a:rPr>
              <a:t>6. Both my mother and father have to work as they have problems trying to </a:t>
            </a:r>
            <a:r>
              <a:rPr lang="en-US" sz="3400" b="1" u="none" strike="noStrike" baseline="0" dirty="0">
                <a:latin typeface="Century Schoolbook" panose="02040604050505020304" pitchFamily="18" charset="0"/>
              </a:rPr>
              <a:t>make ends meet</a:t>
            </a:r>
            <a:r>
              <a:rPr lang="en-US" sz="3400" b="0" u="none" strike="noStrike" baseline="0" dirty="0">
                <a:latin typeface="Century Schoolbook" panose="02040604050505020304" pitchFamily="18" charset="0"/>
              </a:rPr>
              <a:t>.</a:t>
            </a:r>
            <a:endParaRPr lang="ru-RU" sz="3400" dirty="0">
              <a:latin typeface="Century Schoolbook" panose="020406040505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4CC2523-564D-41BF-8517-9571AFC57B80}"/>
              </a:ext>
            </a:extLst>
          </p:cNvPr>
          <p:cNvSpPr txBox="1"/>
          <p:nvPr/>
        </p:nvSpPr>
        <p:spPr>
          <a:xfrm>
            <a:off x="2937387" y="188954"/>
            <a:ext cx="61107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3A299"/>
              </a:buClr>
              <a:buSzTx/>
              <a:buFontTx/>
              <a:buNone/>
              <a:tabLst/>
              <a:defRPr/>
            </a:pPr>
            <a:r>
              <a:rPr lang="en-US" sz="3200" b="1" dirty="0">
                <a:solidFill>
                  <a:srgbClr val="FF0000"/>
                </a:solidFill>
                <a:latin typeface="Century Schoolbook" panose="02040604050505020304" pitchFamily="18" charset="0"/>
              </a:rPr>
              <a:t>Read and translate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49321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AFE2221-2697-4F8B-9443-16B7DC295A3E}"/>
              </a:ext>
            </a:extLst>
          </p:cNvPr>
          <p:cNvSpPr txBox="1"/>
          <p:nvPr/>
        </p:nvSpPr>
        <p:spPr>
          <a:xfrm>
            <a:off x="157316" y="908915"/>
            <a:ext cx="11670890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0" u="none" strike="noStrike" baseline="0" dirty="0">
                <a:latin typeface="Century Schoolbook" panose="02040604050505020304" pitchFamily="18" charset="0"/>
              </a:rPr>
              <a:t>7. If I like a particular top or skirt, I can’t </a:t>
            </a:r>
            <a:r>
              <a:rPr lang="en-US" sz="3400" b="1" u="none" strike="noStrike" baseline="0" dirty="0">
                <a:latin typeface="Century Schoolbook" panose="02040604050505020304" pitchFamily="18" charset="0"/>
              </a:rPr>
              <a:t>resist</a:t>
            </a:r>
            <a:r>
              <a:rPr lang="en-US" sz="3400" b="0" u="none" strike="noStrike" baseline="0" dirty="0">
                <a:latin typeface="Century Schoolbook" panose="02040604050505020304" pitchFamily="18" charset="0"/>
              </a:rPr>
              <a:t> buying it in several </a:t>
            </a:r>
            <a:r>
              <a:rPr lang="en-US" sz="3400" b="0" u="none" strike="noStrike" baseline="0" dirty="0" err="1">
                <a:latin typeface="Century Schoolbook" panose="02040604050505020304" pitchFamily="18" charset="0"/>
              </a:rPr>
              <a:t>colours</a:t>
            </a:r>
            <a:r>
              <a:rPr lang="en-US" sz="3400" b="0" u="none" strike="noStrike" baseline="0" dirty="0">
                <a:latin typeface="Century Schoolbook" panose="02040604050505020304" pitchFamily="18" charset="0"/>
              </a:rPr>
              <a:t>.</a:t>
            </a:r>
          </a:p>
          <a:p>
            <a:r>
              <a:rPr lang="en-US" sz="3400" b="0" u="none" strike="noStrike" baseline="0" dirty="0">
                <a:latin typeface="Century Schoolbook" panose="02040604050505020304" pitchFamily="18" charset="0"/>
              </a:rPr>
              <a:t>8. I can’t </a:t>
            </a:r>
            <a:r>
              <a:rPr lang="en-US" sz="3400" b="1" u="none" strike="noStrike" baseline="0" dirty="0">
                <a:latin typeface="Century Schoolbook" panose="02040604050505020304" pitchFamily="18" charset="0"/>
              </a:rPr>
              <a:t>survive</a:t>
            </a:r>
            <a:r>
              <a:rPr lang="en-US" sz="3400" b="0" u="none" strike="noStrike" baseline="0" dirty="0">
                <a:latin typeface="Century Schoolbook" panose="02040604050505020304" pitchFamily="18" charset="0"/>
              </a:rPr>
              <a:t> on less than £20 a week!!</a:t>
            </a:r>
          </a:p>
          <a:p>
            <a:r>
              <a:rPr lang="en-US" sz="3400" b="0" u="none" strike="noStrike" baseline="0" dirty="0">
                <a:latin typeface="Century Schoolbook" panose="02040604050505020304" pitchFamily="18" charset="0"/>
              </a:rPr>
              <a:t>9. My parents aren’t rich so I’ll have to have </a:t>
            </a:r>
            <a:r>
              <a:rPr lang="en-US" sz="3400" b="1" u="none" strike="noStrike" baseline="0" dirty="0">
                <a:latin typeface="Century Schoolbook" panose="02040604050505020304" pitchFamily="18" charset="0"/>
              </a:rPr>
              <a:t>a student loan </a:t>
            </a:r>
            <a:r>
              <a:rPr lang="en-US" sz="3400" b="0" u="none" strike="noStrike" baseline="0" dirty="0">
                <a:latin typeface="Century Schoolbook" panose="02040604050505020304" pitchFamily="18" charset="0"/>
              </a:rPr>
              <a:t>at university.</a:t>
            </a:r>
          </a:p>
          <a:p>
            <a:r>
              <a:rPr lang="en-US" sz="3400" b="0" u="none" strike="noStrike" baseline="0" dirty="0">
                <a:latin typeface="Century Schoolbook" panose="02040604050505020304" pitchFamily="18" charset="0"/>
              </a:rPr>
              <a:t>10. I can’t </a:t>
            </a:r>
            <a:r>
              <a:rPr lang="en-US" sz="3400" b="1" u="none" strike="noStrike" baseline="0" dirty="0">
                <a:latin typeface="Century Schoolbook" panose="02040604050505020304" pitchFamily="18" charset="0"/>
              </a:rPr>
              <a:t>afford</a:t>
            </a:r>
            <a:r>
              <a:rPr lang="en-US" sz="3400" b="0" u="none" strike="noStrike" baseline="0" dirty="0">
                <a:latin typeface="Century Schoolbook" panose="02040604050505020304" pitchFamily="18" charset="0"/>
              </a:rPr>
              <a:t> </a:t>
            </a:r>
            <a:r>
              <a:rPr lang="en-US" sz="3400" b="1" u="none" strike="noStrike" baseline="0" dirty="0">
                <a:latin typeface="Century Schoolbook" panose="02040604050505020304" pitchFamily="18" charset="0"/>
              </a:rPr>
              <a:t>to splash out </a:t>
            </a:r>
            <a:r>
              <a:rPr lang="en-US" sz="3400" b="0" u="none" strike="noStrike" baseline="0" dirty="0">
                <a:latin typeface="Century Schoolbook" panose="02040604050505020304" pitchFamily="18" charset="0"/>
              </a:rPr>
              <a:t>on new dresses for each wedding I am invited to.</a:t>
            </a:r>
          </a:p>
          <a:p>
            <a:r>
              <a:rPr lang="en-US" sz="3400" b="0" u="none" strike="noStrike" baseline="0" dirty="0">
                <a:latin typeface="Century Schoolbook" panose="02040604050505020304" pitchFamily="18" charset="0"/>
              </a:rPr>
              <a:t>11. I always go on </a:t>
            </a:r>
            <a:r>
              <a:rPr lang="en-US" sz="3400" b="1" u="none" strike="noStrike" baseline="0" dirty="0">
                <a:latin typeface="Century Schoolbook" panose="02040604050505020304" pitchFamily="18" charset="0"/>
              </a:rPr>
              <a:t>a shopping spree </a:t>
            </a:r>
            <a:r>
              <a:rPr lang="en-US" sz="3400" b="0" u="none" strike="noStrike" baseline="0" dirty="0">
                <a:latin typeface="Century Schoolbook" panose="02040604050505020304" pitchFamily="18" charset="0"/>
              </a:rPr>
              <a:t>to buy things for my birthday party.</a:t>
            </a:r>
          </a:p>
          <a:p>
            <a:r>
              <a:rPr lang="en-US" sz="3400" b="0" u="none" strike="noStrike" baseline="0" dirty="0">
                <a:latin typeface="Century Schoolbook" panose="02040604050505020304" pitchFamily="18" charset="0"/>
              </a:rPr>
              <a:t>12. I </a:t>
            </a:r>
            <a:r>
              <a:rPr lang="en-US" sz="3400" b="1" u="none" strike="noStrike" baseline="0" dirty="0">
                <a:latin typeface="Century Schoolbook" panose="02040604050505020304" pitchFamily="18" charset="0"/>
              </a:rPr>
              <a:t>am saving up </a:t>
            </a:r>
            <a:r>
              <a:rPr lang="en-US" sz="3400" b="0" u="none" strike="noStrike" baseline="0" dirty="0">
                <a:latin typeface="Century Schoolbook" panose="02040604050505020304" pitchFamily="18" charset="0"/>
              </a:rPr>
              <a:t>for a holiday abroad.</a:t>
            </a:r>
            <a:endParaRPr lang="ru-RU" sz="3400" dirty="0">
              <a:latin typeface="Century Schoolbook" panose="020406040505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4CC2523-564D-41BF-8517-9571AFC57B80}"/>
              </a:ext>
            </a:extLst>
          </p:cNvPr>
          <p:cNvSpPr txBox="1"/>
          <p:nvPr/>
        </p:nvSpPr>
        <p:spPr>
          <a:xfrm>
            <a:off x="2937387" y="188954"/>
            <a:ext cx="61107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3A299"/>
              </a:buClr>
              <a:buSzTx/>
              <a:buFontTx/>
              <a:buNone/>
              <a:tabLst/>
              <a:defRPr/>
            </a:pPr>
            <a:r>
              <a:rPr lang="en-US" sz="3200" b="1" dirty="0">
                <a:solidFill>
                  <a:srgbClr val="FF0000"/>
                </a:solidFill>
                <a:latin typeface="Century Schoolbook" panose="02040604050505020304" pitchFamily="18" charset="0"/>
              </a:rPr>
              <a:t>Read and translate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08001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983DA5F-4787-467F-8217-68FBAE14A40B}"/>
              </a:ext>
            </a:extLst>
          </p:cNvPr>
          <p:cNvSpPr txBox="1"/>
          <p:nvPr/>
        </p:nvSpPr>
        <p:spPr>
          <a:xfrm>
            <a:off x="43779" y="0"/>
            <a:ext cx="11434916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Ex. 3 What do you think teenagers in Russia spend</a:t>
            </a:r>
            <a:r>
              <a:rPr lang="en-US" sz="2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rPr>
              <a:t> their money on</a:t>
            </a:r>
            <a:r>
              <a:rPr kumimoji="0" lang="en-US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?</a:t>
            </a:r>
            <a:endParaRPr kumimoji="0" lang="ru-RU" sz="21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753BB97-D6BC-49DC-8BE7-31FC55C56500}"/>
              </a:ext>
            </a:extLst>
          </p:cNvPr>
          <p:cNvSpPr txBox="1"/>
          <p:nvPr/>
        </p:nvSpPr>
        <p:spPr>
          <a:xfrm>
            <a:off x="110380" y="363298"/>
            <a:ext cx="11934136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clothes and accessories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  <a:latin typeface="Century Schoolbook" panose="02040604050505020304" pitchFamily="18" charset="0"/>
              </a:rPr>
              <a:t>household bills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eating out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  <a:latin typeface="Century Schoolbook" panose="02040604050505020304" pitchFamily="18" charset="0"/>
              </a:rPr>
              <a:t>mobile phones cards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sweets and snacks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rent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  <a:latin typeface="Century Schoolbook" panose="02040604050505020304" pitchFamily="18" charset="0"/>
              </a:rPr>
              <a:t>bus fares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petrol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computer games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  <a:latin typeface="Century Schoolbook" panose="02040604050505020304" pitchFamily="18" charset="0"/>
              </a:rPr>
              <a:t>CDs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Century Schoolbook" panose="02040604050505020304" pitchFamily="18" charset="0"/>
              </a:rPr>
              <a:t>/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latin typeface="Century Schoolbook" panose="02040604050505020304" pitchFamily="18" charset="0"/>
              </a:rPr>
              <a:t>DVDs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  <a:latin typeface="Century Schoolbook" panose="02040604050505020304" pitchFamily="18" charset="0"/>
              </a:rPr>
              <a:t>going out (cinema, concerts, sport events)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magazines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/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books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/ 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latin typeface="Century Schoolbook" panose="02040604050505020304" pitchFamily="18" charset="0"/>
              </a:rPr>
              <a:t>comics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supermarket shopping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2568B0B-41B7-480E-9DC3-32ED28629E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7008" y="415498"/>
            <a:ext cx="4097508" cy="4097508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6F2858F-0FF6-488C-A0A7-2A4728852CC7}"/>
              </a:ext>
            </a:extLst>
          </p:cNvPr>
          <p:cNvSpPr txBox="1"/>
          <p:nvPr/>
        </p:nvSpPr>
        <p:spPr>
          <a:xfrm>
            <a:off x="371167" y="5297077"/>
            <a:ext cx="10709788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What do you spend your </a:t>
            </a:r>
            <a:r>
              <a:rPr lang="en-US" sz="2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rPr>
              <a:t>money on</a:t>
            </a:r>
            <a:r>
              <a:rPr kumimoji="0" lang="en-US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?</a:t>
            </a:r>
            <a:endParaRPr lang="ru-RU" sz="21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8D43B88-E9E1-40DF-8C93-32899D647015}"/>
              </a:ext>
            </a:extLst>
          </p:cNvPr>
          <p:cNvSpPr txBox="1"/>
          <p:nvPr/>
        </p:nvSpPr>
        <p:spPr>
          <a:xfrm>
            <a:off x="194186" y="5706541"/>
            <a:ext cx="10709788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2100" b="1" i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A</a:t>
            </a:r>
            <a:r>
              <a:rPr kumimoji="0" lang="ru-RU" sz="2100" b="1" i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: </a:t>
            </a:r>
            <a:r>
              <a:rPr kumimoji="0" lang="en-US" sz="2100" b="1" i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I spend most of my money on …</a:t>
            </a:r>
            <a:endParaRPr lang="ru-RU" sz="2100" i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E5B3F89-C2D3-4549-AEA2-BB13C7EA10B1}"/>
              </a:ext>
            </a:extLst>
          </p:cNvPr>
          <p:cNvSpPr txBox="1"/>
          <p:nvPr/>
        </p:nvSpPr>
        <p:spPr>
          <a:xfrm>
            <a:off x="194186" y="6116005"/>
            <a:ext cx="10709788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2100" b="1" i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B</a:t>
            </a:r>
            <a:r>
              <a:rPr kumimoji="0" lang="ru-RU" sz="2100" b="1" i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: </a:t>
            </a:r>
            <a:r>
              <a:rPr kumimoji="0" lang="en-US" sz="2100" b="1" i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Me too. I also buy …</a:t>
            </a:r>
            <a:endParaRPr lang="ru-RU" sz="2100" i="1" dirty="0"/>
          </a:p>
        </p:txBody>
      </p:sp>
    </p:spTree>
    <p:extLst>
      <p:ext uri="{BB962C8B-B14F-4D97-AF65-F5344CB8AC3E}">
        <p14:creationId xmlns:p14="http://schemas.microsoft.com/office/powerpoint/2010/main" val="183860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Обычн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777</Words>
  <Application>Microsoft Office PowerPoint</Application>
  <PresentationFormat>Широкоэкранный</PresentationFormat>
  <Paragraphs>99</Paragraphs>
  <Slides>17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17</vt:i4>
      </vt:variant>
    </vt:vector>
  </HeadingPairs>
  <TitlesOfParts>
    <vt:vector size="30" baseType="lpstr">
      <vt:lpstr>Arial</vt:lpstr>
      <vt:lpstr>Brush Script MT</vt:lpstr>
      <vt:lpstr>Calibri</vt:lpstr>
      <vt:lpstr>Calibri Light</vt:lpstr>
      <vt:lpstr>Century Gothic</vt:lpstr>
      <vt:lpstr>Century Schoolbook</vt:lpstr>
      <vt:lpstr>Constantia</vt:lpstr>
      <vt:lpstr>Tw Cen MT</vt:lpstr>
      <vt:lpstr>Wingdings</vt:lpstr>
      <vt:lpstr>Wingdings 2</vt:lpstr>
      <vt:lpstr>Тема Office</vt:lpstr>
      <vt:lpstr>1_Тема Office</vt:lpstr>
      <vt:lpstr>Обычная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to dig deep into one’s pockets</vt:lpstr>
      <vt:lpstr>to splash out</vt:lpstr>
      <vt:lpstr>to make ends meet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English Teacher</dc:creator>
  <cp:lastModifiedBy>English Teacher</cp:lastModifiedBy>
  <cp:revision>16</cp:revision>
  <dcterms:created xsi:type="dcterms:W3CDTF">2020-09-27T14:00:18Z</dcterms:created>
  <dcterms:modified xsi:type="dcterms:W3CDTF">2020-11-05T21:12:51Z</dcterms:modified>
</cp:coreProperties>
</file>