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9" r:id="rId2"/>
    <p:sldId id="271" r:id="rId3"/>
    <p:sldId id="287" r:id="rId4"/>
    <p:sldId id="288" r:id="rId5"/>
    <p:sldId id="289" r:id="rId6"/>
    <p:sldId id="290" r:id="rId7"/>
    <p:sldId id="291" r:id="rId8"/>
    <p:sldId id="29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079"/>
    <a:srgbClr val="2CAC8C"/>
    <a:srgbClr val="24886E"/>
    <a:srgbClr val="BD5C54"/>
    <a:srgbClr val="0B211B"/>
    <a:srgbClr val="38BACE"/>
    <a:srgbClr val="ABD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1898"/>
  </p:normalViewPr>
  <p:slideViewPr>
    <p:cSldViewPr snapToGrid="0" snapToObjects="1">
      <p:cViewPr>
        <p:scale>
          <a:sx n="89" d="100"/>
          <a:sy n="89" d="100"/>
        </p:scale>
        <p:origin x="-1188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01929-425A-614D-8724-03C5C1537FEA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020F-BA94-B246-AE1A-6432C1ACC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46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17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1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0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11D29E-4103-2D43-A64D-E4FF3828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DD2B466-EC3F-B14C-A73D-49546C5D97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6F008A-B4D5-8445-AE51-DA6621C3A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BBA8CD-6B07-9947-BC87-44F5B3B0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D9530-F261-E24A-B3A9-53B581BF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3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5473F6-7DF5-9D44-89A0-4B2921D0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B2C7EE6-69F4-E644-890F-379A4B3B6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2F7FCA-578D-8040-8F95-B05370098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0F8E91-72D3-F04F-BC83-437FA829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E8067F-CD2A-9E4E-9400-14ECA90A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9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F29B4B2-D877-ED41-B587-130E6ABB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26284CE-62FA-B149-AB72-F7A72BDA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762E5D-B4FE-0A43-B619-993A3DB8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30BCEB-4BC7-154B-9112-295D7B3D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ECB4FB-2848-144E-A2D2-F75F6307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6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106C10-7B01-FF47-9F14-57A3CC8C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D10E3E-AD6F-0747-8BA9-9558771B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12AA99-4180-0A40-9809-7804477C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CEE913-6456-C645-AD40-68678E71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3D562A-2912-CC48-B090-901570FA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3CB78D-E53F-294B-8971-CDE38964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782023-BFB9-844F-AB6B-3FE79CCDD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A82F0C-D347-B949-B087-9A09C4EA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A834B0-C53C-7F49-A6E3-39D3B5AC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60F97A-8EF3-B943-BF1C-594269E6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BB174B-60BF-DA47-B19B-6A29930F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03CC46-2B8D-F84F-B810-18A3D37AB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E3A43F-834F-5449-9683-89786C1F2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667B01-5608-FC46-8B0B-66798C02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AD81B31-FBEB-C04B-901E-B9B84C09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44F0811-F18B-0048-A71A-F953221E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6F854-B814-5D46-ADE9-A67B3DF12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A8F5E6-5FBC-874F-82E3-26B17365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E6AC11-55B1-9445-ADBE-5965FB227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E0EDCFB-7DA4-794A-8F04-6DEBE18C2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9CA77B3-7383-5B47-92CE-F87AF8BE5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F96F4D1-4D53-4843-BFF0-1BA46F1A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3AED9AE-94EA-D644-A0E5-49608BE0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8BCFB48-A6CA-9A43-9169-A5D9255A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7D073F-86FC-B449-8252-124EEE9E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D8E9E7-2D56-194B-A7BF-6794AC941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50881FF-94FC-824C-90A9-71BDC91D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71BC8A-991E-B249-B6A5-C4C7397A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EC0ECF6-DE01-FB49-9E24-980D9F13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127AC9B-278E-384E-9E72-C1FC96A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0F73ADD-4813-CD4D-8675-325C6BD1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B6BC5-05AA-B141-AC1E-0AB5C6C4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243E4D-2F5C-A243-AD32-1EAF4FEB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801553F-90B9-0C40-BE3B-327A3655B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CA3404-7F17-494E-A6A6-E7EC98F1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95F6B3-6BE9-E74B-8B04-AFB6EA2D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2992689-6DA7-394F-87B8-3C73FCFD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E92B92-ED74-F145-9EB0-5D9547D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F863712-C955-984A-BFED-4F965D5EB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029E5F5-0CAE-4340-AD19-4B7226D75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DC88A0-64C5-4C4D-A6D1-785D1CD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175C24-AE79-C94D-8412-D8319C64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059441-560C-9349-9191-F17F6029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0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642987-BE19-F04B-A7C2-0588E94E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E66AA1-BCC1-9143-BEFF-09FF3CE23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D41672-51D6-7440-BDD1-90B35C08D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3465-59E6-D548-A280-255DC93966A1}" type="datetimeFigureOut">
              <a:rPr lang="ru-RU" smtClean="0"/>
              <a:t>22.12.2021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9F70AA-D4BB-EE46-B3E5-B05C683C3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08C513-797E-B848-B55A-A16A2D36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hyperlink" Target="https://nsportal.r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nfourok.ru/" TargetMode="External"/><Relationship Id="rId5" Type="http://schemas.openxmlformats.org/officeDocument/2006/relationships/hyperlink" Target="https://pedsovet.su/" TargetMode="External"/><Relationship Id="rId4" Type="http://schemas.openxmlformats.org/officeDocument/2006/relationships/hyperlink" Target="https://www.googleadservices.com/pagead/aclk?sa=L&amp;ai=DChcSEwjj2qqUjfb0AhXZBaIDHSBoCtAYABAAGgJsZQ&amp;ae=2&amp;ei=02rCYY_kGoX1qwHl0JaYDQ&amp;ohost=www.google.com&amp;cid=CAASE-Ro-Hf7CiPqpAO7HeGYNjIzcGU&amp;sig=AOD64_3lU3StvEN-rOzYVkuYncsyWZxQ3Q&amp;q&amp;sqi=2&amp;adurl&amp;ved=2ahUKEwjPmaOUjfb0AhWF-ioKHWWoBdMQ0Qx6BAgCEA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C8F2A2-6541-CA48-ABD0-3FDFBC86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364" y="1551310"/>
            <a:ext cx="11699572" cy="2531592"/>
          </a:xfrm>
          <a:solidFill>
            <a:srgbClr val="2CAC8C"/>
          </a:solidFill>
        </p:spPr>
        <p:txBody>
          <a:bodyPr lIns="540000">
            <a:normAutofit/>
          </a:bodyPr>
          <a:lstStyle/>
          <a:p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 Condensed Light" pitchFamily="2" charset="0"/>
                <a:cs typeface="Times New Roman" panose="02020603050405020304" pitchFamily="18" charset="0"/>
              </a:rPr>
              <a:t>Методическая разработка урока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Roboto Condensed Light" pitchFamily="2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 Condensed Light" pitchFamily="2" charset="0"/>
                <a:cs typeface="Times New Roman" panose="02020603050405020304" pitchFamily="18" charset="0"/>
              </a:rPr>
              <a:t>Britain’s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 Condensed Light" pitchFamily="2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 Condensed Light" pitchFamily="2" charset="0"/>
                <a:cs typeface="Times New Roman" panose="02020603050405020304" pitchFamily="18" charset="0"/>
              </a:rPr>
              <a:t>young consumers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Roboto Condensed Light" pitchFamily="2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Roboto Condensed Light" pitchFamily="2" charset="0"/>
                <a:cs typeface="Times New Roman" panose="02020603050405020304" pitchFamily="18" charset="0"/>
              </a:rPr>
              <a:t>Учащиеся 10 класса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ea typeface="Roboto Condensed Light" pitchFamily="2" charset="0"/>
              <a:cs typeface="Times New Roman" panose="02020603050405020304" pitchFamily="18" charset="0"/>
            </a:endParaRPr>
          </a:p>
          <a:p>
            <a:endParaRPr lang="ru-RU" sz="3200" dirty="0"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7271968-6A1B-A249-A470-991899EB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403" y="171490"/>
            <a:ext cx="2709561" cy="869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6B00DBF-2BED-AA40-BF5A-F8FFCDC68469}"/>
              </a:ext>
            </a:extLst>
          </p:cNvPr>
          <p:cNvSpPr txBox="1"/>
          <p:nvPr/>
        </p:nvSpPr>
        <p:spPr>
          <a:xfrm>
            <a:off x="819888" y="71014"/>
            <a:ext cx="7503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24886E"/>
                </a:solidFill>
              </a:rPr>
              <a:t>Региональный центр финансовой грамотности</a:t>
            </a:r>
          </a:p>
          <a:p>
            <a:pPr algn="ctr"/>
            <a:r>
              <a:rPr lang="ru-RU" sz="2800" b="1" dirty="0">
                <a:solidFill>
                  <a:srgbClr val="24886E"/>
                </a:solidFill>
              </a:rPr>
              <a:t> Калининградской области (РЦФГ)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0064688-1020-BF4D-9D52-552AA9FEE29A}"/>
              </a:ext>
            </a:extLst>
          </p:cNvPr>
          <p:cNvSpPr txBox="1"/>
          <p:nvPr/>
        </p:nvSpPr>
        <p:spPr>
          <a:xfrm>
            <a:off x="346364" y="4521860"/>
            <a:ext cx="1162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Автор: </a:t>
            </a:r>
            <a:r>
              <a:rPr lang="ru-RU" sz="3600" b="1" i="1" dirty="0" err="1" smtClean="0">
                <a:solidFill>
                  <a:schemeClr val="accent6">
                    <a:lumMod val="75000"/>
                  </a:schemeClr>
                </a:solidFill>
              </a:rPr>
              <a:t>Гупалова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 Ксения </a:t>
            </a:r>
            <a:r>
              <a:rPr lang="ru-RU" sz="3600" b="1" i="1" dirty="0" err="1" smtClean="0">
                <a:solidFill>
                  <a:schemeClr val="accent6">
                    <a:lumMod val="75000"/>
                  </a:schemeClr>
                </a:solidFill>
              </a:rPr>
              <a:t>Сергеевна,учитель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 МАОУ СОШ г. Зеленоградска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</a:t>
            </a:r>
            <a:r>
              <a:rPr lang="ru-RU" sz="3200" b="1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AAED51D-1B22-674F-AA91-97810A4F26BB}"/>
              </a:ext>
            </a:extLst>
          </p:cNvPr>
          <p:cNvSpPr txBox="1"/>
          <p:nvPr/>
        </p:nvSpPr>
        <p:spPr>
          <a:xfrm>
            <a:off x="1136591" y="1343891"/>
            <a:ext cx="9730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Цель занятия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финансовую грамотность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839105"/>
              </p:ext>
            </p:extLst>
          </p:nvPr>
        </p:nvGraphicFramePr>
        <p:xfrm>
          <a:off x="1136592" y="2174888"/>
          <a:ext cx="9790285" cy="603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026">
                  <a:extLst>
                    <a:ext uri="{9D8B030D-6E8A-4147-A177-3AD203B41FA5}">
                      <a16:colId xmlns:a16="http://schemas.microsoft.com/office/drawing/2014/main" xmlns="" val="2846744002"/>
                    </a:ext>
                  </a:extLst>
                </a:gridCol>
                <a:gridCol w="2564897">
                  <a:extLst>
                    <a:ext uri="{9D8B030D-6E8A-4147-A177-3AD203B41FA5}">
                      <a16:colId xmlns:a16="http://schemas.microsoft.com/office/drawing/2014/main" xmlns="" val="4220046309"/>
                    </a:ext>
                  </a:extLst>
                </a:gridCol>
                <a:gridCol w="1407905">
                  <a:extLst>
                    <a:ext uri="{9D8B030D-6E8A-4147-A177-3AD203B41FA5}">
                      <a16:colId xmlns:a16="http://schemas.microsoft.com/office/drawing/2014/main" xmlns="" val="1475945341"/>
                    </a:ext>
                  </a:extLst>
                </a:gridCol>
                <a:gridCol w="2327922">
                  <a:extLst>
                    <a:ext uri="{9D8B030D-6E8A-4147-A177-3AD203B41FA5}">
                      <a16:colId xmlns:a16="http://schemas.microsoft.com/office/drawing/2014/main" xmlns="" val="792352977"/>
                    </a:ext>
                  </a:extLst>
                </a:gridCol>
                <a:gridCol w="2648535">
                  <a:extLst>
                    <a:ext uri="{9D8B030D-6E8A-4147-A177-3AD203B41FA5}">
                      <a16:colId xmlns:a16="http://schemas.microsoft.com/office/drawing/2014/main" xmlns="" val="2000611325"/>
                    </a:ext>
                  </a:extLst>
                </a:gridCol>
              </a:tblGrid>
              <a:tr h="886831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7811979"/>
                  </a:ext>
                </a:extLst>
              </a:tr>
              <a:tr h="151509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Мотивационный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этап,целеполагание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Задача – сформулировать тему урока и построить план работы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Беседа, наглядные методы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6602592"/>
                  </a:ext>
                </a:extLst>
              </a:tr>
              <a:tr h="1799169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Актуализация знаний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р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еализация на практике выбранного плана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Ввести, первично закрепить и практиковать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знания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Конференция, методы проблемного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обучения,наглядные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2118594"/>
                  </a:ext>
                </a:extLst>
              </a:tr>
              <a:tr h="946931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работа по эталону, закрепление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Тренировать и закрепить применение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заний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Беседа, практические методы ,наглядные методы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8628232"/>
                  </a:ext>
                </a:extLst>
              </a:tr>
              <a:tr h="886831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минут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навыки рефлексии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Беседа,наглядные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9983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1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1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F425917-F9D5-4CDC-98B2-E178E7C95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593" y="875459"/>
            <a:ext cx="4399878" cy="3420956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913B970-059C-4C90-B99B-85E0356B80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19687"/>
            <a:ext cx="4580589" cy="2638313"/>
          </a:xfrm>
          <a:prstGeom prst="rect">
            <a:avLst/>
          </a:prstGeom>
          <a:effectLst>
            <a:softEdge rad="190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873675" y="1333948"/>
            <a:ext cx="62791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you understand the meaning of the proverb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Art is not in making money, but in keeping it”?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/>
          </a:p>
          <a:p>
            <a:r>
              <a:rPr lang="en-US" dirty="0" smtClean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this proverb teach us to do? (to plan our expenses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29430" y="3399416"/>
            <a:ext cx="64115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задание в парах, соотносят части пословиц, затем представитель пары зачитывает по очереди получившиеся варианты.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учителя, предполагают, а затем формулируют  тему и цели  урока,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 последовательность действий на уроке</a:t>
            </a:r>
          </a:p>
        </p:txBody>
      </p:sp>
    </p:spTree>
    <p:extLst>
      <p:ext uri="{BB962C8B-B14F-4D97-AF65-F5344CB8AC3E}">
        <p14:creationId xmlns:p14="http://schemas.microsoft.com/office/powerpoint/2010/main" val="40286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034593" y="-72685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2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38" y="1143965"/>
            <a:ext cx="3648904" cy="562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20178" y="1831416"/>
            <a:ext cx="70462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1.Учащиеся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читают с переводом предложения  и выражения, с которыми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Читают предложения со вставленными словами.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20178" y="3296074"/>
            <a:ext cx="6981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2.Учитель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выясняет все ли учащиеся нашли предложения с нужными ЛЕ , фиксирует наличие затруднений в ответах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88762" y="1309976"/>
            <a:ext cx="2710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p.28-29 ex 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02312" y="4878581"/>
            <a:ext cx="6594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просматривают тематическое видео.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твечают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по содержанию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составляют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worksheet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80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3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97" y="1376554"/>
            <a:ext cx="64213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29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с таблицей.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Раздаются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заданием: составление сравнительной таблицы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41468"/>
              </p:ext>
            </p:extLst>
          </p:nvPr>
        </p:nvGraphicFramePr>
        <p:xfrm>
          <a:off x="387275" y="3623323"/>
          <a:ext cx="4281544" cy="19276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0772"/>
                <a:gridCol w="2140772"/>
              </a:tblGrid>
              <a:tr h="1415335">
                <a:tc>
                  <a:txBody>
                    <a:bodyPr/>
                    <a:lstStyle/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British teens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Russian teens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2288">
                <a:tc>
                  <a:txBody>
                    <a:bodyPr/>
                    <a:lstStyle/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954588" y="3727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8497" y="5391209"/>
            <a:ext cx="5271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в группах делают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</a:t>
            </a:r>
            <a:r>
              <a:rPr lang="ru-RU" dirty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66" y="1672404"/>
            <a:ext cx="5274081" cy="441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4 этапа (рефлексия)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545" y="1367145"/>
            <a:ext cx="88521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высказывают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отношение, степень своей активности и заинтересованности на уроке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определяют степень важности изученного материала для дальнейшего применения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отвечают на вопросы рефлексии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69807" y="3119716"/>
            <a:ext cx="47620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</a:t>
            </a:r>
            <a:r>
              <a:rPr lang="en-US" dirty="0">
                <a:latin typeface="Bell MT" panose="02020503060305020303" pitchFamily="18" charset="0"/>
              </a:rPr>
              <a:t>The lesson was</a:t>
            </a:r>
            <a:r>
              <a:rPr lang="ru-RU" dirty="0"/>
              <a:t> …</a:t>
            </a:r>
          </a:p>
          <a:p>
            <a:r>
              <a:rPr lang="en-US" dirty="0">
                <a:latin typeface="Bell MT" panose="02020503060305020303" pitchFamily="18" charset="0"/>
              </a:rPr>
              <a:t>-interesting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-not interesting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-boring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2. I was …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-active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-passive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3. My classmates were …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-hardworking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-creative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-lazy</a:t>
            </a:r>
            <a:endParaRPr lang="ru-RU" dirty="0"/>
          </a:p>
          <a:p>
            <a:r>
              <a:rPr lang="en-US" dirty="0">
                <a:latin typeface="Bell MT" panose="02020503060305020303" pitchFamily="18" charset="0"/>
              </a:rPr>
              <a:t>4. After the lesson I can …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891" y="2441986"/>
            <a:ext cx="7007109" cy="44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59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Результат (достижение цели занятия)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2127" y="1410175"/>
            <a:ext cx="70785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урока были созданы условия для развития финансовой грамотности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произведен  сравнительный  анализ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рациональности трат британского и русского потребителя-подростка,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 закрепление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 по теме “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Britain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young consumers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5914" y="3926541"/>
            <a:ext cx="72398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Сформирована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на предметные, общие  и профессиональные компетенции. Результат достигнут каждым обучающимся в зависимости от способностей и индивидуального стиля обучения.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659" y="1266013"/>
            <a:ext cx="3872977" cy="38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7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Источники  </a:t>
            </a:r>
            <a:r>
              <a:rPr lang="ru-RU" sz="320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 заимствования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922" y="2505670"/>
            <a:ext cx="63077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hlinkClick r:id="rId4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34594" y="2782669"/>
            <a:ext cx="3234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3.</a:t>
            </a:r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://pedsovet.su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34593" y="1791149"/>
            <a:ext cx="3921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1.</a:t>
            </a:r>
            <a:r>
              <a:rPr lang="en-US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://www.infourok.ru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34594" y="2321004"/>
            <a:ext cx="3143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2.https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://nsportal.ru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34593" y="3244334"/>
            <a:ext cx="6519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Spotlight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Ваулина ЮЕ, Дули Дж</a:t>
            </a:r>
          </a:p>
        </p:txBody>
      </p:sp>
    </p:spTree>
    <p:extLst>
      <p:ext uri="{BB962C8B-B14F-4D97-AF65-F5344CB8AC3E}">
        <p14:creationId xmlns:p14="http://schemas.microsoft.com/office/powerpoint/2010/main" val="198898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3883</TotalTime>
  <Words>381</Words>
  <Application>Microsoft Office PowerPoint</Application>
  <PresentationFormat>Произвольный</PresentationFormat>
  <Paragraphs>101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</dc:title>
  <dc:creator>anastasya.bobrova@gmail.com</dc:creator>
  <cp:lastModifiedBy>Сергей</cp:lastModifiedBy>
  <cp:revision>225</cp:revision>
  <cp:lastPrinted>2019-02-13T13:26:13Z</cp:lastPrinted>
  <dcterms:created xsi:type="dcterms:W3CDTF">2019-02-04T09:22:00Z</dcterms:created>
  <dcterms:modified xsi:type="dcterms:W3CDTF">2021-12-22T00:17:45Z</dcterms:modified>
</cp:coreProperties>
</file>