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"/>
  </p:notesMasterIdLst>
  <p:sldIdLst>
    <p:sldId id="256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3" r:id="rId20"/>
    <p:sldId id="404" r:id="rId21"/>
    <p:sldId id="405" r:id="rId22"/>
    <p:sldId id="406" r:id="rId23"/>
    <p:sldId id="407" r:id="rId24"/>
    <p:sldId id="408" r:id="rId25"/>
    <p:sldId id="409" r:id="rId26"/>
    <p:sldId id="410" r:id="rId27"/>
    <p:sldId id="411" r:id="rId28"/>
    <p:sldId id="412" r:id="rId29"/>
    <p:sldId id="413" r:id="rId30"/>
    <p:sldId id="414" r:id="rId31"/>
    <p:sldId id="415" r:id="rId32"/>
    <p:sldId id="416" r:id="rId33"/>
    <p:sldId id="417" r:id="rId34"/>
    <p:sldId id="418" r:id="rId35"/>
    <p:sldId id="295" r:id="rId36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38"/>
    </p:embeddedFont>
    <p:embeddedFont>
      <p:font typeface="Google Sans" panose="020B0604020202020204" charset="0"/>
      <p:regular r:id="rId39"/>
      <p:bold r:id="rId40"/>
      <p:italic r:id="rId41"/>
      <p:boldItalic r:id="rId42"/>
    </p:embeddedFont>
    <p:embeddedFont>
      <p:font typeface="Proxima Nova" panose="020B0604020202020204" charset="0"/>
      <p:bold r:id="rId43"/>
      <p:italic r:id="rId44"/>
      <p:boldItalic r:id="rId45"/>
    </p:embeddedFont>
    <p:embeddedFont>
      <p:font typeface="Proxima Nova Rg" panose="02000506030000020004" charset="0"/>
      <p:regular r:id="rId46"/>
      <p:bold r:id="rId47"/>
      <p:italic r:id="rId48"/>
      <p:boldItalic r:id="rId49"/>
    </p:embeddedFont>
  </p:embeddedFontLst>
  <p:custDataLst>
    <p:tags r:id="rId37"/>
  </p:custDataLst>
  <p:defaultText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181">
          <p15:clr>
            <a:srgbClr val="A4A3A4"/>
          </p15:clr>
        </p15:guide>
        <p15:guide id="2" orient="horz" pos="2754">
          <p15:clr>
            <a:srgbClr val="A4A3A4"/>
          </p15:clr>
        </p15:guide>
        <p15:guide id="3" pos="4468">
          <p15:clr>
            <a:srgbClr val="A4A3A4"/>
          </p15:clr>
        </p15:guide>
        <p15:guide id="4" pos="2880">
          <p15:clr>
            <a:srgbClr val="A4A3A4"/>
          </p15:clr>
        </p15:guide>
        <p15:guide id="5" orient="horz" pos="1529">
          <p15:clr>
            <a:srgbClr val="A4A3A4"/>
          </p15:clr>
        </p15:guide>
        <p15:guide id="6" pos="5556">
          <p15:clr>
            <a:srgbClr val="A4A3A4"/>
          </p15:clr>
        </p15:guide>
        <p15:guide id="7" pos="1723">
          <p15:clr>
            <a:srgbClr val="A4A3A4"/>
          </p15:clr>
        </p15:guide>
        <p15:guide id="8" orient="horz" pos="2051">
          <p15:clr>
            <a:srgbClr val="A4A3A4"/>
          </p15:clr>
        </p15:guide>
        <p15:guide id="9" pos="3107">
          <p15:clr>
            <a:srgbClr val="A4A3A4"/>
          </p15:clr>
        </p15:guide>
        <p15:guide id="10" orient="horz" pos="373">
          <p15:clr>
            <a:srgbClr val="A4A3A4"/>
          </p15:clr>
        </p15:guide>
        <p15:guide id="11" orient="horz" pos="259">
          <p15:clr>
            <a:srgbClr val="A4A3A4"/>
          </p15:clr>
        </p15:guide>
        <p15:guide id="12" orient="horz" pos="894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1" roundtripDataSignature="AMtx7mgR507mospx99MOnAbv3LbbAqlR0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7D00"/>
    <a:srgbClr val="E6215A"/>
    <a:srgbClr val="009757"/>
    <a:srgbClr val="31B7BC"/>
    <a:srgbClr val="004F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84"/>
    <p:restoredTop sz="87414" autoAdjust="0"/>
  </p:normalViewPr>
  <p:slideViewPr>
    <p:cSldViewPr snapToGrid="0">
      <p:cViewPr varScale="1">
        <p:scale>
          <a:sx n="92" d="100"/>
          <a:sy n="92" d="100"/>
        </p:scale>
        <p:origin x="231" y="51"/>
      </p:cViewPr>
      <p:guideLst>
        <p:guide pos="181"/>
        <p:guide orient="horz" pos="2754"/>
        <p:guide pos="4468"/>
        <p:guide pos="2880"/>
        <p:guide orient="horz" pos="1529"/>
        <p:guide pos="5556"/>
        <p:guide pos="1723"/>
        <p:guide orient="horz" pos="2051"/>
        <p:guide pos="3107"/>
        <p:guide orient="horz" pos="373"/>
        <p:guide orient="horz" pos="259"/>
        <p:guide orient="horz" pos="894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tags" Target="tags/tag1.xml" /><Relationship Id="rId38" Type="http://schemas.openxmlformats.org/officeDocument/2006/relationships/font" Target="fonts/font1.fntdata" /><Relationship Id="rId39" Type="http://schemas.openxmlformats.org/officeDocument/2006/relationships/font" Target="fonts/font2.fntdata" /><Relationship Id="rId4" Type="http://schemas.openxmlformats.org/officeDocument/2006/relationships/slide" Target="slides/slide2.xml" /><Relationship Id="rId40" Type="http://schemas.openxmlformats.org/officeDocument/2006/relationships/font" Target="fonts/font3.fntdata" /><Relationship Id="rId41" Type="http://schemas.openxmlformats.org/officeDocument/2006/relationships/font" Target="fonts/font4.fntdata" /><Relationship Id="rId42" Type="http://schemas.openxmlformats.org/officeDocument/2006/relationships/font" Target="fonts/font5.fntdata" /><Relationship Id="rId43" Type="http://schemas.openxmlformats.org/officeDocument/2006/relationships/font" Target="fonts/font6.fntdata" /><Relationship Id="rId44" Type="http://schemas.openxmlformats.org/officeDocument/2006/relationships/font" Target="fonts/font7.fntdata" /><Relationship Id="rId45" Type="http://schemas.openxmlformats.org/officeDocument/2006/relationships/font" Target="fonts/font8.fntdata" /><Relationship Id="rId46" Type="http://schemas.openxmlformats.org/officeDocument/2006/relationships/font" Target="fonts/font9.fntdata" /><Relationship Id="rId47" Type="http://schemas.openxmlformats.org/officeDocument/2006/relationships/font" Target="fonts/font10.fntdata" /><Relationship Id="rId48" Type="http://schemas.openxmlformats.org/officeDocument/2006/relationships/font" Target="fonts/font11.fntdata" /><Relationship Id="rId49" Type="http://schemas.openxmlformats.org/officeDocument/2006/relationships/font" Target="fonts/font12.fntdata" /><Relationship Id="rId5" Type="http://schemas.openxmlformats.org/officeDocument/2006/relationships/slide" Target="slides/slide3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4.xml" /><Relationship Id="rId61" Type="http://customschemas.google.com/relationships/presentationmetadata" Target="metadata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858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</a:xfrm>
      </p:grpSpPr>
      <p:sp>
        <p:nvSpPr>
          <p:cNvPr id="74" name="Google Shape;7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5" name="Google Shape;75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382476E5-59FD-BD46-8535-FA88497927B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6B8979D7-6BDB-6A4D-4022-84BFEBC22B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05E83A7A-BA75-9E00-AEDD-E0A7E84D0D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255516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07B279AF-2EEF-B378-CE94-DB408255FF8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3" name="Google Shape;183;p21:notes">
            <a:extLst>
              <a:ext uri="{FF2B5EF4-FFF2-40B4-BE49-F238E27FC236}">
                <a16:creationId xmlns:a16="http://schemas.microsoft.com/office/drawing/2014/main" id="{8787017E-A58C-7440-E2C5-102CADB7D6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184" name="Google Shape;184;p21:notes">
            <a:extLst>
              <a:ext uri="{FF2B5EF4-FFF2-40B4-BE49-F238E27FC236}">
                <a16:creationId xmlns:a16="http://schemas.microsoft.com/office/drawing/2014/main" id="{525FEC2C-6C06-C136-A6AD-D6E162739F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2016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CA367CC8-F584-DD2E-96FA-1C689DAF869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724513BB-CF74-21C9-FD76-EC82994D4F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90A15BDB-CE96-2D33-281E-21CD6193B3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535813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5E06D1B6-76FB-96FF-0D0D-97CB0A9661D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3" name="Google Shape;183;p21:notes">
            <a:extLst>
              <a:ext uri="{FF2B5EF4-FFF2-40B4-BE49-F238E27FC236}">
                <a16:creationId xmlns:a16="http://schemas.microsoft.com/office/drawing/2014/main" id="{4B439583-EA11-A32C-AC76-C1AC680323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184" name="Google Shape;184;p21:notes">
            <a:extLst>
              <a:ext uri="{FF2B5EF4-FFF2-40B4-BE49-F238E27FC236}">
                <a16:creationId xmlns:a16="http://schemas.microsoft.com/office/drawing/2014/main" id="{BA1964B0-8047-6D47-B92F-0870240763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55401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AA4F722C-0AEC-F7AA-9965-9CF42643B188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3" name="Google Shape;183;p21:notes">
            <a:extLst>
              <a:ext uri="{FF2B5EF4-FFF2-40B4-BE49-F238E27FC236}">
                <a16:creationId xmlns:a16="http://schemas.microsoft.com/office/drawing/2014/main" id="{82E840C9-65B8-2DC2-DD9B-16418A645B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184" name="Google Shape;184;p21:notes">
            <a:extLst>
              <a:ext uri="{FF2B5EF4-FFF2-40B4-BE49-F238E27FC236}">
                <a16:creationId xmlns:a16="http://schemas.microsoft.com/office/drawing/2014/main" id="{602FDD4A-6C6B-8C94-8208-D8FD47B51F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02416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FC5E0507-1822-B766-7464-25CEC067512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20974760-F4DE-3FC0-92E4-81F441CB0E4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DBE9AFBA-9B00-454E-303D-C122AEAB3F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24418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77F31E38-1C0A-C23F-FC9C-D1EA69CCC30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3" name="Google Shape;183;p21:notes">
            <a:extLst>
              <a:ext uri="{FF2B5EF4-FFF2-40B4-BE49-F238E27FC236}">
                <a16:creationId xmlns:a16="http://schemas.microsoft.com/office/drawing/2014/main" id="{BA77DE0A-8FB8-78DC-2EB2-4EB2502A41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184" name="Google Shape;184;p21:notes">
            <a:extLst>
              <a:ext uri="{FF2B5EF4-FFF2-40B4-BE49-F238E27FC236}">
                <a16:creationId xmlns:a16="http://schemas.microsoft.com/office/drawing/2014/main" id="{CE9D163B-B918-7831-6699-56D9B6899C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6987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FF262E56-A6EA-35BE-CE63-E72444F55458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7BCEBA85-ED59-422A-EA60-A7B9907A38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40DB20AE-3801-19E5-743C-12B5A93F91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03904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6EB114F8-F9AE-CF58-0637-AFCD4927114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3" name="Google Shape;183;p21:notes">
            <a:extLst>
              <a:ext uri="{FF2B5EF4-FFF2-40B4-BE49-F238E27FC236}">
                <a16:creationId xmlns:a16="http://schemas.microsoft.com/office/drawing/2014/main" id="{BE336D9E-9C0A-FAEB-6AD2-48D24C6749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184" name="Google Shape;184;p21:notes">
            <a:extLst>
              <a:ext uri="{FF2B5EF4-FFF2-40B4-BE49-F238E27FC236}">
                <a16:creationId xmlns:a16="http://schemas.microsoft.com/office/drawing/2014/main" id="{254136A9-14C0-3307-3F84-13D311A53E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5490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6FBF666D-F4A6-0535-90AE-0DC94C4DDD1F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D6CDA3F1-D99C-01C6-4C20-82DAA38307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EB7FAA58-D74D-5CB3-112E-D23C033153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83797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2">
          <a:extLst>
            <a:ext uri="{FF2B5EF4-FFF2-40B4-BE49-F238E27FC236}">
              <a16:creationId xmlns:a16="http://schemas.microsoft.com/office/drawing/2014/main" id="{CDD815EF-C5CA-CDCF-379B-E26B6A07890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" name="Google Shape;83;p4:notes">
            <a:extLst>
              <a:ext uri="{FF2B5EF4-FFF2-40B4-BE49-F238E27FC236}">
                <a16:creationId xmlns:a16="http://schemas.microsoft.com/office/drawing/2014/main" id="{9D4E07F0-A192-3D1C-3C45-FB127F260B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" name="Google Shape;84;p4:notes">
            <a:extLst>
              <a:ext uri="{FF2B5EF4-FFF2-40B4-BE49-F238E27FC236}">
                <a16:creationId xmlns:a16="http://schemas.microsoft.com/office/drawing/2014/main" id="{1CFF5E09-A3AD-C0BB-9F3D-5464701EAA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  <p:sp>
        <p:nvSpPr>
          <p:cNvPr id="85" name="Google Shape;85;p4:notes">
            <a:extLst>
              <a:ext uri="{FF2B5EF4-FFF2-40B4-BE49-F238E27FC236}">
                <a16:creationId xmlns:a16="http://schemas.microsoft.com/office/drawing/2014/main" id="{70F0C62B-92CE-3383-4F13-B72AA05DF19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18611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797A4DED-C841-3B63-2474-6C4D42EEFC6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3" name="Google Shape;183;p21:notes">
            <a:extLst>
              <a:ext uri="{FF2B5EF4-FFF2-40B4-BE49-F238E27FC236}">
                <a16:creationId xmlns:a16="http://schemas.microsoft.com/office/drawing/2014/main" id="{612DD594-1202-38DA-16AF-31E8BB2822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184" name="Google Shape;184;p21:notes">
            <a:extLst>
              <a:ext uri="{FF2B5EF4-FFF2-40B4-BE49-F238E27FC236}">
                <a16:creationId xmlns:a16="http://schemas.microsoft.com/office/drawing/2014/main" id="{902B6CA5-C190-B657-F47E-64001DC34E9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57016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C9FCBC4D-7D80-4DB3-CA51-E5BCADE11B4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D6E65B8C-704A-B7F9-0441-5E89EB79DB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41875DCC-F492-68B6-E489-F797586049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464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397C1D3E-E77E-18F2-B97C-4D1C85B799E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3" name="Google Shape;183;p21:notes">
            <a:extLst>
              <a:ext uri="{FF2B5EF4-FFF2-40B4-BE49-F238E27FC236}">
                <a16:creationId xmlns:a16="http://schemas.microsoft.com/office/drawing/2014/main" id="{7E26C2E6-200C-58BE-699A-0354B76259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184" name="Google Shape;184;p21:notes">
            <a:extLst>
              <a:ext uri="{FF2B5EF4-FFF2-40B4-BE49-F238E27FC236}">
                <a16:creationId xmlns:a16="http://schemas.microsoft.com/office/drawing/2014/main" id="{FB0A173A-BADF-FA29-ADE6-5BFFA96518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76470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3D999301-BC9E-28E5-3216-927CC584352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863DDFAE-5A36-A806-AD7F-FD1161AAD1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21D5D286-D080-2C99-91C8-A242CF05B1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627280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2F8F7DC3-BA80-F21B-441C-DCC228AF34D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2DF3A4CC-208B-9F91-84C1-19A5F240AD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C0CB71F8-CA74-009C-453A-3AC0D49406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224030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C52C568A-E060-C8FA-7735-77A28A6CE04F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3" name="Google Shape;183;p21:notes">
            <a:extLst>
              <a:ext uri="{FF2B5EF4-FFF2-40B4-BE49-F238E27FC236}">
                <a16:creationId xmlns:a16="http://schemas.microsoft.com/office/drawing/2014/main" id="{0F3C9CEF-A766-84E9-8535-DDDE83E2C6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184" name="Google Shape;184;p21:notes">
            <a:extLst>
              <a:ext uri="{FF2B5EF4-FFF2-40B4-BE49-F238E27FC236}">
                <a16:creationId xmlns:a16="http://schemas.microsoft.com/office/drawing/2014/main" id="{FB38D96D-6029-9F9B-4735-414A56580D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958312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82">
          <a:extLst>
            <a:ext uri="{FF2B5EF4-FFF2-40B4-BE49-F238E27FC236}">
              <a16:creationId xmlns:a16="http://schemas.microsoft.com/office/drawing/2014/main" id="{67052F9A-EBBD-4A59-00AA-1F8DFB9E7F0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3" name="Google Shape;183;p21:notes">
            <a:extLst>
              <a:ext uri="{FF2B5EF4-FFF2-40B4-BE49-F238E27FC236}">
                <a16:creationId xmlns:a16="http://schemas.microsoft.com/office/drawing/2014/main" id="{C37A03B2-1642-1B71-9711-A14408AECF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/>
          </a:p>
        </p:txBody>
      </p:sp>
      <p:sp>
        <p:nvSpPr>
          <p:cNvPr id="184" name="Google Shape;184;p21:notes">
            <a:extLst>
              <a:ext uri="{FF2B5EF4-FFF2-40B4-BE49-F238E27FC236}">
                <a16:creationId xmlns:a16="http://schemas.microsoft.com/office/drawing/2014/main" id="{5C4263E3-DE79-C3E1-153B-A2DCAB26C1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6658095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09D0CC9F-9384-3B26-AAA0-8B496644467F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4CDB6CF9-0C1A-4273-3A36-6C4D3AC638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C3D94883-EAC4-8C11-C0F9-A85DF97386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363468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07474E7D-C9D3-3EE7-AC92-7ED52562E52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CA08DB3E-D98A-3A86-63F5-5A93FC8926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05B1F8F0-060C-43EB-D746-ECBB4ADEC2C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109908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F676C862-15CA-3A61-9ED5-36D5CDE9642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01925165-7721-AE7C-2C16-4AA1403321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75E5FBC6-A34A-2678-EB18-92D9277F3E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9112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82">
          <a:extLst>
            <a:ext uri="{FF2B5EF4-FFF2-40B4-BE49-F238E27FC236}">
              <a16:creationId xmlns:a16="http://schemas.microsoft.com/office/drawing/2014/main" id="{C554AC90-4B84-AE1D-1171-586C3328619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3" name="Google Shape;83;p4:notes">
            <a:extLst>
              <a:ext uri="{FF2B5EF4-FFF2-40B4-BE49-F238E27FC236}">
                <a16:creationId xmlns:a16="http://schemas.microsoft.com/office/drawing/2014/main" id="{3DC75D09-2797-E7B1-7B7B-B8FDB1C0ED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" name="Google Shape;84;p4:notes">
            <a:extLst>
              <a:ext uri="{FF2B5EF4-FFF2-40B4-BE49-F238E27FC236}">
                <a16:creationId xmlns:a16="http://schemas.microsoft.com/office/drawing/2014/main" id="{6144B9BC-1800-5D17-2A63-887C8C48F3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/>
          </a:p>
        </p:txBody>
      </p:sp>
      <p:sp>
        <p:nvSpPr>
          <p:cNvPr id="85" name="Google Shape;85;p4:notes">
            <a:extLst>
              <a:ext uri="{FF2B5EF4-FFF2-40B4-BE49-F238E27FC236}">
                <a16:creationId xmlns:a16="http://schemas.microsoft.com/office/drawing/2014/main" id="{37A828E2-B504-2ABE-3E00-AE2098F9AB9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85243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8DA59F42-F647-1D95-990E-21C685FC6A8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45722798-2F8C-3F4C-750A-2CE4866F32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3F4C2074-E16C-15D0-A426-7590F412E6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237141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50AF7ABB-9EEE-6512-521D-8C04B8326C24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70BE78E4-33BD-E4C5-CD72-E210130168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6338A3BC-725D-2A58-705F-20CFF9518E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603864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A59CB692-9E31-C659-7317-E0DC31F6476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ADCA5051-21E1-E0A6-D80C-45C70337A2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BD45A293-34EE-512F-2C6F-8C9E68BD2B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98755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1435C3F9-0CFD-A1AC-7BD3-BDB1BECE1A8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D7BC4C1D-56DF-AA6C-CBC0-40DB074E99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1DD099CC-E87E-0073-C82B-131A72608B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374263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631"/>
        <p:cNvGrpSpPr/>
        <p:nvPr/>
      </p:nvGrpSpPr>
      <p:grpSpPr>
        <a:xfrm>
          <a:off x="0" y="0"/>
          <a:ext cx="0" cy="0"/>
        </a:xfrm>
      </p:grpSpPr>
      <p:sp>
        <p:nvSpPr>
          <p:cNvPr id="1632" name="Google Shape;1632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33" name="Google Shape;1633;p4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0F92C301-B283-E208-73F1-10F840A7AE6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CAE10B83-6774-9B05-D88A-90C2046698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A22F2694-8879-5548-661A-E294E57683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15161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CD2FCC73-3587-ED48-65C1-435B67266A7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BB02C49D-BC63-7619-532C-18F93170C2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59E2C4CC-1C8D-7192-31B8-8F172D933E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85397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B8AEFE98-3014-C2AC-B035-8AE3FC4C171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8C883B03-7B7A-D055-1A0C-9B6BEDD116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7999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/>
            </a:pPr>
            <a:r>
              <a:rPr lang="ru-RU"/>
              <a:t>ъ</a:t>
            </a: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A19AC0E4-412A-C348-645A-F09C31206D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5705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5889DBEE-BCB5-848F-6DCD-FDBA69DE26F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4412B002-9B5B-50C0-CAA3-8A0DCDA0C7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C416C74D-F1CF-3D3D-3A43-7B06D541C5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9698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F4FA58FD-1529-844C-1F20-700B5AA5EAE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042B7721-C3C6-9FAF-497C-B76293B97D3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F188E922-ACBC-A261-5FFC-B66EE3EC04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3844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 showMasterSp="0" showMasterPhAnim="0">
  <p:cSld>
    <p:spTree>
      <p:nvGrpSpPr>
        <p:cNvPr id="1" name="Shape 110">
          <a:extLst>
            <a:ext uri="{FF2B5EF4-FFF2-40B4-BE49-F238E27FC236}">
              <a16:creationId xmlns:a16="http://schemas.microsoft.com/office/drawing/2014/main" id="{F8916E2A-2481-5147-7AAD-CF2658E618A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1" name="Google Shape;111;p9:notes">
            <a:extLst>
              <a:ext uri="{FF2B5EF4-FFF2-40B4-BE49-F238E27FC236}">
                <a16:creationId xmlns:a16="http://schemas.microsoft.com/office/drawing/2014/main" id="{97B223EE-04CF-E35E-40DC-F7C4488460D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None/>
            </a:pPr>
            <a:endParaRPr lang="ru-RU" b="0" i="0" u="none" strike="noStrike">
              <a:solidFill>
                <a:srgbClr val="0B57D0"/>
              </a:solidFill>
              <a:effectLst/>
              <a:latin typeface="Google Sans"/>
            </a:endParaRPr>
          </a:p>
        </p:txBody>
      </p:sp>
      <p:sp>
        <p:nvSpPr>
          <p:cNvPr id="112" name="Google Shape;112;p9:notes">
            <a:extLst>
              <a:ext uri="{FF2B5EF4-FFF2-40B4-BE49-F238E27FC236}">
                <a16:creationId xmlns:a16="http://schemas.microsoft.com/office/drawing/2014/main" id="{71D3B1A1-F1C5-E02B-2C5F-4179B80707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242037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matchingName="Заголовок и подзаголовок">
  <p:cSld name="Заголовок и подзаголовок">
    <p:spTree>
      <p:nvGrpSpPr>
        <p:cNvPr id="1" name="Shape 13"/>
        <p:cNvGrpSpPr/>
        <p:nvPr/>
      </p:nvGrpSpPr>
      <p:grpSpPr>
        <a:xfrm>
          <a:off x="0" y="0"/>
          <a:ext cx="0" cy="0"/>
        </a:xfrm>
      </p:grpSpPr>
      <p:sp>
        <p:nvSpPr>
          <p:cNvPr id="2" name="Рисунок 4">
            <a:extLst>
              <a:ext uri="{FF2B5EF4-FFF2-40B4-BE49-F238E27FC236}">
                <a16:creationId xmlns:a16="http://schemas.microsoft.com/office/drawing/2014/main" id="{EC8A7FF3-A279-42A2-700C-4E08FFABB134}"/>
              </a:ext>
            </a:extLst>
          </p:cNvPr>
          <p:cNvSpPr/>
          <p:nvPr/>
        </p:nvSpPr>
        <p:spPr>
          <a:xfrm>
            <a:off x="-2" y="684299"/>
            <a:ext cx="6194978" cy="4468332"/>
          </a:xfrm>
          <a:custGeom>
            <a:gdLst>
              <a:gd name="csX0" fmla="*/ 0 w 6194978"/>
              <a:gd name="csY0" fmla="*/ 4467063 h 4468332"/>
              <a:gd name="csX1" fmla="*/ 5386248 w 6194978"/>
              <a:gd name="csY1" fmla="*/ 4467063 h 4468332"/>
              <a:gd name="csX2" fmla="*/ 5608427 w 6194978"/>
              <a:gd name="csY2" fmla="*/ 4223936 h 4468332"/>
              <a:gd name="csX3" fmla="*/ 5685872 w 6194978"/>
              <a:gd name="csY3" fmla="*/ 4100785 h 4468332"/>
              <a:gd name="csX4" fmla="*/ 5723960 w 6194978"/>
              <a:gd name="csY4" fmla="*/ 4037940 h 4468332"/>
              <a:gd name="csX5" fmla="*/ 5761412 w 6194978"/>
              <a:gd name="csY5" fmla="*/ 3974461 h 4468332"/>
              <a:gd name="csX6" fmla="*/ 5797596 w 6194978"/>
              <a:gd name="csY6" fmla="*/ 3910346 h 4468332"/>
              <a:gd name="csX7" fmla="*/ 5831875 w 6194978"/>
              <a:gd name="csY7" fmla="*/ 3845597 h 4468332"/>
              <a:gd name="csX8" fmla="*/ 5864884 w 6194978"/>
              <a:gd name="csY8" fmla="*/ 3780848 h 4468332"/>
              <a:gd name="csX9" fmla="*/ 5895989 w 6194978"/>
              <a:gd name="csY9" fmla="*/ 3715464 h 4468332"/>
              <a:gd name="csX10" fmla="*/ 5925825 w 6194978"/>
              <a:gd name="csY10" fmla="*/ 3649445 h 4468332"/>
              <a:gd name="csX11" fmla="*/ 5953756 w 6194978"/>
              <a:gd name="csY11" fmla="*/ 3582791 h 4468332"/>
              <a:gd name="csX12" fmla="*/ 5980417 w 6194978"/>
              <a:gd name="csY12" fmla="*/ 3515503 h 4468332"/>
              <a:gd name="csX13" fmla="*/ 6005174 w 6194978"/>
              <a:gd name="csY13" fmla="*/ 3447580 h 4468332"/>
              <a:gd name="csX14" fmla="*/ 6028662 w 6194978"/>
              <a:gd name="csY14" fmla="*/ 3379656 h 4468332"/>
              <a:gd name="csX15" fmla="*/ 6050245 w 6194978"/>
              <a:gd name="csY15" fmla="*/ 3311099 h 4468332"/>
              <a:gd name="csX16" fmla="*/ 6070558 w 6194978"/>
              <a:gd name="csY16" fmla="*/ 3241906 h 4468332"/>
              <a:gd name="csX17" fmla="*/ 6088968 w 6194978"/>
              <a:gd name="csY17" fmla="*/ 3172078 h 4468332"/>
              <a:gd name="csX18" fmla="*/ 6106107 w 6194978"/>
              <a:gd name="csY18" fmla="*/ 3102250 h 4468332"/>
              <a:gd name="csX19" fmla="*/ 6121977 w 6194978"/>
              <a:gd name="csY19" fmla="*/ 3031788 h 4468332"/>
              <a:gd name="csX20" fmla="*/ 6135942 w 6194978"/>
              <a:gd name="csY20" fmla="*/ 2960691 h 4468332"/>
              <a:gd name="csX21" fmla="*/ 6148638 w 6194978"/>
              <a:gd name="csY21" fmla="*/ 2888959 h 4468332"/>
              <a:gd name="csX22" fmla="*/ 6160065 w 6194978"/>
              <a:gd name="csY22" fmla="*/ 2817227 h 4468332"/>
              <a:gd name="csX23" fmla="*/ 6170221 w 6194978"/>
              <a:gd name="csY23" fmla="*/ 2744860 h 4468332"/>
              <a:gd name="csX24" fmla="*/ 6178474 w 6194978"/>
              <a:gd name="csY24" fmla="*/ 2671858 h 4468332"/>
              <a:gd name="csX25" fmla="*/ 6185457 w 6194978"/>
              <a:gd name="csY25" fmla="*/ 2598857 h 4468332"/>
              <a:gd name="csX26" fmla="*/ 6190535 w 6194978"/>
              <a:gd name="csY26" fmla="*/ 2525855 h 4468332"/>
              <a:gd name="csX27" fmla="*/ 6193709 w 6194978"/>
              <a:gd name="csY27" fmla="*/ 2452219 h 4468332"/>
              <a:gd name="csX28" fmla="*/ 6194979 w 6194978"/>
              <a:gd name="csY28" fmla="*/ 2378582 h 4468332"/>
              <a:gd name="csX29" fmla="*/ 6194979 w 6194978"/>
              <a:gd name="csY29" fmla="*/ 2305581 h 4468332"/>
              <a:gd name="csX30" fmla="*/ 6192439 w 6194978"/>
              <a:gd name="csY30" fmla="*/ 2232579 h 4468332"/>
              <a:gd name="csX31" fmla="*/ 6187996 w 6194978"/>
              <a:gd name="csY31" fmla="*/ 2159578 h 4468332"/>
              <a:gd name="csX32" fmla="*/ 6181013 w 6194978"/>
              <a:gd name="csY32" fmla="*/ 2087211 h 4468332"/>
              <a:gd name="csX33" fmla="*/ 6172126 w 6194978"/>
              <a:gd name="csY33" fmla="*/ 2014844 h 4468332"/>
              <a:gd name="csX34" fmla="*/ 6160699 w 6194978"/>
              <a:gd name="csY34" fmla="*/ 1943112 h 4468332"/>
              <a:gd name="csX35" fmla="*/ 6146734 w 6194978"/>
              <a:gd name="csY35" fmla="*/ 1872015 h 4468332"/>
              <a:gd name="csX36" fmla="*/ 6130229 w 6194978"/>
              <a:gd name="csY36" fmla="*/ 1801552 h 4468332"/>
              <a:gd name="csX37" fmla="*/ 6111185 w 6194978"/>
              <a:gd name="csY37" fmla="*/ 1731725 h 4468332"/>
              <a:gd name="csX38" fmla="*/ 6089602 w 6194978"/>
              <a:gd name="csY38" fmla="*/ 1663167 h 4468332"/>
              <a:gd name="csX39" fmla="*/ 6065480 w 6194978"/>
              <a:gd name="csY39" fmla="*/ 1595244 h 4468332"/>
              <a:gd name="csX40" fmla="*/ 6038818 w 6194978"/>
              <a:gd name="csY40" fmla="*/ 1528590 h 4468332"/>
              <a:gd name="csX41" fmla="*/ 6009618 w 6194978"/>
              <a:gd name="csY41" fmla="*/ 1462571 h 4468332"/>
              <a:gd name="csX42" fmla="*/ 5977878 w 6194978"/>
              <a:gd name="csY42" fmla="*/ 1397822 h 4468332"/>
              <a:gd name="csX43" fmla="*/ 5943599 w 6194978"/>
              <a:gd name="csY43" fmla="*/ 1334342 h 4468332"/>
              <a:gd name="csX44" fmla="*/ 5907416 w 6194978"/>
              <a:gd name="csY44" fmla="*/ 1272132 h 4468332"/>
              <a:gd name="csX45" fmla="*/ 5868693 w 6194978"/>
              <a:gd name="csY45" fmla="*/ 1211192 h 4468332"/>
              <a:gd name="csX46" fmla="*/ 5828066 w 6194978"/>
              <a:gd name="csY46" fmla="*/ 1151521 h 4468332"/>
              <a:gd name="csX47" fmla="*/ 5785535 w 6194978"/>
              <a:gd name="csY47" fmla="*/ 1093120 h 4468332"/>
              <a:gd name="csX48" fmla="*/ 5741099 w 6194978"/>
              <a:gd name="csY48" fmla="*/ 1035988 h 4468332"/>
              <a:gd name="csX49" fmla="*/ 5694759 w 6194978"/>
              <a:gd name="csY49" fmla="*/ 980126 h 4468332"/>
              <a:gd name="csX50" fmla="*/ 5646514 w 6194978"/>
              <a:gd name="csY50" fmla="*/ 925533 h 4468332"/>
              <a:gd name="csX51" fmla="*/ 5596365 w 6194978"/>
              <a:gd name="csY51" fmla="*/ 872845 h 4468332"/>
              <a:gd name="csX52" fmla="*/ 5544312 w 6194978"/>
              <a:gd name="csY52" fmla="*/ 821427 h 4468332"/>
              <a:gd name="csX53" fmla="*/ 5490989 w 6194978"/>
              <a:gd name="csY53" fmla="*/ 771278 h 4468332"/>
              <a:gd name="csX54" fmla="*/ 5436397 w 6194978"/>
              <a:gd name="csY54" fmla="*/ 723033 h 4468332"/>
              <a:gd name="csX55" fmla="*/ 5380534 w 6194978"/>
              <a:gd name="csY55" fmla="*/ 676058 h 4468332"/>
              <a:gd name="csX56" fmla="*/ 5323403 w 6194978"/>
              <a:gd name="csY56" fmla="*/ 630988 h 4468332"/>
              <a:gd name="csX57" fmla="*/ 5265002 w 6194978"/>
              <a:gd name="csY57" fmla="*/ 587822 h 4468332"/>
              <a:gd name="csX58" fmla="*/ 5205331 w 6194978"/>
              <a:gd name="csY58" fmla="*/ 546560 h 4468332"/>
              <a:gd name="csX59" fmla="*/ 5144391 w 6194978"/>
              <a:gd name="csY59" fmla="*/ 507202 h 4468332"/>
              <a:gd name="csX60" fmla="*/ 5082815 w 6194978"/>
              <a:gd name="csY60" fmla="*/ 469115 h 4468332"/>
              <a:gd name="csX61" fmla="*/ 5019970 w 6194978"/>
              <a:gd name="csY61" fmla="*/ 432931 h 4468332"/>
              <a:gd name="csX62" fmla="*/ 4956491 w 6194978"/>
              <a:gd name="csY62" fmla="*/ 398652 h 4468332"/>
              <a:gd name="csX63" fmla="*/ 4891741 w 6194978"/>
              <a:gd name="csY63" fmla="*/ 365643 h 4468332"/>
              <a:gd name="csX64" fmla="*/ 4826357 w 6194978"/>
              <a:gd name="csY64" fmla="*/ 334538 h 4468332"/>
              <a:gd name="csX65" fmla="*/ 4760339 w 6194978"/>
              <a:gd name="csY65" fmla="*/ 304702 h 4468332"/>
              <a:gd name="csX66" fmla="*/ 4693685 w 6194978"/>
              <a:gd name="csY66" fmla="*/ 276771 h 4468332"/>
              <a:gd name="csX67" fmla="*/ 4626396 w 6194978"/>
              <a:gd name="csY67" fmla="*/ 250110 h 4468332"/>
              <a:gd name="csX68" fmla="*/ 4558473 w 6194978"/>
              <a:gd name="csY68" fmla="*/ 224718 h 4468332"/>
              <a:gd name="csX69" fmla="*/ 4489915 w 6194978"/>
              <a:gd name="csY69" fmla="*/ 201230 h 4468332"/>
              <a:gd name="csX70" fmla="*/ 4420723 w 6194978"/>
              <a:gd name="csY70" fmla="*/ 179013 h 4468332"/>
              <a:gd name="csX71" fmla="*/ 4350895 w 6194978"/>
              <a:gd name="csY71" fmla="*/ 158064 h 4468332"/>
              <a:gd name="csX72" fmla="*/ 4281067 w 6194978"/>
              <a:gd name="csY72" fmla="*/ 138386 h 4468332"/>
              <a:gd name="csX73" fmla="*/ 4210605 w 6194978"/>
              <a:gd name="csY73" fmla="*/ 120611 h 4468332"/>
              <a:gd name="csX74" fmla="*/ 4139507 w 6194978"/>
              <a:gd name="csY74" fmla="*/ 104107 h 4468332"/>
              <a:gd name="csX75" fmla="*/ 4068410 w 6194978"/>
              <a:gd name="csY75" fmla="*/ 88872 h 4468332"/>
              <a:gd name="csX76" fmla="*/ 3997313 w 6194978"/>
              <a:gd name="csY76" fmla="*/ 74906 h 4468332"/>
              <a:gd name="csX77" fmla="*/ 3925581 w 6194978"/>
              <a:gd name="csY77" fmla="*/ 62210 h 4468332"/>
              <a:gd name="csX78" fmla="*/ 3853849 w 6194978"/>
              <a:gd name="csY78" fmla="*/ 50784 h 4468332"/>
              <a:gd name="csX79" fmla="*/ 3782117 w 6194978"/>
              <a:gd name="csY79" fmla="*/ 40627 h 4468332"/>
              <a:gd name="csX80" fmla="*/ 3710385 w 6194978"/>
              <a:gd name="csY80" fmla="*/ 31740 h 4468332"/>
              <a:gd name="csX81" fmla="*/ 3638018 w 6194978"/>
              <a:gd name="csY81" fmla="*/ 23487 h 4468332"/>
              <a:gd name="csX82" fmla="*/ 3565652 w 6194978"/>
              <a:gd name="csY82" fmla="*/ 16505 h 4468332"/>
              <a:gd name="csX83" fmla="*/ 3493285 w 6194978"/>
              <a:gd name="csY83" fmla="*/ 10792 h 4468332"/>
              <a:gd name="csX84" fmla="*/ 3420918 w 6194978"/>
              <a:gd name="csY84" fmla="*/ 6348 h 4468332"/>
              <a:gd name="csX85" fmla="*/ 3348551 w 6194978"/>
              <a:gd name="csY85" fmla="*/ 3174 h 4468332"/>
              <a:gd name="csX86" fmla="*/ 3276184 w 6194978"/>
              <a:gd name="csY86" fmla="*/ 1270 h 4468332"/>
              <a:gd name="csX87" fmla="*/ 3203818 w 6194978"/>
              <a:gd name="csY87" fmla="*/ 0 h 4468332"/>
              <a:gd name="csX88" fmla="*/ 3131451 w 6194978"/>
              <a:gd name="csY88" fmla="*/ 0 h 4468332"/>
              <a:gd name="csX89" fmla="*/ 3059084 w 6194978"/>
              <a:gd name="csY89" fmla="*/ 1270 h 4468332"/>
              <a:gd name="csX90" fmla="*/ 2986717 w 6194978"/>
              <a:gd name="csY90" fmla="*/ 3174 h 4468332"/>
              <a:gd name="csX91" fmla="*/ 2914351 w 6194978"/>
              <a:gd name="csY91" fmla="*/ 6348 h 4468332"/>
              <a:gd name="csX92" fmla="*/ 2841984 w 6194978"/>
              <a:gd name="csY92" fmla="*/ 10792 h 4468332"/>
              <a:gd name="csX93" fmla="*/ 2769617 w 6194978"/>
              <a:gd name="csY93" fmla="*/ 15870 h 4468332"/>
              <a:gd name="csX94" fmla="*/ 2697250 w 6194978"/>
              <a:gd name="csY94" fmla="*/ 22218 h 4468332"/>
              <a:gd name="csX95" fmla="*/ 2624883 w 6194978"/>
              <a:gd name="csY95" fmla="*/ 29201 h 4468332"/>
              <a:gd name="csX96" fmla="*/ 2552517 w 6194978"/>
              <a:gd name="csY96" fmla="*/ 37453 h 4468332"/>
              <a:gd name="csX97" fmla="*/ 2480784 w 6194978"/>
              <a:gd name="csY97" fmla="*/ 46340 h 4468332"/>
              <a:gd name="csX98" fmla="*/ 2409053 w 6194978"/>
              <a:gd name="csY98" fmla="*/ 56497 h 4468332"/>
              <a:gd name="csX99" fmla="*/ 2337321 w 6194978"/>
              <a:gd name="csY99" fmla="*/ 67288 h 4468332"/>
              <a:gd name="csX100" fmla="*/ 2265588 w 6194978"/>
              <a:gd name="csY100" fmla="*/ 78715 h 4468332"/>
              <a:gd name="csX101" fmla="*/ 2193857 w 6194978"/>
              <a:gd name="csY101" fmla="*/ 91411 h 4468332"/>
              <a:gd name="csX102" fmla="*/ 2122759 w 6194978"/>
              <a:gd name="csY102" fmla="*/ 104741 h 4468332"/>
              <a:gd name="csX103" fmla="*/ 2051662 w 6194978"/>
              <a:gd name="csY103" fmla="*/ 119342 h 4468332"/>
              <a:gd name="csX104" fmla="*/ 1980565 w 6194978"/>
              <a:gd name="csY104" fmla="*/ 134577 h 4468332"/>
              <a:gd name="csX105" fmla="*/ 1909468 w 6194978"/>
              <a:gd name="csY105" fmla="*/ 150447 h 4468332"/>
              <a:gd name="csX106" fmla="*/ 1839005 w 6194978"/>
              <a:gd name="csY106" fmla="*/ 166951 h 4468332"/>
              <a:gd name="csX107" fmla="*/ 1768543 w 6194978"/>
              <a:gd name="csY107" fmla="*/ 184726 h 4468332"/>
              <a:gd name="csX108" fmla="*/ 1698080 w 6194978"/>
              <a:gd name="csY108" fmla="*/ 203135 h 4468332"/>
              <a:gd name="csX109" fmla="*/ 1627618 w 6194978"/>
              <a:gd name="csY109" fmla="*/ 222179 h 4468332"/>
              <a:gd name="csX110" fmla="*/ 1557790 w 6194978"/>
              <a:gd name="csY110" fmla="*/ 241857 h 4468332"/>
              <a:gd name="csX111" fmla="*/ 1487963 w 6194978"/>
              <a:gd name="csY111" fmla="*/ 262171 h 4468332"/>
              <a:gd name="csX112" fmla="*/ 1418135 w 6194978"/>
              <a:gd name="csY112" fmla="*/ 283119 h 4468332"/>
              <a:gd name="csX113" fmla="*/ 1348308 w 6194978"/>
              <a:gd name="csY113" fmla="*/ 304702 h 4468332"/>
              <a:gd name="csX114" fmla="*/ 1279115 w 6194978"/>
              <a:gd name="csY114" fmla="*/ 326920 h 4468332"/>
              <a:gd name="csX115" fmla="*/ 1209922 w 6194978"/>
              <a:gd name="csY115" fmla="*/ 349773 h 4468332"/>
              <a:gd name="csX116" fmla="*/ 1141364 w 6194978"/>
              <a:gd name="csY116" fmla="*/ 373260 h 4468332"/>
              <a:gd name="csX117" fmla="*/ 1072806 w 6194978"/>
              <a:gd name="csY117" fmla="*/ 397383 h 4468332"/>
              <a:gd name="csX118" fmla="*/ 1004248 w 6194978"/>
              <a:gd name="csY118" fmla="*/ 422140 h 4468332"/>
              <a:gd name="csX119" fmla="*/ 936325 w 6194978"/>
              <a:gd name="csY119" fmla="*/ 446897 h 4468332"/>
              <a:gd name="csX120" fmla="*/ 868402 w 6194978"/>
              <a:gd name="csY120" fmla="*/ 472289 h 4468332"/>
              <a:gd name="csX121" fmla="*/ 800478 w 6194978"/>
              <a:gd name="csY121" fmla="*/ 498315 h 4468332"/>
              <a:gd name="csX122" fmla="*/ 733190 w 6194978"/>
              <a:gd name="csY122" fmla="*/ 524977 h 4468332"/>
              <a:gd name="csX123" fmla="*/ 665901 w 6194978"/>
              <a:gd name="csY123" fmla="*/ 552273 h 4468332"/>
              <a:gd name="csX124" fmla="*/ 599248 w 6194978"/>
              <a:gd name="csY124" fmla="*/ 579569 h 4468332"/>
              <a:gd name="csX125" fmla="*/ 532594 w 6194978"/>
              <a:gd name="csY125" fmla="*/ 607500 h 4468332"/>
              <a:gd name="csX126" fmla="*/ 465941 w 6194978"/>
              <a:gd name="csY126" fmla="*/ 636066 h 4468332"/>
              <a:gd name="csX127" fmla="*/ 399922 w 6194978"/>
              <a:gd name="csY127" fmla="*/ 665267 h 4468332"/>
              <a:gd name="csX128" fmla="*/ 333903 w 6194978"/>
              <a:gd name="csY128" fmla="*/ 695102 h 4468332"/>
              <a:gd name="csX129" fmla="*/ 267884 w 6194978"/>
              <a:gd name="csY129" fmla="*/ 725572 h 4468332"/>
              <a:gd name="csX130" fmla="*/ 201865 w 6194978"/>
              <a:gd name="csY130" fmla="*/ 757312 h 4468332"/>
              <a:gd name="csX131" fmla="*/ 135846 w 6194978"/>
              <a:gd name="csY131" fmla="*/ 789687 h 4468332"/>
              <a:gd name="csX132" fmla="*/ 3174 w 6194978"/>
              <a:gd name="csY132" fmla="*/ 869671 h 4468332"/>
              <a:gd name="csX133" fmla="*/ 3174 w 6194978"/>
              <a:gd name="csY133" fmla="*/ 4468333 h 4468332"/>
            </a:gdLst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</a:cxnLst>
            <a:rect l="l" t="t" r="r" b="b"/>
            <a:pathLst>
              <a:path w="6194978" h="4468332">
                <a:moveTo>
                  <a:pt x="0" y="4467063"/>
                </a:moveTo>
                <a:lnTo>
                  <a:pt x="5386248" y="4467063"/>
                </a:lnTo>
                <a:cubicBezTo>
                  <a:pt x="5406561" y="4455637"/>
                  <a:pt x="5511937" y="4335025"/>
                  <a:pt x="5608427" y="4223936"/>
                </a:cubicBezTo>
                <a:cubicBezTo>
                  <a:pt x="5621757" y="4203622"/>
                  <a:pt x="5673176" y="4121733"/>
                  <a:pt x="5685872" y="4100785"/>
                </a:cubicBezTo>
                <a:cubicBezTo>
                  <a:pt x="5698568" y="4079837"/>
                  <a:pt x="5711264" y="4058889"/>
                  <a:pt x="5723960" y="4037940"/>
                </a:cubicBezTo>
                <a:cubicBezTo>
                  <a:pt x="5736656" y="4016992"/>
                  <a:pt x="5749351" y="3995409"/>
                  <a:pt x="5761412" y="3974461"/>
                </a:cubicBezTo>
                <a:cubicBezTo>
                  <a:pt x="5773474" y="3952878"/>
                  <a:pt x="5785535" y="3931929"/>
                  <a:pt x="5797596" y="3910346"/>
                </a:cubicBezTo>
                <a:cubicBezTo>
                  <a:pt x="5809022" y="3888763"/>
                  <a:pt x="5821083" y="3867180"/>
                  <a:pt x="5831875" y="3845597"/>
                </a:cubicBezTo>
                <a:cubicBezTo>
                  <a:pt x="5843301" y="3824014"/>
                  <a:pt x="5854093" y="3802431"/>
                  <a:pt x="5864884" y="3780848"/>
                </a:cubicBezTo>
                <a:cubicBezTo>
                  <a:pt x="5875676" y="3759265"/>
                  <a:pt x="5885833" y="3737047"/>
                  <a:pt x="5895989" y="3715464"/>
                </a:cubicBezTo>
                <a:cubicBezTo>
                  <a:pt x="5906146" y="3693246"/>
                  <a:pt x="5916303" y="3671663"/>
                  <a:pt x="5925825" y="3649445"/>
                </a:cubicBezTo>
                <a:cubicBezTo>
                  <a:pt x="5935347" y="3627227"/>
                  <a:pt x="5944869" y="3605009"/>
                  <a:pt x="5953756" y="3582791"/>
                </a:cubicBezTo>
                <a:cubicBezTo>
                  <a:pt x="5962643" y="3560573"/>
                  <a:pt x="5971530" y="3538356"/>
                  <a:pt x="5980417" y="3515503"/>
                </a:cubicBezTo>
                <a:cubicBezTo>
                  <a:pt x="5988670" y="3493285"/>
                  <a:pt x="5996922" y="3470432"/>
                  <a:pt x="6005174" y="3447580"/>
                </a:cubicBezTo>
                <a:cubicBezTo>
                  <a:pt x="6013427" y="3424727"/>
                  <a:pt x="6021044" y="3402509"/>
                  <a:pt x="6028662" y="3379656"/>
                </a:cubicBezTo>
                <a:cubicBezTo>
                  <a:pt x="6036280" y="3356804"/>
                  <a:pt x="6043262" y="3333951"/>
                  <a:pt x="6050245" y="3311099"/>
                </a:cubicBezTo>
                <a:cubicBezTo>
                  <a:pt x="6057228" y="3288246"/>
                  <a:pt x="6064210" y="3265393"/>
                  <a:pt x="6070558" y="3241906"/>
                </a:cubicBezTo>
                <a:cubicBezTo>
                  <a:pt x="6076906" y="3219053"/>
                  <a:pt x="6083254" y="3195566"/>
                  <a:pt x="6088968" y="3172078"/>
                </a:cubicBezTo>
                <a:cubicBezTo>
                  <a:pt x="6094680" y="3148590"/>
                  <a:pt x="6100394" y="3125738"/>
                  <a:pt x="6106107" y="3102250"/>
                </a:cubicBezTo>
                <a:cubicBezTo>
                  <a:pt x="6111820" y="3078763"/>
                  <a:pt x="6116898" y="3055275"/>
                  <a:pt x="6121977" y="3031788"/>
                </a:cubicBezTo>
                <a:cubicBezTo>
                  <a:pt x="6127055" y="3008301"/>
                  <a:pt x="6131499" y="2984813"/>
                  <a:pt x="6135942" y="2960691"/>
                </a:cubicBezTo>
                <a:cubicBezTo>
                  <a:pt x="6140386" y="2937203"/>
                  <a:pt x="6144830" y="2913081"/>
                  <a:pt x="6148638" y="2888959"/>
                </a:cubicBezTo>
                <a:cubicBezTo>
                  <a:pt x="6152447" y="2864837"/>
                  <a:pt x="6156256" y="2840714"/>
                  <a:pt x="6160065" y="2817227"/>
                </a:cubicBezTo>
                <a:cubicBezTo>
                  <a:pt x="6163873" y="2793104"/>
                  <a:pt x="6167047" y="2768982"/>
                  <a:pt x="6170221" y="2744860"/>
                </a:cubicBezTo>
                <a:cubicBezTo>
                  <a:pt x="6173395" y="2720738"/>
                  <a:pt x="6175935" y="2696615"/>
                  <a:pt x="6178474" y="2671858"/>
                </a:cubicBezTo>
                <a:cubicBezTo>
                  <a:pt x="6181013" y="2647736"/>
                  <a:pt x="6183552" y="2622979"/>
                  <a:pt x="6185457" y="2598857"/>
                </a:cubicBezTo>
                <a:cubicBezTo>
                  <a:pt x="6187361" y="2574734"/>
                  <a:pt x="6189265" y="2549977"/>
                  <a:pt x="6190535" y="2525855"/>
                </a:cubicBezTo>
                <a:cubicBezTo>
                  <a:pt x="6191805" y="2501098"/>
                  <a:pt x="6193074" y="2476976"/>
                  <a:pt x="6193709" y="2452219"/>
                </a:cubicBezTo>
                <a:cubicBezTo>
                  <a:pt x="6194344" y="2427462"/>
                  <a:pt x="6194979" y="2403339"/>
                  <a:pt x="6194979" y="2378582"/>
                </a:cubicBezTo>
                <a:cubicBezTo>
                  <a:pt x="6194979" y="2353825"/>
                  <a:pt x="6194979" y="2329703"/>
                  <a:pt x="6194979" y="2305581"/>
                </a:cubicBezTo>
                <a:cubicBezTo>
                  <a:pt x="6194979" y="2281459"/>
                  <a:pt x="6193709" y="2256701"/>
                  <a:pt x="6192439" y="2232579"/>
                </a:cubicBezTo>
                <a:cubicBezTo>
                  <a:pt x="6191170" y="2208457"/>
                  <a:pt x="6189900" y="2183700"/>
                  <a:pt x="6187996" y="2159578"/>
                </a:cubicBezTo>
                <a:cubicBezTo>
                  <a:pt x="6186091" y="2135455"/>
                  <a:pt x="6183552" y="2111333"/>
                  <a:pt x="6181013" y="2087211"/>
                </a:cubicBezTo>
                <a:cubicBezTo>
                  <a:pt x="6178474" y="2063088"/>
                  <a:pt x="6175300" y="2038966"/>
                  <a:pt x="6172126" y="2014844"/>
                </a:cubicBezTo>
                <a:cubicBezTo>
                  <a:pt x="6168952" y="1990722"/>
                  <a:pt x="6165143" y="1967234"/>
                  <a:pt x="6160699" y="1943112"/>
                </a:cubicBezTo>
                <a:cubicBezTo>
                  <a:pt x="6156256" y="1919625"/>
                  <a:pt x="6151812" y="1895502"/>
                  <a:pt x="6146734" y="1872015"/>
                </a:cubicBezTo>
                <a:cubicBezTo>
                  <a:pt x="6141656" y="1848527"/>
                  <a:pt x="6136577" y="1825040"/>
                  <a:pt x="6130229" y="1801552"/>
                </a:cubicBezTo>
                <a:cubicBezTo>
                  <a:pt x="6124516" y="1778065"/>
                  <a:pt x="6118168" y="1755212"/>
                  <a:pt x="6111185" y="1731725"/>
                </a:cubicBezTo>
                <a:cubicBezTo>
                  <a:pt x="6104202" y="1708237"/>
                  <a:pt x="6097220" y="1686019"/>
                  <a:pt x="6089602" y="1663167"/>
                </a:cubicBezTo>
                <a:cubicBezTo>
                  <a:pt x="6081985" y="1640314"/>
                  <a:pt x="6073732" y="1618096"/>
                  <a:pt x="6065480" y="1595244"/>
                </a:cubicBezTo>
                <a:cubicBezTo>
                  <a:pt x="6057228" y="1573026"/>
                  <a:pt x="6048340" y="1550808"/>
                  <a:pt x="6038818" y="1528590"/>
                </a:cubicBezTo>
                <a:cubicBezTo>
                  <a:pt x="6029297" y="1506372"/>
                  <a:pt x="6019775" y="1484789"/>
                  <a:pt x="6009618" y="1462571"/>
                </a:cubicBezTo>
                <a:cubicBezTo>
                  <a:pt x="5999461" y="1440988"/>
                  <a:pt x="5988670" y="1419405"/>
                  <a:pt x="5977878" y="1397822"/>
                </a:cubicBezTo>
                <a:cubicBezTo>
                  <a:pt x="5967087" y="1376239"/>
                  <a:pt x="5955660" y="1355291"/>
                  <a:pt x="5943599" y="1334342"/>
                </a:cubicBezTo>
                <a:cubicBezTo>
                  <a:pt x="5932173" y="1313394"/>
                  <a:pt x="5919477" y="1292446"/>
                  <a:pt x="5907416" y="1272132"/>
                </a:cubicBezTo>
                <a:cubicBezTo>
                  <a:pt x="5894720" y="1251819"/>
                  <a:pt x="5882024" y="1230870"/>
                  <a:pt x="5868693" y="1211192"/>
                </a:cubicBezTo>
                <a:cubicBezTo>
                  <a:pt x="5855363" y="1190878"/>
                  <a:pt x="5842032" y="1171200"/>
                  <a:pt x="5828066" y="1151521"/>
                </a:cubicBezTo>
                <a:cubicBezTo>
                  <a:pt x="5814101" y="1131842"/>
                  <a:pt x="5800135" y="1112163"/>
                  <a:pt x="5785535" y="1093120"/>
                </a:cubicBezTo>
                <a:cubicBezTo>
                  <a:pt x="5770934" y="1073441"/>
                  <a:pt x="5755699" y="1054397"/>
                  <a:pt x="5741099" y="1035988"/>
                </a:cubicBezTo>
                <a:cubicBezTo>
                  <a:pt x="5725864" y="1016944"/>
                  <a:pt x="5710629" y="998535"/>
                  <a:pt x="5694759" y="980126"/>
                </a:cubicBezTo>
                <a:cubicBezTo>
                  <a:pt x="5678889" y="961717"/>
                  <a:pt x="5663019" y="943308"/>
                  <a:pt x="5646514" y="925533"/>
                </a:cubicBezTo>
                <a:cubicBezTo>
                  <a:pt x="5630010" y="907759"/>
                  <a:pt x="5613505" y="889985"/>
                  <a:pt x="5596365" y="872845"/>
                </a:cubicBezTo>
                <a:cubicBezTo>
                  <a:pt x="5579226" y="855706"/>
                  <a:pt x="5562087" y="837931"/>
                  <a:pt x="5544312" y="821427"/>
                </a:cubicBezTo>
                <a:cubicBezTo>
                  <a:pt x="5526538" y="804287"/>
                  <a:pt x="5509398" y="787782"/>
                  <a:pt x="5490989" y="771278"/>
                </a:cubicBezTo>
                <a:cubicBezTo>
                  <a:pt x="5473215" y="754773"/>
                  <a:pt x="5454806" y="738903"/>
                  <a:pt x="5436397" y="723033"/>
                </a:cubicBezTo>
                <a:cubicBezTo>
                  <a:pt x="5417988" y="707163"/>
                  <a:pt x="5398944" y="691293"/>
                  <a:pt x="5380534" y="676058"/>
                </a:cubicBezTo>
                <a:cubicBezTo>
                  <a:pt x="5361491" y="660823"/>
                  <a:pt x="5342447" y="645588"/>
                  <a:pt x="5323403" y="630988"/>
                </a:cubicBezTo>
                <a:cubicBezTo>
                  <a:pt x="5304359" y="616387"/>
                  <a:pt x="5284680" y="601787"/>
                  <a:pt x="5265002" y="587822"/>
                </a:cubicBezTo>
                <a:cubicBezTo>
                  <a:pt x="5245323" y="573856"/>
                  <a:pt x="5225644" y="559890"/>
                  <a:pt x="5205331" y="546560"/>
                </a:cubicBezTo>
                <a:cubicBezTo>
                  <a:pt x="5185017" y="533229"/>
                  <a:pt x="5164704" y="519898"/>
                  <a:pt x="5144391" y="507202"/>
                </a:cubicBezTo>
                <a:cubicBezTo>
                  <a:pt x="5124077" y="494506"/>
                  <a:pt x="5103129" y="481811"/>
                  <a:pt x="5082815" y="469115"/>
                </a:cubicBezTo>
                <a:cubicBezTo>
                  <a:pt x="5061867" y="457053"/>
                  <a:pt x="5040918" y="444358"/>
                  <a:pt x="5019970" y="432931"/>
                </a:cubicBezTo>
                <a:cubicBezTo>
                  <a:pt x="4999022" y="420870"/>
                  <a:pt x="4977439" y="409444"/>
                  <a:pt x="4956491" y="398652"/>
                </a:cubicBezTo>
                <a:cubicBezTo>
                  <a:pt x="4934908" y="387226"/>
                  <a:pt x="4913324" y="376434"/>
                  <a:pt x="4891741" y="365643"/>
                </a:cubicBezTo>
                <a:cubicBezTo>
                  <a:pt x="4870158" y="354851"/>
                  <a:pt x="4848575" y="344694"/>
                  <a:pt x="4826357" y="334538"/>
                </a:cubicBezTo>
                <a:cubicBezTo>
                  <a:pt x="4804139" y="324381"/>
                  <a:pt x="4782557" y="314224"/>
                  <a:pt x="4760339" y="304702"/>
                </a:cubicBezTo>
                <a:cubicBezTo>
                  <a:pt x="4738121" y="295180"/>
                  <a:pt x="4715903" y="285658"/>
                  <a:pt x="4693685" y="276771"/>
                </a:cubicBezTo>
                <a:cubicBezTo>
                  <a:pt x="4671467" y="267884"/>
                  <a:pt x="4648614" y="258997"/>
                  <a:pt x="4626396" y="250110"/>
                </a:cubicBezTo>
                <a:cubicBezTo>
                  <a:pt x="4603544" y="241223"/>
                  <a:pt x="4581326" y="232970"/>
                  <a:pt x="4558473" y="224718"/>
                </a:cubicBezTo>
                <a:cubicBezTo>
                  <a:pt x="4535621" y="216466"/>
                  <a:pt x="4512768" y="208848"/>
                  <a:pt x="4489915" y="201230"/>
                </a:cubicBezTo>
                <a:cubicBezTo>
                  <a:pt x="4467063" y="193613"/>
                  <a:pt x="4443575" y="185995"/>
                  <a:pt x="4420723" y="179013"/>
                </a:cubicBezTo>
                <a:cubicBezTo>
                  <a:pt x="4397870" y="172030"/>
                  <a:pt x="4374382" y="165047"/>
                  <a:pt x="4350895" y="158064"/>
                </a:cubicBezTo>
                <a:cubicBezTo>
                  <a:pt x="4327407" y="151716"/>
                  <a:pt x="4303920" y="144734"/>
                  <a:pt x="4281067" y="138386"/>
                </a:cubicBezTo>
                <a:cubicBezTo>
                  <a:pt x="4257580" y="132038"/>
                  <a:pt x="4234092" y="126325"/>
                  <a:pt x="4210605" y="120611"/>
                </a:cubicBezTo>
                <a:cubicBezTo>
                  <a:pt x="4187117" y="114898"/>
                  <a:pt x="4163630" y="109185"/>
                  <a:pt x="4139507" y="104107"/>
                </a:cubicBezTo>
                <a:cubicBezTo>
                  <a:pt x="4116020" y="99028"/>
                  <a:pt x="4092533" y="93315"/>
                  <a:pt x="4068410" y="88872"/>
                </a:cubicBezTo>
                <a:cubicBezTo>
                  <a:pt x="4044923" y="83793"/>
                  <a:pt x="4020801" y="79350"/>
                  <a:pt x="3997313" y="74906"/>
                </a:cubicBezTo>
                <a:cubicBezTo>
                  <a:pt x="3973826" y="70462"/>
                  <a:pt x="3949703" y="66019"/>
                  <a:pt x="3925581" y="62210"/>
                </a:cubicBezTo>
                <a:cubicBezTo>
                  <a:pt x="3901459" y="58401"/>
                  <a:pt x="3877972" y="53958"/>
                  <a:pt x="3853849" y="50784"/>
                </a:cubicBezTo>
                <a:cubicBezTo>
                  <a:pt x="3829727" y="46975"/>
                  <a:pt x="3806239" y="43801"/>
                  <a:pt x="3782117" y="40627"/>
                </a:cubicBezTo>
                <a:cubicBezTo>
                  <a:pt x="3757995" y="37453"/>
                  <a:pt x="3733873" y="34279"/>
                  <a:pt x="3710385" y="31740"/>
                </a:cubicBezTo>
                <a:cubicBezTo>
                  <a:pt x="3686263" y="28566"/>
                  <a:pt x="3662141" y="26027"/>
                  <a:pt x="3638018" y="23487"/>
                </a:cubicBezTo>
                <a:cubicBezTo>
                  <a:pt x="3613896" y="20948"/>
                  <a:pt x="3589774" y="18409"/>
                  <a:pt x="3565652" y="16505"/>
                </a:cubicBezTo>
                <a:cubicBezTo>
                  <a:pt x="3541529" y="14600"/>
                  <a:pt x="3517407" y="12696"/>
                  <a:pt x="3493285" y="10792"/>
                </a:cubicBezTo>
                <a:cubicBezTo>
                  <a:pt x="3469163" y="8887"/>
                  <a:pt x="3445040" y="7618"/>
                  <a:pt x="3420918" y="6348"/>
                </a:cubicBezTo>
                <a:cubicBezTo>
                  <a:pt x="3396796" y="5078"/>
                  <a:pt x="3372673" y="3809"/>
                  <a:pt x="3348551" y="3174"/>
                </a:cubicBezTo>
                <a:cubicBezTo>
                  <a:pt x="3324429" y="2539"/>
                  <a:pt x="3300307" y="1270"/>
                  <a:pt x="3276184" y="1270"/>
                </a:cubicBezTo>
                <a:cubicBezTo>
                  <a:pt x="3252062" y="1270"/>
                  <a:pt x="3227940" y="0"/>
                  <a:pt x="3203818" y="0"/>
                </a:cubicBezTo>
                <a:cubicBezTo>
                  <a:pt x="3179695" y="0"/>
                  <a:pt x="3155573" y="0"/>
                  <a:pt x="3131451" y="0"/>
                </a:cubicBezTo>
                <a:cubicBezTo>
                  <a:pt x="3107329" y="0"/>
                  <a:pt x="3083206" y="0"/>
                  <a:pt x="3059084" y="1270"/>
                </a:cubicBezTo>
                <a:cubicBezTo>
                  <a:pt x="3034962" y="1270"/>
                  <a:pt x="3010839" y="2539"/>
                  <a:pt x="2986717" y="3174"/>
                </a:cubicBezTo>
                <a:cubicBezTo>
                  <a:pt x="2962595" y="3809"/>
                  <a:pt x="2938473" y="5078"/>
                  <a:pt x="2914351" y="6348"/>
                </a:cubicBezTo>
                <a:cubicBezTo>
                  <a:pt x="2890228" y="7618"/>
                  <a:pt x="2866106" y="8887"/>
                  <a:pt x="2841984" y="10792"/>
                </a:cubicBezTo>
                <a:cubicBezTo>
                  <a:pt x="2817861" y="12061"/>
                  <a:pt x="2793739" y="13966"/>
                  <a:pt x="2769617" y="15870"/>
                </a:cubicBezTo>
                <a:cubicBezTo>
                  <a:pt x="2745495" y="17774"/>
                  <a:pt x="2721372" y="19679"/>
                  <a:pt x="2697250" y="22218"/>
                </a:cubicBezTo>
                <a:cubicBezTo>
                  <a:pt x="2673128" y="24122"/>
                  <a:pt x="2649005" y="26661"/>
                  <a:pt x="2624883" y="29201"/>
                </a:cubicBezTo>
                <a:cubicBezTo>
                  <a:pt x="2600761" y="31740"/>
                  <a:pt x="2576639" y="34279"/>
                  <a:pt x="2552517" y="37453"/>
                </a:cubicBezTo>
                <a:cubicBezTo>
                  <a:pt x="2528394" y="40627"/>
                  <a:pt x="2504272" y="43166"/>
                  <a:pt x="2480784" y="46340"/>
                </a:cubicBezTo>
                <a:cubicBezTo>
                  <a:pt x="2456662" y="49514"/>
                  <a:pt x="2433175" y="52688"/>
                  <a:pt x="2409053" y="56497"/>
                </a:cubicBezTo>
                <a:cubicBezTo>
                  <a:pt x="2384930" y="60306"/>
                  <a:pt x="2361443" y="63480"/>
                  <a:pt x="2337321" y="67288"/>
                </a:cubicBezTo>
                <a:cubicBezTo>
                  <a:pt x="2313198" y="71097"/>
                  <a:pt x="2289711" y="74906"/>
                  <a:pt x="2265588" y="78715"/>
                </a:cubicBezTo>
                <a:cubicBezTo>
                  <a:pt x="2241466" y="82524"/>
                  <a:pt x="2217979" y="86967"/>
                  <a:pt x="2193857" y="91411"/>
                </a:cubicBezTo>
                <a:cubicBezTo>
                  <a:pt x="2169734" y="95854"/>
                  <a:pt x="2146247" y="100298"/>
                  <a:pt x="2122759" y="104741"/>
                </a:cubicBezTo>
                <a:cubicBezTo>
                  <a:pt x="2099272" y="109185"/>
                  <a:pt x="2075150" y="114263"/>
                  <a:pt x="2051662" y="119342"/>
                </a:cubicBezTo>
                <a:cubicBezTo>
                  <a:pt x="2028175" y="124420"/>
                  <a:pt x="2004052" y="129498"/>
                  <a:pt x="1980565" y="134577"/>
                </a:cubicBezTo>
                <a:cubicBezTo>
                  <a:pt x="1957077" y="139655"/>
                  <a:pt x="1932955" y="144734"/>
                  <a:pt x="1909468" y="150447"/>
                </a:cubicBezTo>
                <a:cubicBezTo>
                  <a:pt x="1885980" y="156160"/>
                  <a:pt x="1862493" y="161238"/>
                  <a:pt x="1839005" y="166951"/>
                </a:cubicBezTo>
                <a:cubicBezTo>
                  <a:pt x="1815518" y="172665"/>
                  <a:pt x="1792030" y="178378"/>
                  <a:pt x="1768543" y="184726"/>
                </a:cubicBezTo>
                <a:cubicBezTo>
                  <a:pt x="1745055" y="190439"/>
                  <a:pt x="1721568" y="196787"/>
                  <a:pt x="1698080" y="203135"/>
                </a:cubicBezTo>
                <a:cubicBezTo>
                  <a:pt x="1674593" y="209483"/>
                  <a:pt x="1651106" y="215831"/>
                  <a:pt x="1627618" y="222179"/>
                </a:cubicBezTo>
                <a:cubicBezTo>
                  <a:pt x="1604131" y="228527"/>
                  <a:pt x="1580643" y="234875"/>
                  <a:pt x="1557790" y="241857"/>
                </a:cubicBezTo>
                <a:cubicBezTo>
                  <a:pt x="1534303" y="248205"/>
                  <a:pt x="1511450" y="255188"/>
                  <a:pt x="1487963" y="262171"/>
                </a:cubicBezTo>
                <a:cubicBezTo>
                  <a:pt x="1464475" y="269154"/>
                  <a:pt x="1441623" y="276136"/>
                  <a:pt x="1418135" y="283119"/>
                </a:cubicBezTo>
                <a:cubicBezTo>
                  <a:pt x="1394648" y="290102"/>
                  <a:pt x="1371795" y="297720"/>
                  <a:pt x="1348308" y="304702"/>
                </a:cubicBezTo>
                <a:cubicBezTo>
                  <a:pt x="1325455" y="312320"/>
                  <a:pt x="1301968" y="319303"/>
                  <a:pt x="1279115" y="326920"/>
                </a:cubicBezTo>
                <a:cubicBezTo>
                  <a:pt x="1256262" y="334538"/>
                  <a:pt x="1232775" y="342155"/>
                  <a:pt x="1209922" y="349773"/>
                </a:cubicBezTo>
                <a:cubicBezTo>
                  <a:pt x="1187069" y="357390"/>
                  <a:pt x="1164217" y="365008"/>
                  <a:pt x="1141364" y="373260"/>
                </a:cubicBezTo>
                <a:cubicBezTo>
                  <a:pt x="1118511" y="381513"/>
                  <a:pt x="1095659" y="389130"/>
                  <a:pt x="1072806" y="397383"/>
                </a:cubicBezTo>
                <a:cubicBezTo>
                  <a:pt x="1049953" y="405635"/>
                  <a:pt x="1027101" y="413887"/>
                  <a:pt x="1004248" y="422140"/>
                </a:cubicBezTo>
                <a:cubicBezTo>
                  <a:pt x="981395" y="430392"/>
                  <a:pt x="958543" y="438644"/>
                  <a:pt x="936325" y="446897"/>
                </a:cubicBezTo>
                <a:cubicBezTo>
                  <a:pt x="913472" y="455149"/>
                  <a:pt x="891254" y="464036"/>
                  <a:pt x="868402" y="472289"/>
                </a:cubicBezTo>
                <a:cubicBezTo>
                  <a:pt x="845549" y="481176"/>
                  <a:pt x="823331" y="489428"/>
                  <a:pt x="800478" y="498315"/>
                </a:cubicBezTo>
                <a:cubicBezTo>
                  <a:pt x="778260" y="507202"/>
                  <a:pt x="755408" y="516090"/>
                  <a:pt x="733190" y="524977"/>
                </a:cubicBezTo>
                <a:cubicBezTo>
                  <a:pt x="710972" y="533864"/>
                  <a:pt x="688119" y="542751"/>
                  <a:pt x="665901" y="552273"/>
                </a:cubicBezTo>
                <a:cubicBezTo>
                  <a:pt x="643684" y="561160"/>
                  <a:pt x="621466" y="570682"/>
                  <a:pt x="599248" y="579569"/>
                </a:cubicBezTo>
                <a:cubicBezTo>
                  <a:pt x="577030" y="588456"/>
                  <a:pt x="554812" y="597978"/>
                  <a:pt x="532594" y="607500"/>
                </a:cubicBezTo>
                <a:cubicBezTo>
                  <a:pt x="510376" y="617022"/>
                  <a:pt x="488158" y="626544"/>
                  <a:pt x="465941" y="636066"/>
                </a:cubicBezTo>
                <a:cubicBezTo>
                  <a:pt x="443723" y="645588"/>
                  <a:pt x="421505" y="655745"/>
                  <a:pt x="399922" y="665267"/>
                </a:cubicBezTo>
                <a:cubicBezTo>
                  <a:pt x="377704" y="675423"/>
                  <a:pt x="355486" y="684945"/>
                  <a:pt x="333903" y="695102"/>
                </a:cubicBezTo>
                <a:cubicBezTo>
                  <a:pt x="311685" y="705259"/>
                  <a:pt x="289467" y="715416"/>
                  <a:pt x="267884" y="725572"/>
                </a:cubicBezTo>
                <a:cubicBezTo>
                  <a:pt x="245666" y="735729"/>
                  <a:pt x="224083" y="746521"/>
                  <a:pt x="201865" y="757312"/>
                </a:cubicBezTo>
                <a:cubicBezTo>
                  <a:pt x="179647" y="768104"/>
                  <a:pt x="157430" y="778895"/>
                  <a:pt x="135846" y="789687"/>
                </a:cubicBezTo>
                <a:cubicBezTo>
                  <a:pt x="74271" y="825870"/>
                  <a:pt x="3174" y="869671"/>
                  <a:pt x="3174" y="869671"/>
                </a:cubicBezTo>
                <a:lnTo>
                  <a:pt x="3174" y="4468333"/>
                </a:lnTo>
                <a:close/>
              </a:path>
            </a:pathLst>
          </a:custGeom>
          <a:solidFill>
            <a:schemeClr val="accent2"/>
          </a:solidFill>
          <a:ln w="6343" cap="flat">
            <a:noFill/>
            <a:prstDash val="solid"/>
            <a:miter/>
          </a:ln>
        </p:spPr>
        <p:txBody>
          <a:bodyPr/>
          <a:lstStyle/>
          <a:p>
            <a:endParaRPr lang="ru-RU"/>
          </a:p>
        </p:txBody>
      </p:sp>
      <p:pic>
        <p:nvPicPr>
          <p:cNvPr id="15" name="Google Shape;15;p30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6927646" y="170953"/>
            <a:ext cx="879982" cy="382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90523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2159659" cy="1902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04"/>
            <a:ext cx="2159659" cy="1902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/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560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matchingName="1_Заголовок и пункты">
  <p:cSld name="1_Заголовок и пункты">
    <p:spTree>
      <p:nvGrpSpPr>
        <p:cNvPr id="1" name="Shape 19"/>
        <p:cNvGrpSpPr/>
        <p:nvPr/>
      </p:nvGrpSpPr>
      <p:grpSpPr>
        <a:xfrm>
          <a:off x="0" y="0"/>
          <a:ext cx="0" cy="0"/>
        </a:xfrm>
      </p:grpSpPr>
      <p:sp>
        <p:nvSpPr>
          <p:cNvPr id="20" name="Google Shape;20;p32"/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</a:xfrm>
      </p:grpSpPr>
      <p:pic>
        <p:nvPicPr>
          <p:cNvPr id="6" name="Google Shape;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7462" y="187429"/>
            <a:ext cx="879982" cy="38242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29"/>
          <p:cNvSpPr txBox="1">
            <a:spLocks noGrp="1"/>
          </p:cNvSpPr>
          <p:nvPr>
            <p:ph type="sldNum" idx="12"/>
          </p:nvPr>
        </p:nvSpPr>
        <p:spPr>
          <a:xfrm>
            <a:off x="8641861" y="4803775"/>
            <a:ext cx="214802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  <a:defRPr sz="81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8" name="Google Shape;8;p29"/>
          <p:cNvCxnSpPr/>
          <p:nvPr/>
        </p:nvCxnSpPr>
        <p:spPr>
          <a:xfrm>
            <a:off x="247462" y="648100"/>
            <a:ext cx="818025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"/>
            <a:headEnd type="none" w="sm" len="sm"/>
            <a:tailEnd type="none" w="sm" len="sm"/>
          </a:ln>
        </p:spPr>
      </p:cxnSp>
      <p:pic>
        <p:nvPicPr>
          <p:cNvPr id="9" name="Google Shape;9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10339" y="294906"/>
            <a:ext cx="702652" cy="1765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Google Shape;10;p29"/>
          <p:cNvCxnSpPr/>
          <p:nvPr/>
        </p:nvCxnSpPr>
        <p:spPr>
          <a:xfrm>
            <a:off x="247462" y="4803775"/>
            <a:ext cx="8580205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00"/>
            <a:headEnd type="none" w="sm" len="sm"/>
            <a:tailEnd type="none" w="sm" len="sm"/>
          </a:ln>
        </p:spPr>
      </p:cxnSp>
      <p:sp>
        <p:nvSpPr>
          <p:cNvPr id="11" name="Google Shape;11;p29"/>
          <p:cNvSpPr txBox="1"/>
          <p:nvPr/>
        </p:nvSpPr>
        <p:spPr>
          <a:xfrm>
            <a:off x="3323738" y="4825260"/>
            <a:ext cx="5221197" cy="318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B9BCBF"/>
              </a:buClr>
              <a:buSzPts val="1400"/>
              <a:buFont typeface="Arial"/>
              <a:buNone/>
            </a:pPr>
            <a:r>
              <a:rPr lang="ru-RU" sz="1000" b="0" i="0" u="none" strike="noStrike" cap="none">
                <a:solidFill>
                  <a:srgbClr val="B9BCBF"/>
                </a:solidFill>
                <a:latin typeface="Arial"/>
                <a:ea typeface="Arial"/>
                <a:cs typeface="Arial"/>
                <a:sym typeface="Arial"/>
              </a:rPr>
              <a:t>Десятый этап Всероссийской просветительской Эстафеты «Мои финансы»</a:t>
            </a:r>
            <a:endParaRPr sz="1000" b="0" i="0" u="none" strike="noStrike" cap="none">
              <a:solidFill>
                <a:srgbClr val="B9BC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14242" y="0"/>
            <a:ext cx="1737996" cy="123434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81">
          <p15:clr>
            <a:srgbClr val="F26B43"/>
          </p15:clr>
        </p15:guide>
        <p15:guide id="2" orient="horz" pos="3026">
          <p15:clr>
            <a:srgbClr val="F26B43"/>
          </p15:clr>
        </p15:guide>
        <p15:guide id="3" pos="5579">
          <p15:clr>
            <a:srgbClr val="F26B43"/>
          </p15:clr>
        </p15:guide>
      </p15:sldGuideLst>
    </p:ext>
  </p:extLst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5.jpeg" /><Relationship Id="rId4" Type="http://schemas.openxmlformats.org/officeDocument/2006/relationships/image" Target="../media/image6.png" /><Relationship Id="rId5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Relationship Id="rId6" Type="http://schemas.openxmlformats.org/officeDocument/2006/relationships/image" Target="../media/image17.png" /><Relationship Id="rId7" Type="http://schemas.openxmlformats.org/officeDocument/2006/relationships/image" Target="../media/image18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8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9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0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2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2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9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0.png" /><Relationship Id="rId2" Type="http://schemas.openxmlformats.org/officeDocument/2006/relationships/notesSlide" Target="../notesSlides/notesSlide34.xml" /><Relationship Id="rId3" Type="http://schemas.openxmlformats.org/officeDocument/2006/relationships/image" Target="../media/image23.png" /><Relationship Id="rId4" Type="http://schemas.openxmlformats.org/officeDocument/2006/relationships/image" Target="../media/image24.png" /><Relationship Id="rId5" Type="http://schemas.openxmlformats.org/officeDocument/2006/relationships/image" Target="../media/image25.png" /><Relationship Id="rId6" Type="http://schemas.openxmlformats.org/officeDocument/2006/relationships/image" Target="../media/image26.png" /><Relationship Id="rId7" Type="http://schemas.openxmlformats.org/officeDocument/2006/relationships/image" Target="../media/image27.png" /><Relationship Id="rId8" Type="http://schemas.openxmlformats.org/officeDocument/2006/relationships/image" Target="../media/image28.png" /><Relationship Id="rId9" Type="http://schemas.openxmlformats.org/officeDocument/2006/relationships/image" Target="../media/image29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0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</a:xfrm>
      </p:grpSpPr>
      <p:sp>
        <p:nvSpPr>
          <p:cNvPr id="77" name="Google Shape;77;p2"/>
          <p:cNvSpPr txBox="1"/>
          <p:nvPr/>
        </p:nvSpPr>
        <p:spPr>
          <a:xfrm>
            <a:off x="2155377" y="174604"/>
            <a:ext cx="3020127" cy="409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F9485"/>
              </a:buClr>
              <a:buSzPts val="1400"/>
              <a:buFont typeface="Arial"/>
              <a:buNone/>
            </a:pPr>
            <a:r>
              <a:rPr lang="ru-RU" sz="10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Десятый этап </a:t>
            </a:r>
            <a:r>
              <a:rPr lang="ru-RU" sz="1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Всероссийской просветительской </a:t>
            </a:r>
            <a:br>
              <a:rPr lang="ru-RU" sz="1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Эстафеты «Мои финансы»</a:t>
            </a:r>
            <a:endParaRPr sz="10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 flipH="1">
            <a:off x="0" y="5079133"/>
            <a:ext cx="9144000" cy="116317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2"/>
          <p:cNvSpPr txBox="1">
            <a:spLocks noGrp="1"/>
          </p:cNvSpPr>
          <p:nvPr>
            <p:ph type="title" idx="4294967295"/>
          </p:nvPr>
        </p:nvSpPr>
        <p:spPr>
          <a:xfrm>
            <a:off x="301450" y="2311614"/>
            <a:ext cx="5540375" cy="1258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Личные финансы </a:t>
            </a:r>
            <a:br>
              <a:rPr lang="ru-RU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 господдержкой</a:t>
            </a:r>
            <a:endParaRPr sz="6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"/>
          <p:cNvSpPr txBox="1"/>
          <p:nvPr/>
        </p:nvSpPr>
        <p:spPr>
          <a:xfrm>
            <a:off x="473811" y="4156911"/>
            <a:ext cx="3020127" cy="546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спикер,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должность спикера </a:t>
            </a:r>
            <a:endParaRPr sz="1400" b="0" i="0" u="none" strike="noStrike" cap="none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" name="Рисунок 1" descr="Изображение выглядит как текст, графический дизайн, Графика, снимок экрана&#10;&#10;Автоматически созданное описание">
            <a:extLst>
              <a:ext uri="{FF2B5EF4-FFF2-40B4-BE49-F238E27FC236}">
                <a16:creationId xmlns:a16="http://schemas.microsoft.com/office/drawing/2014/main" id="{6060B3F5-64B8-6D32-4B08-BD92FDF5AF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855" y="174604"/>
            <a:ext cx="1125545" cy="35846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654905C-993C-7B2D-4636-C5C3A79C81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5440" y="1077746"/>
            <a:ext cx="5719964" cy="381330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8B0021CC-4810-B58D-5A88-EE0CC3880EF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0654DBCD-16D9-E6AC-8E7E-452D6412E8BC}"/>
              </a:ext>
            </a:extLst>
          </p:cNvPr>
          <p:cNvSpPr/>
          <p:nvPr/>
        </p:nvSpPr>
        <p:spPr>
          <a:xfrm>
            <a:off x="1235242" y="1346679"/>
            <a:ext cx="7316647" cy="520465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AA2523C2-836F-383A-A61D-2981C3124763}"/>
              </a:ext>
            </a:extLst>
          </p:cNvPr>
          <p:cNvSpPr/>
          <p:nvPr/>
        </p:nvSpPr>
        <p:spPr>
          <a:xfrm>
            <a:off x="1235242" y="2050064"/>
            <a:ext cx="7316647" cy="520465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4338F93A-67F4-8635-AAE5-21F6952A1C11}"/>
              </a:ext>
            </a:extLst>
          </p:cNvPr>
          <p:cNvSpPr/>
          <p:nvPr/>
        </p:nvSpPr>
        <p:spPr>
          <a:xfrm>
            <a:off x="1235242" y="2781584"/>
            <a:ext cx="7316647" cy="520465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1997E25C-5F7D-03B3-7C50-6D503DA48344}"/>
              </a:ext>
            </a:extLst>
          </p:cNvPr>
          <p:cNvSpPr/>
          <p:nvPr/>
        </p:nvSpPr>
        <p:spPr>
          <a:xfrm>
            <a:off x="1235242" y="3470901"/>
            <a:ext cx="7316647" cy="520465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FAEE5C8D-941B-1816-C71E-FA0A90DE1E56}"/>
              </a:ext>
            </a:extLst>
          </p:cNvPr>
          <p:cNvSpPr/>
          <p:nvPr/>
        </p:nvSpPr>
        <p:spPr>
          <a:xfrm>
            <a:off x="1235242" y="4160218"/>
            <a:ext cx="7316647" cy="520465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5FFD324E-25D1-EE9A-074E-0839E0AC51BF}"/>
              </a:ext>
            </a:extLst>
          </p:cNvPr>
          <p:cNvSpPr txBox="1"/>
          <p:nvPr/>
        </p:nvSpPr>
        <p:spPr>
          <a:xfrm>
            <a:off x="287338" y="866050"/>
            <a:ext cx="6877500" cy="380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использования материнского капитала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39CE9E56-8725-2A67-05C3-7101D71A0EA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Объект 6">
            <a:extLst>
              <a:ext uri="{FF2B5EF4-FFF2-40B4-BE49-F238E27FC236}">
                <a16:creationId xmlns:a16="http://schemas.microsoft.com/office/drawing/2014/main" id="{6E6191F4-127E-01AE-5F70-71082DECBBB3}"/>
              </a:ext>
            </a:extLst>
          </p:cNvPr>
          <p:cNvSpPr txBox="1"/>
          <p:nvPr/>
        </p:nvSpPr>
        <p:spPr>
          <a:xfrm>
            <a:off x="1355626" y="4160218"/>
            <a:ext cx="7040972" cy="609823"/>
          </a:xfr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defPPr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Купить товары и услуги для социальной адаптации и интеграции в общество детей-инвалидов</a:t>
            </a:r>
          </a:p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Изображение выглядит как графическая вставка, рисунок, Графика, диаграмма&#10;&#10;Автоматически созданное описание">
            <a:extLst>
              <a:ext uri="{FF2B5EF4-FFF2-40B4-BE49-F238E27FC236}">
                <a16:creationId xmlns:a16="http://schemas.microsoft.com/office/drawing/2014/main" id="{29F07FE8-057B-C5B6-36D0-14D4809B8B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27" y="1365520"/>
            <a:ext cx="558453" cy="558118"/>
          </a:xfrm>
          <a:prstGeom prst="rect">
            <a:avLst/>
          </a:prstGeom>
        </p:spPr>
      </p:pic>
      <p:sp>
        <p:nvSpPr>
          <p:cNvPr id="10" name="Объект 6">
            <a:extLst>
              <a:ext uri="{FF2B5EF4-FFF2-40B4-BE49-F238E27FC236}">
                <a16:creationId xmlns:a16="http://schemas.microsoft.com/office/drawing/2014/main" id="{FED75579-5FA5-59BB-9943-93F156A5EE05}"/>
              </a:ext>
            </a:extLst>
          </p:cNvPr>
          <p:cNvSpPr txBox="1"/>
          <p:nvPr/>
        </p:nvSpPr>
        <p:spPr>
          <a:xfrm>
            <a:off x="1355626" y="1486854"/>
            <a:ext cx="7040972" cy="38029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>
                <a:latin typeface="Arial" panose="020b0604020202020204" pitchFamily="34" charset="0"/>
                <a:cs typeface="Arial" panose="020b0604020202020204" pitchFamily="34" charset="0"/>
              </a:rPr>
              <a:t>Улучшить жилищные условия </a:t>
            </a:r>
          </a:p>
          <a:p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бъект 6">
            <a:extLst>
              <a:ext uri="{FF2B5EF4-FFF2-40B4-BE49-F238E27FC236}">
                <a16:creationId xmlns:a16="http://schemas.microsoft.com/office/drawing/2014/main" id="{2C8EBD3D-D377-E8DC-EC8A-D5DC33C3CD74}"/>
              </a:ext>
            </a:extLst>
          </p:cNvPr>
          <p:cNvSpPr txBox="1"/>
          <p:nvPr/>
        </p:nvSpPr>
        <p:spPr>
          <a:xfrm>
            <a:off x="1355626" y="2089385"/>
            <a:ext cx="6466011" cy="66474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>
                <a:latin typeface="Arial" panose="020b0604020202020204" pitchFamily="34" charset="0"/>
                <a:cs typeface="Arial" panose="020b0604020202020204" pitchFamily="34" charset="0"/>
              </a:rPr>
              <a:t>Дать образование детям, а также оплатить иные расходы, которые связаны с образованием ребенка </a:t>
            </a:r>
          </a:p>
          <a:p>
            <a:pPr marL="0" indent="0">
              <a:buNone/>
            </a:pPr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 descr="Изображение выглядит как книга, зарисовка, графическая вставка, рисунок&#10;&#10;Автоматически созданное описание">
            <a:extLst>
              <a:ext uri="{FF2B5EF4-FFF2-40B4-BE49-F238E27FC236}">
                <a16:creationId xmlns:a16="http://schemas.microsoft.com/office/drawing/2014/main" id="{D6C45573-0FB3-DD2E-43AA-4938205E76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34" y="1970165"/>
            <a:ext cx="572156" cy="572156"/>
          </a:xfrm>
          <a:prstGeom prst="rect">
            <a:avLst/>
          </a:prstGeom>
        </p:spPr>
      </p:pic>
      <p:sp>
        <p:nvSpPr>
          <p:cNvPr id="14" name="Объект 6">
            <a:extLst>
              <a:ext uri="{FF2B5EF4-FFF2-40B4-BE49-F238E27FC236}">
                <a16:creationId xmlns:a16="http://schemas.microsoft.com/office/drawing/2014/main" id="{88F3C01F-3B20-3583-DBB9-DD46A7A32966}"/>
              </a:ext>
            </a:extLst>
          </p:cNvPr>
          <p:cNvSpPr txBox="1"/>
          <p:nvPr/>
        </p:nvSpPr>
        <p:spPr>
          <a:xfrm>
            <a:off x="1355626" y="2820087"/>
            <a:ext cx="6845839" cy="693179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>
                <a:latin typeface="Arial" panose="020b0604020202020204" pitchFamily="34" charset="0"/>
                <a:cs typeface="Arial" panose="020b0604020202020204" pitchFamily="34" charset="0"/>
              </a:rPr>
              <a:t>Получать ежемесячную выплату в связи с рождением (усыновлением) ребенка до 3 лет</a:t>
            </a:r>
          </a:p>
          <a:p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 descr="Изображение выглядит как рисунок, графическая вставка, иллюстрация, Детск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8D0FBFB3-111C-1A0A-526A-5137FE4136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86" y="2723826"/>
            <a:ext cx="523651" cy="523651"/>
          </a:xfrm>
          <a:prstGeom prst="rect">
            <a:avLst/>
          </a:prstGeom>
        </p:spPr>
      </p:pic>
      <p:sp>
        <p:nvSpPr>
          <p:cNvPr id="16" name="Объект 6">
            <a:extLst>
              <a:ext uri="{FF2B5EF4-FFF2-40B4-BE49-F238E27FC236}">
                <a16:creationId xmlns:a16="http://schemas.microsoft.com/office/drawing/2014/main" id="{7AE37ECB-0BD8-8B86-2240-BEFF22333A57}"/>
              </a:ext>
            </a:extLst>
          </p:cNvPr>
          <p:cNvSpPr txBox="1"/>
          <p:nvPr/>
        </p:nvSpPr>
        <p:spPr>
          <a:xfrm>
            <a:off x="1355626" y="3555631"/>
            <a:ext cx="7040972" cy="60982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>
                <a:latin typeface="Arial" panose="020b0604020202020204" pitchFamily="34" charset="0"/>
                <a:cs typeface="Arial" panose="020b0604020202020204" pitchFamily="34" charset="0"/>
              </a:rPr>
              <a:t>Формировать накопительную пенсию женщине или мужчине, у которых есть право на маткапитал</a:t>
            </a:r>
          </a:p>
          <a:p>
            <a:endParaRPr lang="ru-RU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 descr="Изображение выглядит как текст, Графика, снимок экран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EBB261BF-122D-1126-7304-3F11C95B50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27" y="4121886"/>
            <a:ext cx="595760" cy="595760"/>
          </a:xfrm>
          <a:prstGeom prst="rect">
            <a:avLst/>
          </a:prstGeom>
        </p:spPr>
      </p:pic>
      <p:pic>
        <p:nvPicPr>
          <p:cNvPr id="18" name="Рисунок 17" descr="Изображение выглядит как свинья, графическая вставка, млекопитающее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0DCAD57D-A92F-494E-BEF8-59EE7C8AA7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41" y="3428983"/>
            <a:ext cx="562046" cy="562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83332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44A8C868-AA44-A787-9E48-15377CB6188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6" name="Google Shape;186;p21">
            <a:extLst>
              <a:ext uri="{FF2B5EF4-FFF2-40B4-BE49-F238E27FC236}">
                <a16:creationId xmlns:a16="http://schemas.microsoft.com/office/drawing/2014/main" id="{498D2180-E1F8-A055-A93B-EF3E4512653B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Пособие по беременности и родам</a:t>
            </a:r>
            <a:endParaRPr sz="2000" b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895C06A9-5708-3F37-79C6-057D0D47CB32}"/>
              </a:ext>
            </a:extLst>
          </p:cNvPr>
          <p:cNvSpPr/>
          <p:nvPr/>
        </p:nvSpPr>
        <p:spPr>
          <a:xfrm>
            <a:off x="287339" y="1381562"/>
            <a:ext cx="5381941" cy="1918987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DF84FE7F-642C-46D8-7E75-684B15FFA93D}"/>
              </a:ext>
            </a:extLst>
          </p:cNvPr>
          <p:cNvSpPr txBox="1"/>
          <p:nvPr/>
        </p:nvSpPr>
        <p:spPr>
          <a:xfrm>
            <a:off x="403263" y="1493531"/>
            <a:ext cx="5266016" cy="1612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b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Пособие полагается:</a:t>
            </a:r>
            <a:br>
              <a:rPr lang="ru-RU" b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b="1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07000"/>
              </a:lnSpc>
              <a:spcAft>
                <a:spcPts val="600"/>
              </a:spcAft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Работающим женщинам, находящимся в отпуске </a:t>
            </a:r>
            <a:b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беременности и родам</a:t>
            </a:r>
          </a:p>
          <a:p>
            <a:pPr marL="285750" indent="-285750">
              <a:lnSpc>
                <a:spcPct val="107000"/>
              </a:lnSpc>
              <a:spcAft>
                <a:spcPts val="600"/>
              </a:spcAft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Работающим женщинам, усыновившим ребенка (детей) </a:t>
            </a:r>
            <a:b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возрасте до трех месяцев</a:t>
            </a: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:a16="http://schemas.microsoft.com/office/drawing/2014/main" id="{80606D4A-C575-6465-A95D-7942BB62266C}"/>
              </a:ext>
            </a:extLst>
          </p:cNvPr>
          <p:cNvSpPr/>
          <p:nvPr/>
        </p:nvSpPr>
        <p:spPr>
          <a:xfrm>
            <a:off x="287338" y="3457303"/>
            <a:ext cx="5381941" cy="1170967"/>
          </a:xfrm>
          <a:prstGeom prst="roundRect">
            <a:avLst>
              <a:gd name="adj" fmla="val 8675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212808B-3D7F-1ACC-0DDE-41E15A46E13D}"/>
              </a:ext>
            </a:extLst>
          </p:cNvPr>
          <p:cNvGrpSpPr/>
          <p:nvPr/>
        </p:nvGrpSpPr>
        <p:grpSpPr>
          <a:xfrm>
            <a:off x="631985" y="3781175"/>
            <a:ext cx="412108" cy="523220"/>
            <a:chOff x="373282" y="3292224"/>
            <a:chExt cx="412108" cy="523220"/>
          </a:xfrm>
        </p:grpSpPr>
        <p:sp>
          <p:nvSpPr>
            <p:cNvPr id="163" name="Овал 162">
              <a:extLst>
                <a:ext uri="{FF2B5EF4-FFF2-40B4-BE49-F238E27FC236}">
                  <a16:creationId xmlns:a16="http://schemas.microsoft.com/office/drawing/2014/main" id="{7505EE62-B9BD-76AD-6D7D-6CDAC05A18E2}"/>
                </a:ext>
              </a:extLst>
            </p:cNvPr>
            <p:cNvSpPr/>
            <p:nvPr/>
          </p:nvSpPr>
          <p:spPr>
            <a:xfrm>
              <a:off x="373282" y="3363436"/>
              <a:ext cx="412108" cy="4121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EF7D00"/>
                </a:solidFill>
              </a:endParaRP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8D572FB5-6B64-4999-E2A1-01AC6EF7C77C}"/>
                </a:ext>
              </a:extLst>
            </p:cNvPr>
            <p:cNvSpPr txBox="1"/>
            <p:nvPr/>
          </p:nvSpPr>
          <p:spPr>
            <a:xfrm>
              <a:off x="446473" y="3292224"/>
              <a:ext cx="1617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>
                  <a:solidFill>
                    <a:srgbClr val="EF7D00"/>
                  </a:solidFill>
                  <a:ea typeface="Times New Roman"/>
                  <a:cs typeface="Times New Roman"/>
                  <a:sym typeface="Times New Roman"/>
                </a:rPr>
                <a:t>!</a:t>
              </a:r>
            </a:p>
          </p:txBody>
        </p:sp>
      </p:grpSp>
      <p:sp>
        <p:nvSpPr>
          <p:cNvPr id="165" name="TextBox 164">
            <a:extLst>
              <a:ext uri="{FF2B5EF4-FFF2-40B4-BE49-F238E27FC236}">
                <a16:creationId xmlns:a16="http://schemas.microsoft.com/office/drawing/2014/main" id="{883DC9E1-BCD8-730C-7A2E-4B19B2FEB2A0}"/>
              </a:ext>
            </a:extLst>
          </p:cNvPr>
          <p:cNvSpPr txBox="1"/>
          <p:nvPr/>
        </p:nvSpPr>
        <p:spPr>
          <a:xfrm>
            <a:off x="838039" y="3757483"/>
            <a:ext cx="4280538" cy="57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15833"/>
              </a:lnSpc>
              <a:spcBef>
                <a:spcPts val="800"/>
              </a:spcBef>
              <a:spcAft>
                <a:spcPts val="800"/>
              </a:spcAft>
            </a:pPr>
            <a:r>
              <a:rPr lang="ru-RU" b="1">
                <a:solidFill>
                  <a:schemeClr val="bg1"/>
                </a:solidFill>
                <a:ea typeface="Times New Roman"/>
                <a:cs typeface="Times New Roman"/>
                <a:sym typeface="Times New Roman"/>
              </a:rPr>
              <a:t>Пособие выплачивается в размере 100% </a:t>
            </a:r>
            <a:br>
              <a:rPr lang="ru-RU" b="1">
                <a:solidFill>
                  <a:schemeClr val="bg1"/>
                </a:solidFill>
                <a:ea typeface="Times New Roman"/>
                <a:cs typeface="Times New Roman"/>
                <a:sym typeface="Times New Roman"/>
              </a:rPr>
            </a:br>
            <a:r>
              <a:rPr lang="ru-RU" b="1">
                <a:solidFill>
                  <a:schemeClr val="bg1"/>
                </a:solidFill>
                <a:ea typeface="Times New Roman"/>
                <a:cs typeface="Times New Roman"/>
                <a:sym typeface="Times New Roman"/>
              </a:rPr>
              <a:t>среднего заработка женщины</a:t>
            </a:r>
          </a:p>
        </p:txBody>
      </p:sp>
      <p:sp>
        <p:nvSpPr>
          <p:cNvPr id="167" name="Google Shape;297;p53">
            <a:extLst>
              <a:ext uri="{FF2B5EF4-FFF2-40B4-BE49-F238E27FC236}">
                <a16:creationId xmlns:a16="http://schemas.microsoft.com/office/drawing/2014/main" id="{886EA513-83DC-5E6A-B36E-2B3A8D2C310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Рисунок 2" descr="Изображение выглядит как рисунок, графическая вставка, иллюстрация, Детск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1ED18C0F-4408-77F7-9E44-1885F6F0C6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926" y="1663731"/>
            <a:ext cx="2526309" cy="252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53170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6C59340A-75DF-D843-F752-41B8A8BDDC7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EDA09719-CD58-3117-8F90-35038A28C9DC}"/>
              </a:ext>
            </a:extLst>
          </p:cNvPr>
          <p:cNvSpPr/>
          <p:nvPr/>
        </p:nvSpPr>
        <p:spPr>
          <a:xfrm>
            <a:off x="258305" y="2486354"/>
            <a:ext cx="4292743" cy="1571840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865C05C6-46A2-1F5B-57BE-B137A975FC31}"/>
              </a:ext>
            </a:extLst>
          </p:cNvPr>
          <p:cNvSpPr/>
          <p:nvPr/>
        </p:nvSpPr>
        <p:spPr>
          <a:xfrm>
            <a:off x="258305" y="1798377"/>
            <a:ext cx="4292743" cy="648732"/>
          </a:xfrm>
          <a:prstGeom prst="roundRect">
            <a:avLst>
              <a:gd name="adj" fmla="val 1069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862FB9EB-94B0-5CD5-EC9A-1464833E9463}"/>
              </a:ext>
            </a:extLst>
          </p:cNvPr>
          <p:cNvSpPr/>
          <p:nvPr/>
        </p:nvSpPr>
        <p:spPr>
          <a:xfrm>
            <a:off x="4694503" y="2486354"/>
            <a:ext cx="4292743" cy="1571840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D9ECEE15-97A5-72E5-2D1F-E48F7A6A306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463BB224-0081-4CCD-9FB0-9022F4E558CF}"/>
              </a:ext>
            </a:extLst>
          </p:cNvPr>
          <p:cNvSpPr txBox="1"/>
          <p:nvPr/>
        </p:nvSpPr>
        <p:spPr>
          <a:xfrm>
            <a:off x="384116" y="1935814"/>
            <a:ext cx="4082669" cy="1846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800" u="sng">
                <a:solidFill>
                  <a:schemeClr val="tx1"/>
                </a:solidFill>
              </a:rPr>
              <a:t>Минимальный размер :</a:t>
            </a:r>
          </a:p>
          <a:p>
            <a:endParaRPr lang="ru-RU" sz="1800" u="sng">
              <a:solidFill>
                <a:schemeClr val="tx1"/>
              </a:solidFill>
            </a:endParaRPr>
          </a:p>
          <a:p>
            <a:endParaRPr lang="ru-RU" sz="1800">
              <a:solidFill>
                <a:schemeClr val="tx1"/>
              </a:solidFill>
            </a:endParaRPr>
          </a:p>
          <a:p>
            <a:r>
              <a:rPr lang="ru-RU" sz="1800">
                <a:solidFill>
                  <a:schemeClr val="tx1"/>
                </a:solidFill>
              </a:rPr>
              <a:t>140 дней (70+70) – 124 702,20 руб.</a:t>
            </a:r>
          </a:p>
          <a:p>
            <a:r>
              <a:rPr lang="ru-RU" sz="1800">
                <a:solidFill>
                  <a:schemeClr val="tx1"/>
                </a:solidFill>
              </a:rPr>
              <a:t>156 дней (70+86) – 138 953,88 руб.</a:t>
            </a:r>
          </a:p>
          <a:p>
            <a:r>
              <a:rPr lang="ru-RU" sz="1800">
                <a:solidFill>
                  <a:schemeClr val="tx1"/>
                </a:solidFill>
              </a:rPr>
              <a:t>194 дня (84+110) – 172 801,62 руб.</a:t>
            </a:r>
          </a:p>
        </p:txBody>
      </p:sp>
      <p:sp>
        <p:nvSpPr>
          <p:cNvPr id="2" name="Google Shape;114;p9">
            <a:extLst>
              <a:ext uri="{FF2B5EF4-FFF2-40B4-BE49-F238E27FC236}">
                <a16:creationId xmlns:a16="http://schemas.microsoft.com/office/drawing/2014/main" id="{15AC6BE6-901F-ECF5-69BA-24F3856AC895}"/>
              </a:ext>
            </a:extLst>
          </p:cNvPr>
          <p:cNvSpPr txBox="1"/>
          <p:nvPr/>
        </p:nvSpPr>
        <p:spPr>
          <a:xfrm>
            <a:off x="287338" y="866050"/>
            <a:ext cx="5582239" cy="663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 пособия по беременности и родам в 2026 году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19F48A93-78A7-317D-9DE8-C42117692729}"/>
              </a:ext>
            </a:extLst>
          </p:cNvPr>
          <p:cNvSpPr/>
          <p:nvPr/>
        </p:nvSpPr>
        <p:spPr>
          <a:xfrm>
            <a:off x="4694503" y="1798377"/>
            <a:ext cx="4292743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Google Shape;115;p9">
            <a:extLst>
              <a:ext uri="{FF2B5EF4-FFF2-40B4-BE49-F238E27FC236}">
                <a16:creationId xmlns:a16="http://schemas.microsoft.com/office/drawing/2014/main" id="{84E09489-6FA6-FFCB-2A4F-6D48BDEAE886}"/>
              </a:ext>
            </a:extLst>
          </p:cNvPr>
          <p:cNvSpPr txBox="1"/>
          <p:nvPr/>
        </p:nvSpPr>
        <p:spPr>
          <a:xfrm>
            <a:off x="4799362" y="1935814"/>
            <a:ext cx="4187884" cy="1846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800" u="sng">
                <a:solidFill>
                  <a:schemeClr val="bg1"/>
                </a:solidFill>
              </a:rPr>
              <a:t>Максимальный размер :</a:t>
            </a:r>
          </a:p>
          <a:p>
            <a:endParaRPr lang="ru-RU" sz="1800" u="sng">
              <a:solidFill>
                <a:schemeClr val="bg1"/>
              </a:solidFill>
            </a:endParaRPr>
          </a:p>
          <a:p>
            <a:br>
              <a:rPr lang="ru-RU" sz="1800">
                <a:solidFill>
                  <a:schemeClr val="bg1"/>
                </a:solidFill>
              </a:rPr>
            </a:br>
            <a:r>
              <a:rPr lang="ru-RU" sz="1800">
                <a:solidFill>
                  <a:schemeClr val="bg1"/>
                </a:solidFill>
              </a:rPr>
              <a:t>140 дней (70+70) – 955 836 руб.</a:t>
            </a:r>
          </a:p>
          <a:p>
            <a:r>
              <a:rPr lang="ru-RU" sz="1800">
                <a:solidFill>
                  <a:schemeClr val="bg1"/>
                </a:solidFill>
              </a:rPr>
              <a:t>156 дней (70+86) – 1 065 074,40 руб.</a:t>
            </a:r>
          </a:p>
          <a:p>
            <a:r>
              <a:rPr lang="ru-RU" sz="1800">
                <a:solidFill>
                  <a:schemeClr val="bg1"/>
                </a:solidFill>
              </a:rPr>
              <a:t>194 дня (84+110) – 1 324 515,60 руб</a:t>
            </a:r>
            <a:endParaRPr lang="ru-RU" sz="1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103987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12A72390-C313-5ABF-F6C5-4110579442D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6" name="Google Shape;186;p21">
            <a:extLst>
              <a:ext uri="{FF2B5EF4-FFF2-40B4-BE49-F238E27FC236}">
                <a16:creationId xmlns:a16="http://schemas.microsoft.com/office/drawing/2014/main" id="{935F4F60-252D-DEA9-01EF-59DEF047A35D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Пособие по беременности и родам </a:t>
            </a:r>
            <a:br>
              <a:rPr lang="ru-RU" sz="20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</a:br>
            <a:r>
              <a:rPr lang="ru-RU" sz="20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(неработающие женщины)</a:t>
            </a:r>
            <a:endParaRPr sz="2000" b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C967DD17-46C5-5C29-530C-7F2E2204C487}"/>
              </a:ext>
            </a:extLst>
          </p:cNvPr>
          <p:cNvSpPr/>
          <p:nvPr/>
        </p:nvSpPr>
        <p:spPr>
          <a:xfrm>
            <a:off x="287339" y="1584356"/>
            <a:ext cx="8729911" cy="2127708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9F68FCC4-4A97-21A5-242B-8850275270DC}"/>
              </a:ext>
            </a:extLst>
          </p:cNvPr>
          <p:cNvSpPr txBox="1"/>
          <p:nvPr/>
        </p:nvSpPr>
        <p:spPr>
          <a:xfrm>
            <a:off x="403262" y="1647440"/>
            <a:ext cx="8541561" cy="2073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b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Беременная или родившая женщина, уволенная с работы</a:t>
            </a: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 связи с ликвидацией организации или прекращением физическими лицами индивидуальной деятельности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b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Уволенная с работы в связи с ликвидацией организации или прекращением индивидуальной деятельности</a:t>
            </a: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женщина, усыновившая ребенка до трех месяцев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b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Женщина, обучающаяся по очной форме обучения</a:t>
            </a: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на платной или бесплатной основе в профессиональных образовательных организациях, образовательных организациях высшего образования, организациях дополнительного профессионального образования и научных организациях</a:t>
            </a: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:a16="http://schemas.microsoft.com/office/drawing/2014/main" id="{60387EF8-7160-FE1E-FF5B-AA7FE133DD57}"/>
              </a:ext>
            </a:extLst>
          </p:cNvPr>
          <p:cNvSpPr/>
          <p:nvPr/>
        </p:nvSpPr>
        <p:spPr>
          <a:xfrm>
            <a:off x="287337" y="3787587"/>
            <a:ext cx="8729913" cy="996300"/>
          </a:xfrm>
          <a:prstGeom prst="roundRect">
            <a:avLst>
              <a:gd name="adj" fmla="val 8675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1E8CD0B9-BDE2-F5D0-BAC7-2C13B3FB900E}"/>
              </a:ext>
            </a:extLst>
          </p:cNvPr>
          <p:cNvGrpSpPr/>
          <p:nvPr/>
        </p:nvGrpSpPr>
        <p:grpSpPr>
          <a:xfrm>
            <a:off x="425462" y="4015839"/>
            <a:ext cx="412108" cy="523220"/>
            <a:chOff x="373282" y="3292224"/>
            <a:chExt cx="412108" cy="523220"/>
          </a:xfrm>
        </p:grpSpPr>
        <p:sp>
          <p:nvSpPr>
            <p:cNvPr id="163" name="Овал 162">
              <a:extLst>
                <a:ext uri="{FF2B5EF4-FFF2-40B4-BE49-F238E27FC236}">
                  <a16:creationId xmlns:a16="http://schemas.microsoft.com/office/drawing/2014/main" id="{FFC5C613-15C6-90E6-A9D0-8C3FC7C9E619}"/>
                </a:ext>
              </a:extLst>
            </p:cNvPr>
            <p:cNvSpPr/>
            <p:nvPr/>
          </p:nvSpPr>
          <p:spPr>
            <a:xfrm>
              <a:off x="373282" y="3363436"/>
              <a:ext cx="412108" cy="4121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EF7D00"/>
                </a:solidFill>
              </a:endParaRP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A922286C-511D-E19A-E1FB-0448ADD00895}"/>
                </a:ext>
              </a:extLst>
            </p:cNvPr>
            <p:cNvSpPr txBox="1"/>
            <p:nvPr/>
          </p:nvSpPr>
          <p:spPr>
            <a:xfrm>
              <a:off x="446473" y="3292224"/>
              <a:ext cx="1617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>
                  <a:solidFill>
                    <a:srgbClr val="EF7D00"/>
                  </a:solidFill>
                  <a:ea typeface="Times New Roman"/>
                  <a:cs typeface="Times New Roman"/>
                  <a:sym typeface="Times New Roman"/>
                </a:rPr>
                <a:t>!</a:t>
              </a:r>
            </a:p>
          </p:txBody>
        </p:sp>
      </p:grpSp>
      <p:sp>
        <p:nvSpPr>
          <p:cNvPr id="165" name="TextBox 164">
            <a:extLst>
              <a:ext uri="{FF2B5EF4-FFF2-40B4-BE49-F238E27FC236}">
                <a16:creationId xmlns:a16="http://schemas.microsoft.com/office/drawing/2014/main" id="{E4013038-2BF7-0A95-80A5-91074F28380F}"/>
              </a:ext>
            </a:extLst>
          </p:cNvPr>
          <p:cNvSpPr txBox="1"/>
          <p:nvPr/>
        </p:nvSpPr>
        <p:spPr>
          <a:xfrm>
            <a:off x="888675" y="3752808"/>
            <a:ext cx="8106784" cy="1070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833"/>
              </a:lnSpc>
              <a:spcBef>
                <a:spcPts val="800"/>
              </a:spcBef>
              <a:spcAft>
                <a:spcPts val="800"/>
              </a:spcAft>
            </a:pPr>
            <a:r>
              <a:rPr lang="ru-RU" b="1">
                <a:solidFill>
                  <a:schemeClr val="bg1"/>
                </a:solidFill>
                <a:ea typeface="Times New Roman"/>
                <a:cs typeface="Times New Roman"/>
                <a:sym typeface="Times New Roman"/>
              </a:rPr>
              <a:t>Пособие выплачивается за период отпуска по беременности и родам. Устанавливается в размере 100 % величины прожиточного минимума трудоспособного населения, установленной в субъекте РФ по месту жительства (пребывания) или фактического проживания</a:t>
            </a:r>
          </a:p>
        </p:txBody>
      </p:sp>
      <p:sp>
        <p:nvSpPr>
          <p:cNvPr id="167" name="Google Shape;297;p53">
            <a:extLst>
              <a:ext uri="{FF2B5EF4-FFF2-40B4-BE49-F238E27FC236}">
                <a16:creationId xmlns:a16="http://schemas.microsoft.com/office/drawing/2014/main" id="{75E271CB-9469-522C-4113-95010C147FA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316203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3C5F8C05-507A-3FEE-A2F9-DEB18A49C15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6" name="Google Shape;186;p21">
            <a:extLst>
              <a:ext uri="{FF2B5EF4-FFF2-40B4-BE49-F238E27FC236}">
                <a16:creationId xmlns:a16="http://schemas.microsoft.com/office/drawing/2014/main" id="{350E09A6-E191-ECF2-69B3-12E6B92C6FA5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Times New Roman"/>
              </a:rPr>
              <a:t>Единовременное пособие при рождении ребенка (работающим родителям)</a:t>
            </a:r>
            <a:endParaRPr sz="2000" b="1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32429F63-28B5-E2CB-F0F1-603C108F0735}"/>
              </a:ext>
            </a:extLst>
          </p:cNvPr>
          <p:cNvSpPr/>
          <p:nvPr/>
        </p:nvSpPr>
        <p:spPr>
          <a:xfrm>
            <a:off x="287339" y="1819170"/>
            <a:ext cx="8729911" cy="1376127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232C165-EBB8-D1C0-46C8-A36A1912D9E4}"/>
              </a:ext>
            </a:extLst>
          </p:cNvPr>
          <p:cNvSpPr txBox="1"/>
          <p:nvPr/>
        </p:nvSpPr>
        <p:spPr>
          <a:xfrm>
            <a:off x="403262" y="1972784"/>
            <a:ext cx="8541561" cy="102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Разовая выплата, предоставляемая одному из родителей</a:t>
            </a:r>
          </a:p>
          <a:p>
            <a:pPr marL="285750" indent="-285750" algn="just">
              <a:lnSpc>
                <a:spcPct val="15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При рождении двух и более детей данное пособие выплачивается на каждого ребенка</a:t>
            </a:r>
          </a:p>
          <a:p>
            <a:pPr marL="285750" indent="-285750" algn="just">
              <a:lnSpc>
                <a:spcPct val="15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Если один из родителей не работает, то пособие получит работающий</a:t>
            </a: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:a16="http://schemas.microsoft.com/office/drawing/2014/main" id="{9D931720-0C5B-B934-986E-B02EC51D4A51}"/>
              </a:ext>
            </a:extLst>
          </p:cNvPr>
          <p:cNvSpPr/>
          <p:nvPr/>
        </p:nvSpPr>
        <p:spPr>
          <a:xfrm>
            <a:off x="287337" y="3351489"/>
            <a:ext cx="8729913" cy="939640"/>
          </a:xfrm>
          <a:prstGeom prst="roundRect">
            <a:avLst>
              <a:gd name="adj" fmla="val 8675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F84D1ED-316D-4BA3-3077-BB2E47D0ECC6}"/>
              </a:ext>
            </a:extLst>
          </p:cNvPr>
          <p:cNvGrpSpPr/>
          <p:nvPr/>
        </p:nvGrpSpPr>
        <p:grpSpPr>
          <a:xfrm>
            <a:off x="410256" y="3559699"/>
            <a:ext cx="412108" cy="523220"/>
            <a:chOff x="373282" y="3292224"/>
            <a:chExt cx="412108" cy="523220"/>
          </a:xfrm>
        </p:grpSpPr>
        <p:sp>
          <p:nvSpPr>
            <p:cNvPr id="163" name="Овал 162">
              <a:extLst>
                <a:ext uri="{FF2B5EF4-FFF2-40B4-BE49-F238E27FC236}">
                  <a16:creationId xmlns:a16="http://schemas.microsoft.com/office/drawing/2014/main" id="{A5C7C787-4B03-F2C1-3375-F03CE038BA9D}"/>
                </a:ext>
              </a:extLst>
            </p:cNvPr>
            <p:cNvSpPr/>
            <p:nvPr/>
          </p:nvSpPr>
          <p:spPr>
            <a:xfrm>
              <a:off x="373282" y="3363436"/>
              <a:ext cx="412108" cy="4121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EF7D00"/>
                </a:solidFill>
              </a:endParaRPr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EDDD122D-420B-1818-FC89-125AAB5870EA}"/>
                </a:ext>
              </a:extLst>
            </p:cNvPr>
            <p:cNvSpPr txBox="1"/>
            <p:nvPr/>
          </p:nvSpPr>
          <p:spPr>
            <a:xfrm>
              <a:off x="446473" y="3292224"/>
              <a:ext cx="1617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>
                  <a:solidFill>
                    <a:srgbClr val="EF7D00"/>
                  </a:solidFill>
                  <a:ea typeface="Times New Roman"/>
                  <a:cs typeface="Times New Roman"/>
                  <a:sym typeface="Times New Roman"/>
                </a:rPr>
                <a:t>!</a:t>
              </a:r>
            </a:p>
          </p:txBody>
        </p:sp>
      </p:grpSp>
      <p:sp>
        <p:nvSpPr>
          <p:cNvPr id="165" name="TextBox 164">
            <a:extLst>
              <a:ext uri="{FF2B5EF4-FFF2-40B4-BE49-F238E27FC236}">
                <a16:creationId xmlns:a16="http://schemas.microsoft.com/office/drawing/2014/main" id="{201E8AC7-FE82-F919-0A87-28543AA1E134}"/>
              </a:ext>
            </a:extLst>
          </p:cNvPr>
          <p:cNvSpPr txBox="1"/>
          <p:nvPr/>
        </p:nvSpPr>
        <p:spPr>
          <a:xfrm>
            <a:off x="645155" y="3575355"/>
            <a:ext cx="810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Размер единовременного пособия при рождении ребенка» с 1 февраля 2026 года составляет 28 450,45 руб. </a:t>
            </a:r>
          </a:p>
        </p:txBody>
      </p:sp>
      <p:sp>
        <p:nvSpPr>
          <p:cNvPr id="167" name="Google Shape;297;p53">
            <a:extLst>
              <a:ext uri="{FF2B5EF4-FFF2-40B4-BE49-F238E27FC236}">
                <a16:creationId xmlns:a16="http://schemas.microsoft.com/office/drawing/2014/main" id="{398417A4-6F98-356F-D69E-7DF68400C8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21492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5D4D199B-60F6-F9E5-9946-42803F64190C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9BDC7DF6-855B-28C0-4F64-C375F0CCF2BA}"/>
              </a:ext>
            </a:extLst>
          </p:cNvPr>
          <p:cNvSpPr/>
          <p:nvPr/>
        </p:nvSpPr>
        <p:spPr>
          <a:xfrm>
            <a:off x="258305" y="2486353"/>
            <a:ext cx="4292743" cy="2127086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52FBBB82-CDD8-680A-C2ED-8A0A741DCE3A}"/>
              </a:ext>
            </a:extLst>
          </p:cNvPr>
          <p:cNvSpPr/>
          <p:nvPr/>
        </p:nvSpPr>
        <p:spPr>
          <a:xfrm>
            <a:off x="258305" y="1798377"/>
            <a:ext cx="4292743" cy="648732"/>
          </a:xfrm>
          <a:prstGeom prst="roundRect">
            <a:avLst>
              <a:gd name="adj" fmla="val 1069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8C0DB78A-2260-E7CC-4F26-52793B7FDA0B}"/>
              </a:ext>
            </a:extLst>
          </p:cNvPr>
          <p:cNvSpPr/>
          <p:nvPr/>
        </p:nvSpPr>
        <p:spPr>
          <a:xfrm>
            <a:off x="4694503" y="2486354"/>
            <a:ext cx="4292743" cy="2127086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F08C76EB-F276-3460-B1CA-FE71155481F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24A2169B-26FB-DAE2-3879-964A51238FCB}"/>
              </a:ext>
            </a:extLst>
          </p:cNvPr>
          <p:cNvSpPr txBox="1"/>
          <p:nvPr/>
        </p:nvSpPr>
        <p:spPr>
          <a:xfrm>
            <a:off x="384116" y="1935814"/>
            <a:ext cx="4271791" cy="2092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800" b="1">
                <a:solidFill>
                  <a:schemeClr val="tx1"/>
                </a:solidFill>
              </a:rPr>
              <a:t>Пособие назначается:</a:t>
            </a:r>
          </a:p>
          <a:p>
            <a:br>
              <a:rPr lang="ru-RU" sz="1800">
                <a:solidFill>
                  <a:schemeClr val="tx1"/>
                </a:solidFill>
              </a:rPr>
            </a:br>
            <a:endParaRPr lang="ru-RU" sz="1800">
              <a:solidFill>
                <a:schemeClr val="tx1"/>
              </a:solidFill>
            </a:endParaRPr>
          </a:p>
          <a:p>
            <a:pPr marL="285750" indent="-285750"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гражданам РФ, проживающим </a:t>
            </a:r>
            <a:br>
              <a:rPr lang="ru-RU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на территории РФ</a:t>
            </a:r>
          </a:p>
          <a:p>
            <a:pPr marL="285750" indent="-285750"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постоянно проживающим на территории РФ иностранным гражданам и лицам без гражданства, а также беженцам</a:t>
            </a:r>
          </a:p>
        </p:txBody>
      </p:sp>
      <p:sp>
        <p:nvSpPr>
          <p:cNvPr id="2" name="Google Shape;114;p9">
            <a:extLst>
              <a:ext uri="{FF2B5EF4-FFF2-40B4-BE49-F238E27FC236}">
                <a16:creationId xmlns:a16="http://schemas.microsoft.com/office/drawing/2014/main" id="{E2CDB02A-1F14-C3EB-B832-20C33F26B8F7}"/>
              </a:ext>
            </a:extLst>
          </p:cNvPr>
          <p:cNvSpPr txBox="1"/>
          <p:nvPr/>
        </p:nvSpPr>
        <p:spPr>
          <a:xfrm>
            <a:off x="287338" y="866050"/>
            <a:ext cx="6873953" cy="663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Единовременное пособие при рождении ребенка (неработающим родителям)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42D2BDA6-70AA-42ED-12F3-2686219A55F5}"/>
              </a:ext>
            </a:extLst>
          </p:cNvPr>
          <p:cNvSpPr/>
          <p:nvPr/>
        </p:nvSpPr>
        <p:spPr>
          <a:xfrm>
            <a:off x="4694503" y="1798377"/>
            <a:ext cx="4292743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Google Shape;115;p9">
            <a:extLst>
              <a:ext uri="{FF2B5EF4-FFF2-40B4-BE49-F238E27FC236}">
                <a16:creationId xmlns:a16="http://schemas.microsoft.com/office/drawing/2014/main" id="{5C277C31-3F92-F445-7284-F5C682834947}"/>
              </a:ext>
            </a:extLst>
          </p:cNvPr>
          <p:cNvSpPr txBox="1"/>
          <p:nvPr/>
        </p:nvSpPr>
        <p:spPr>
          <a:xfrm>
            <a:off x="4799362" y="1935814"/>
            <a:ext cx="4187884" cy="2677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800" b="1">
                <a:solidFill>
                  <a:schemeClr val="bg1"/>
                </a:solidFill>
              </a:rPr>
              <a:t>Пособие не назначается:</a:t>
            </a:r>
          </a:p>
          <a:p>
            <a:endParaRPr lang="ru-RU" sz="1800" u="sng">
              <a:solidFill>
                <a:schemeClr val="bg1"/>
              </a:solidFill>
            </a:endParaRP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гражданам РФ (иностранных граждан и лиц без гражданства), дети которых находятся на полном государственном обеспечении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гражданам РФ (иностранных граждан и лиц без гражданства), лишенным родительских прав либо ограниченных в родительских правах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гражданам РФ, выехавшим на постоянное место жительства за пределы РФ</a:t>
            </a:r>
          </a:p>
        </p:txBody>
      </p:sp>
    </p:spTree>
    <p:extLst>
      <p:ext uri="{BB962C8B-B14F-4D97-AF65-F5344CB8AC3E}">
        <p14:creationId xmlns:p14="http://schemas.microsoft.com/office/powerpoint/2010/main" val="242063633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EC45BCA1-D81B-32B0-45F1-4EEAE97F431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6" name="Google Shape;186;p21">
            <a:extLst>
              <a:ext uri="{FF2B5EF4-FFF2-40B4-BE49-F238E27FC236}">
                <a16:creationId xmlns:a16="http://schemas.microsoft.com/office/drawing/2014/main" id="{A010235C-FED6-EDE9-80CF-202C6E51749F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Семейная ипотека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27C392E8-1B86-D0DD-3F63-BC92E5E31939}"/>
              </a:ext>
            </a:extLst>
          </p:cNvPr>
          <p:cNvSpPr/>
          <p:nvPr/>
        </p:nvSpPr>
        <p:spPr>
          <a:xfrm>
            <a:off x="287340" y="1557196"/>
            <a:ext cx="8541562" cy="2199992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BFD13D38-A761-7666-8FAD-58B6AA56AD6C}"/>
              </a:ext>
            </a:extLst>
          </p:cNvPr>
          <p:cNvSpPr txBox="1"/>
          <p:nvPr/>
        </p:nvSpPr>
        <p:spPr>
          <a:xfrm>
            <a:off x="403262" y="1899226"/>
            <a:ext cx="8541561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Программа предусматривает субсидирование процентной ставки до уровня </a:t>
            </a:r>
            <a:r>
              <a:rPr lang="ru-RU" b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6% </a:t>
            </a: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по ипотечным кредитам (займам), выданным гражданам Российской Федерации на приобретение жилья на первичном рынке или строительство индивидуального жилого дома, </a:t>
            </a:r>
            <a:r>
              <a:rPr lang="ru-RU" b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рождении с 1 января 2018 г. по 31 декабря 2030 г. первого ребенка или последующих детей</a:t>
            </a:r>
          </a:p>
        </p:txBody>
      </p:sp>
      <p:sp>
        <p:nvSpPr>
          <p:cNvPr id="167" name="Google Shape;297;p53">
            <a:extLst>
              <a:ext uri="{FF2B5EF4-FFF2-40B4-BE49-F238E27FC236}">
                <a16:creationId xmlns:a16="http://schemas.microsoft.com/office/drawing/2014/main" id="{6F0C04B7-438F-A14A-4C10-BE88FEAA61A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229699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BB4BF34D-A04A-D482-A6E9-BB451B7C69B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04E9394D-5933-6986-C6F1-96936F3EB24F}"/>
              </a:ext>
            </a:extLst>
          </p:cNvPr>
          <p:cNvSpPr txBox="1"/>
          <p:nvPr/>
        </p:nvSpPr>
        <p:spPr>
          <a:xfrm>
            <a:off x="287338" y="866050"/>
            <a:ext cx="6877500" cy="365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семейной ипотеки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8068B568-FE9B-B236-740F-44F26D025FB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B5344BC1-0C7E-11C6-8D92-8823CB8A31D3}"/>
              </a:ext>
            </a:extLst>
          </p:cNvPr>
          <p:cNvSpPr/>
          <p:nvPr/>
        </p:nvSpPr>
        <p:spPr>
          <a:xfrm>
            <a:off x="287338" y="1292360"/>
            <a:ext cx="2691252" cy="1072868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F691A060-FFB4-2166-EDAB-7A54BAE0CB78}"/>
              </a:ext>
            </a:extLst>
          </p:cNvPr>
          <p:cNvSpPr txBox="1"/>
          <p:nvPr/>
        </p:nvSpPr>
        <p:spPr>
          <a:xfrm>
            <a:off x="395912" y="1469549"/>
            <a:ext cx="2474108" cy="62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Максимальная сумма кредита:</a:t>
            </a: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CB8A2062-140C-F8BA-FAD1-4F413E4FFE21}"/>
              </a:ext>
            </a:extLst>
          </p:cNvPr>
          <p:cNvSpPr/>
          <p:nvPr/>
        </p:nvSpPr>
        <p:spPr>
          <a:xfrm>
            <a:off x="3087162" y="1292360"/>
            <a:ext cx="5891585" cy="1072868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A432F8-79B9-3B1D-12E0-5278939A42EE}"/>
              </a:ext>
            </a:extLst>
          </p:cNvPr>
          <p:cNvSpPr txBox="1"/>
          <p:nvPr/>
        </p:nvSpPr>
        <p:spPr>
          <a:xfrm>
            <a:off x="3087160" y="1405277"/>
            <a:ext cx="5891585" cy="8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100" b="1">
                <a:latin typeface="Arial" panose="020b0604020202020204" pitchFamily="34" charset="0"/>
                <a:cs typeface="Arial" panose="020b0604020202020204" pitchFamily="34" charset="0"/>
              </a:rPr>
              <a:t>до 12 млн рублей </a:t>
            </a:r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(включительно) – г. Москва, Московская область, </a:t>
            </a:r>
            <a:b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г. Санкт-Петербург, Ленинградская область</a:t>
            </a:r>
          </a:p>
          <a:p>
            <a:pPr>
              <a:lnSpc>
                <a:spcPct val="120000"/>
              </a:lnSpc>
            </a:pPr>
            <a:r>
              <a:rPr lang="ru-RU" sz="1100" b="1">
                <a:latin typeface="Arial" panose="020b0604020202020204" pitchFamily="34" charset="0"/>
                <a:cs typeface="Arial" panose="020b0604020202020204" pitchFamily="34" charset="0"/>
              </a:rPr>
              <a:t>до 6 млн рублей </a:t>
            </a:r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(включительно) – для иных субъектов Российской Федерации</a:t>
            </a:r>
          </a:p>
          <a:p>
            <a:pPr>
              <a:lnSpc>
                <a:spcPct val="120000"/>
              </a:lnSpc>
            </a:pPr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При этом возможно увеличить максимальную сумму кредита по рыночной ставке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6BCA58ED-64B9-E243-E24F-28D3A41DCD72}"/>
              </a:ext>
            </a:extLst>
          </p:cNvPr>
          <p:cNvSpPr/>
          <p:nvPr/>
        </p:nvSpPr>
        <p:spPr>
          <a:xfrm>
            <a:off x="287338" y="2450734"/>
            <a:ext cx="2691252" cy="744123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Google Shape;115;p9">
            <a:extLst>
              <a:ext uri="{FF2B5EF4-FFF2-40B4-BE49-F238E27FC236}">
                <a16:creationId xmlns:a16="http://schemas.microsoft.com/office/drawing/2014/main" id="{93B7FDDD-138B-4D06-7A05-52E3FE581F73}"/>
              </a:ext>
            </a:extLst>
          </p:cNvPr>
          <p:cNvSpPr txBox="1"/>
          <p:nvPr/>
        </p:nvSpPr>
        <p:spPr>
          <a:xfrm>
            <a:off x="395912" y="2598958"/>
            <a:ext cx="1996347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Процентная ставка: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E75B25DF-028B-F268-42E9-AE5D4C576B31}"/>
              </a:ext>
            </a:extLst>
          </p:cNvPr>
          <p:cNvSpPr/>
          <p:nvPr/>
        </p:nvSpPr>
        <p:spPr>
          <a:xfrm>
            <a:off x="3087162" y="2450735"/>
            <a:ext cx="5891585" cy="744122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0549D4-1994-60D1-9554-70A4CE4FAD59}"/>
              </a:ext>
            </a:extLst>
          </p:cNvPr>
          <p:cNvSpPr txBox="1"/>
          <p:nvPr/>
        </p:nvSpPr>
        <p:spPr>
          <a:xfrm>
            <a:off x="3087160" y="2438506"/>
            <a:ext cx="5891585" cy="683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100" b="1">
                <a:latin typeface="Arial" panose="020b0604020202020204" pitchFamily="34" charset="0"/>
                <a:cs typeface="Arial" panose="020b0604020202020204" pitchFamily="34" charset="0"/>
              </a:rPr>
              <a:t>до 6 % </a:t>
            </a:r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только в отношении части кредита, не превышающей 6 или 12 млн рублей соответственно. В отношении суммы, превышающей 6 млн рублей/12 млн рублей, кредитным договором может быть установлена иная процентная ставка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3663FE4E-088D-3A8B-7042-9E5BDEEE4FF3}"/>
              </a:ext>
            </a:extLst>
          </p:cNvPr>
          <p:cNvSpPr/>
          <p:nvPr/>
        </p:nvSpPr>
        <p:spPr>
          <a:xfrm>
            <a:off x="287338" y="3282305"/>
            <a:ext cx="2691252" cy="648536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Google Shape;115;p9">
            <a:extLst>
              <a:ext uri="{FF2B5EF4-FFF2-40B4-BE49-F238E27FC236}">
                <a16:creationId xmlns:a16="http://schemas.microsoft.com/office/drawing/2014/main" id="{110AD0FF-EFE1-72F5-6906-E7981A85C6DB}"/>
              </a:ext>
            </a:extLst>
          </p:cNvPr>
          <p:cNvSpPr txBox="1"/>
          <p:nvPr/>
        </p:nvSpPr>
        <p:spPr>
          <a:xfrm>
            <a:off x="395912" y="3285239"/>
            <a:ext cx="2582678" cy="62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Максимальная сумма кредита в этом случае составит</a:t>
            </a: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F47C50B5-19A7-9D70-233B-5456C54E6A47}"/>
              </a:ext>
            </a:extLst>
          </p:cNvPr>
          <p:cNvSpPr/>
          <p:nvPr/>
        </p:nvSpPr>
        <p:spPr>
          <a:xfrm>
            <a:off x="3087162" y="3282305"/>
            <a:ext cx="5891585" cy="648536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FF1A34-5BAF-E28A-D6BD-539E849EEE6A}"/>
              </a:ext>
            </a:extLst>
          </p:cNvPr>
          <p:cNvSpPr txBox="1"/>
          <p:nvPr/>
        </p:nvSpPr>
        <p:spPr>
          <a:xfrm>
            <a:off x="3087161" y="3247768"/>
            <a:ext cx="5891585" cy="683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100" b="1">
                <a:latin typeface="Arial" panose="020b0604020202020204" pitchFamily="34" charset="0"/>
                <a:cs typeface="Arial" panose="020b0604020202020204" pitchFamily="34" charset="0"/>
              </a:rPr>
              <a:t>до 30 млн рублей </a:t>
            </a:r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(включительно) – г. Москва, Московская область, г. Санкт-Петербург, Ленинградская область</a:t>
            </a:r>
          </a:p>
          <a:p>
            <a:pPr>
              <a:lnSpc>
                <a:spcPct val="120000"/>
              </a:lnSpc>
            </a:pPr>
            <a:r>
              <a:rPr lang="ru-RU" sz="1100" b="1">
                <a:latin typeface="Arial" panose="020b0604020202020204" pitchFamily="34" charset="0"/>
                <a:cs typeface="Arial" panose="020b0604020202020204" pitchFamily="34" charset="0"/>
              </a:rPr>
              <a:t>до 15 млн рублей </a:t>
            </a:r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(включительно) – для иных субъектов Российской Федерации</a:t>
            </a: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FF1892FD-2FE9-6EAF-B69B-F4ED7AABFA48}"/>
              </a:ext>
            </a:extLst>
          </p:cNvPr>
          <p:cNvSpPr/>
          <p:nvPr/>
        </p:nvSpPr>
        <p:spPr>
          <a:xfrm>
            <a:off x="287338" y="4031452"/>
            <a:ext cx="2691252" cy="648536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Google Shape;115;p9">
            <a:extLst>
              <a:ext uri="{FF2B5EF4-FFF2-40B4-BE49-F238E27FC236}">
                <a16:creationId xmlns:a16="http://schemas.microsoft.com/office/drawing/2014/main" id="{DD7F84C6-4238-D73B-2556-BB9CF5695256}"/>
              </a:ext>
            </a:extLst>
          </p:cNvPr>
          <p:cNvSpPr txBox="1"/>
          <p:nvPr/>
        </p:nvSpPr>
        <p:spPr>
          <a:xfrm>
            <a:off x="395912" y="4142736"/>
            <a:ext cx="2582678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Первоначальный взнос</a:t>
            </a:r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0971F0C6-9E12-E869-B1C5-7BC7D5035B88}"/>
              </a:ext>
            </a:extLst>
          </p:cNvPr>
          <p:cNvSpPr/>
          <p:nvPr/>
        </p:nvSpPr>
        <p:spPr>
          <a:xfrm>
            <a:off x="3087162" y="4031452"/>
            <a:ext cx="5891585" cy="648536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335A7F7-70C7-555A-68C6-380F0216F266}"/>
              </a:ext>
            </a:extLst>
          </p:cNvPr>
          <p:cNvSpPr txBox="1"/>
          <p:nvPr/>
        </p:nvSpPr>
        <p:spPr>
          <a:xfrm>
            <a:off x="3087162" y="4114997"/>
            <a:ext cx="5561080" cy="479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100">
                <a:latin typeface="Arial" panose="020b0604020202020204" pitchFamily="34" charset="0"/>
                <a:cs typeface="Arial" panose="020b0604020202020204" pitchFamily="34" charset="0"/>
              </a:rPr>
              <a:t>не менее 20 % от стоимости приобретаемого жилья за счет собственных средств, в том числе за счет средств материнского капитала</a:t>
            </a:r>
          </a:p>
        </p:txBody>
      </p:sp>
    </p:spTree>
    <p:extLst>
      <p:ext uri="{BB962C8B-B14F-4D97-AF65-F5344CB8AC3E}">
        <p14:creationId xmlns:p14="http://schemas.microsoft.com/office/powerpoint/2010/main" val="1651961517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91AA733D-9D6A-83B5-F39A-BC73D8BF5DD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6" name="Google Shape;186;p21">
            <a:extLst>
              <a:ext uri="{FF2B5EF4-FFF2-40B4-BE49-F238E27FC236}">
                <a16:creationId xmlns:a16="http://schemas.microsoft.com/office/drawing/2014/main" id="{6BD05CF7-EE2D-3851-1C31-EDD0DEDE15CC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семейной ипотеки</a:t>
            </a: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853947B4-457F-3529-23E8-450BA9A0F6AF}"/>
              </a:ext>
            </a:extLst>
          </p:cNvPr>
          <p:cNvSpPr/>
          <p:nvPr/>
        </p:nvSpPr>
        <p:spPr>
          <a:xfrm>
            <a:off x="287339" y="1949976"/>
            <a:ext cx="8729911" cy="870342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20225F5A-811C-28E0-C96F-C32D744729C4}"/>
              </a:ext>
            </a:extLst>
          </p:cNvPr>
          <p:cNvSpPr txBox="1"/>
          <p:nvPr/>
        </p:nvSpPr>
        <p:spPr>
          <a:xfrm>
            <a:off x="403262" y="2003839"/>
            <a:ext cx="8541561" cy="698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гражданство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наличие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1 и более детей</a:t>
            </a: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:a16="http://schemas.microsoft.com/office/drawing/2014/main" id="{9EDE951F-74D0-3927-0EA1-37E2B14B2A34}"/>
              </a:ext>
            </a:extLst>
          </p:cNvPr>
          <p:cNvSpPr/>
          <p:nvPr/>
        </p:nvSpPr>
        <p:spPr>
          <a:xfrm>
            <a:off x="287337" y="1302334"/>
            <a:ext cx="8729913" cy="516836"/>
          </a:xfrm>
          <a:prstGeom prst="roundRect">
            <a:avLst>
              <a:gd name="adj" fmla="val 8675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A36775DE-E400-A227-445C-477B3E35CC4A}"/>
              </a:ext>
            </a:extLst>
          </p:cNvPr>
          <p:cNvSpPr txBox="1"/>
          <p:nvPr/>
        </p:nvSpPr>
        <p:spPr>
          <a:xfrm>
            <a:off x="403262" y="1402410"/>
            <a:ext cx="81067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к заемщику:</a:t>
            </a:r>
          </a:p>
        </p:txBody>
      </p:sp>
      <p:sp>
        <p:nvSpPr>
          <p:cNvPr id="167" name="Google Shape;297;p53">
            <a:extLst>
              <a:ext uri="{FF2B5EF4-FFF2-40B4-BE49-F238E27FC236}">
                <a16:creationId xmlns:a16="http://schemas.microsoft.com/office/drawing/2014/main" id="{EF65269D-45B2-7C6D-559C-E0F0A98FB43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5E04DAE7-F7AF-DE87-A89F-78F375825DF1}"/>
              </a:ext>
            </a:extLst>
          </p:cNvPr>
          <p:cNvSpPr/>
          <p:nvPr/>
        </p:nvSpPr>
        <p:spPr>
          <a:xfrm>
            <a:off x="287339" y="3646573"/>
            <a:ext cx="8729911" cy="1196260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9897F1-01C2-66ED-2385-9CA9AED72864}"/>
              </a:ext>
            </a:extLst>
          </p:cNvPr>
          <p:cNvSpPr txBox="1"/>
          <p:nvPr/>
        </p:nvSpPr>
        <p:spPr>
          <a:xfrm>
            <a:off x="403262" y="3615843"/>
            <a:ext cx="8541561" cy="102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семьи, в которых есть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ребенок в возрасте до 6 лет</a:t>
            </a: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 (включительно)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семьи, в которых есть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двое и более </a:t>
            </a: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несовершеннолетних детей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семьи, в которых есть ребенок с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инвалидностью</a:t>
            </a: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63CD3615-5ED7-2D04-A024-E145878F2AE5}"/>
              </a:ext>
            </a:extLst>
          </p:cNvPr>
          <p:cNvSpPr/>
          <p:nvPr/>
        </p:nvSpPr>
        <p:spPr>
          <a:xfrm>
            <a:off x="287337" y="2998931"/>
            <a:ext cx="8729913" cy="516836"/>
          </a:xfrm>
          <a:prstGeom prst="roundRect">
            <a:avLst>
              <a:gd name="adj" fmla="val 8675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48828A-7B46-D352-D6E3-CBFBE1E0BEBD}"/>
              </a:ext>
            </a:extLst>
          </p:cNvPr>
          <p:cNvSpPr txBox="1"/>
          <p:nvPr/>
        </p:nvSpPr>
        <p:spPr>
          <a:xfrm>
            <a:off x="403262" y="3099007"/>
            <a:ext cx="81067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 на получение льготного кредита имеют:</a:t>
            </a:r>
          </a:p>
        </p:txBody>
      </p:sp>
    </p:spTree>
    <p:extLst>
      <p:ext uri="{BB962C8B-B14F-4D97-AF65-F5344CB8AC3E}">
        <p14:creationId xmlns:p14="http://schemas.microsoft.com/office/powerpoint/2010/main" val="3595669634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26C01759-2CE8-CFC3-E481-7611BC7E912B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43912833-3A1C-4F7A-9492-2969FD2F6E0B}"/>
              </a:ext>
            </a:extLst>
          </p:cNvPr>
          <p:cNvSpPr txBox="1"/>
          <p:nvPr/>
        </p:nvSpPr>
        <p:spPr>
          <a:xfrm>
            <a:off x="287338" y="866050"/>
            <a:ext cx="6877500" cy="365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just"/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 кредита</a:t>
            </a: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5EF6AA38-1A92-D9A6-2716-10E7A921BB3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797172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8D5CC97D-DEA4-BFD4-7712-83A5C62DD377}"/>
              </a:ext>
            </a:extLst>
          </p:cNvPr>
          <p:cNvSpPr/>
          <p:nvPr/>
        </p:nvSpPr>
        <p:spPr>
          <a:xfrm>
            <a:off x="287338" y="1246699"/>
            <a:ext cx="2691252" cy="1235993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44147CAD-3EDF-C170-ED7B-F5343418B28D}"/>
              </a:ext>
            </a:extLst>
          </p:cNvPr>
          <p:cNvSpPr txBox="1"/>
          <p:nvPr/>
        </p:nvSpPr>
        <p:spPr>
          <a:xfrm>
            <a:off x="351842" y="1550778"/>
            <a:ext cx="2474108" cy="62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Семьи с ребёнком до 6 лет (включительно):</a:t>
            </a: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EFD5CC6F-90C9-A338-BFC6-CFDDF7D92FE3}"/>
              </a:ext>
            </a:extLst>
          </p:cNvPr>
          <p:cNvSpPr/>
          <p:nvPr/>
        </p:nvSpPr>
        <p:spPr>
          <a:xfrm>
            <a:off x="3087162" y="1246699"/>
            <a:ext cx="5891585" cy="1235993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43559B-3C7C-BE9E-C915-22B13718BDE8}"/>
              </a:ext>
            </a:extLst>
          </p:cNvPr>
          <p:cNvSpPr txBox="1"/>
          <p:nvPr/>
        </p:nvSpPr>
        <p:spPr>
          <a:xfrm>
            <a:off x="3120210" y="1231271"/>
            <a:ext cx="6409379" cy="1240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покупка жилья (готового/строящегося) у застройщика (ДДУ/ДКП);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покупка индивидуального дома у застройщика (ДДУ/ДКП);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приобретение жилья/дома у закрытого паевого инвестфонда (ДКП);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покупка жилья у Фонда развития территорий или Московского фонда реновации (ДКП);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рефинансирование ранее выданного кредита;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строительство индивидуального дома с использованием счёта эскроу;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покупка жилья в малых городах (где мало строящихся МКД).</a:t>
            </a: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B6938BF6-D6A9-1EE4-B6B4-566E8624C5F0}"/>
              </a:ext>
            </a:extLst>
          </p:cNvPr>
          <p:cNvSpPr/>
          <p:nvPr/>
        </p:nvSpPr>
        <p:spPr>
          <a:xfrm>
            <a:off x="287338" y="2524656"/>
            <a:ext cx="2691252" cy="1069793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Google Shape;115;p9">
            <a:extLst>
              <a:ext uri="{FF2B5EF4-FFF2-40B4-BE49-F238E27FC236}">
                <a16:creationId xmlns:a16="http://schemas.microsoft.com/office/drawing/2014/main" id="{E6BFF8B1-BD31-17F1-6EC3-3C99B94173CA}"/>
              </a:ext>
            </a:extLst>
          </p:cNvPr>
          <p:cNvSpPr txBox="1"/>
          <p:nvPr/>
        </p:nvSpPr>
        <p:spPr>
          <a:xfrm>
            <a:off x="351842" y="2743429"/>
            <a:ext cx="2724300" cy="62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Семьи с двумя и более несовершеннолетними детьми:</a:t>
            </a:r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id="{DB1C392A-FA10-BAA2-57A9-BD41F500CAA2}"/>
              </a:ext>
            </a:extLst>
          </p:cNvPr>
          <p:cNvSpPr/>
          <p:nvPr/>
        </p:nvSpPr>
        <p:spPr>
          <a:xfrm>
            <a:off x="3087162" y="2524656"/>
            <a:ext cx="5891585" cy="1069793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5B120A1-DD83-5E23-234A-8937FA287592}"/>
              </a:ext>
            </a:extLst>
          </p:cNvPr>
          <p:cNvSpPr txBox="1"/>
          <p:nvPr/>
        </p:nvSpPr>
        <p:spPr>
          <a:xfrm>
            <a:off x="3120211" y="2520244"/>
            <a:ext cx="5627880" cy="1074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покупка жилья/дома у застройщика (ДДУ/ДКП) в 35 регионах или малых городах (до 50 тыс. жителей), кроме Москвы, СПб, МО, ЛО;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приобретение жилья у закрытого паевого инвестфонда (ДКП) в указанных регионах/городах;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покупка жилья у Фонда развития территорий (ДКП) в указанных регионах/городах;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строительство индивидуального дома с использованием счёта эскроу.</a:t>
            </a: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427CB3B7-1534-E874-830A-34FCF9D9FF4D}"/>
              </a:ext>
            </a:extLst>
          </p:cNvPr>
          <p:cNvSpPr/>
          <p:nvPr/>
        </p:nvSpPr>
        <p:spPr>
          <a:xfrm>
            <a:off x="287338" y="3637360"/>
            <a:ext cx="2691252" cy="1159812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Google Shape;115;p9">
            <a:extLst>
              <a:ext uri="{FF2B5EF4-FFF2-40B4-BE49-F238E27FC236}">
                <a16:creationId xmlns:a16="http://schemas.microsoft.com/office/drawing/2014/main" id="{373383FB-9A8F-0A32-5369-58BBAF071BD0}"/>
              </a:ext>
            </a:extLst>
          </p:cNvPr>
          <p:cNvSpPr txBox="1"/>
          <p:nvPr/>
        </p:nvSpPr>
        <p:spPr>
          <a:xfrm>
            <a:off x="351842" y="3856133"/>
            <a:ext cx="2724300" cy="40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Семьи с ребёнком-инвалидом:</a:t>
            </a:r>
          </a:p>
        </p:txBody>
      </p:sp>
      <p:sp>
        <p:nvSpPr>
          <p:cNvPr id="29" name="Скругленный прямоугольник 28">
            <a:extLst>
              <a:ext uri="{FF2B5EF4-FFF2-40B4-BE49-F238E27FC236}">
                <a16:creationId xmlns:a16="http://schemas.microsoft.com/office/drawing/2014/main" id="{EC9A1B55-BF11-5103-15E4-4D8B1B65CEB9}"/>
              </a:ext>
            </a:extLst>
          </p:cNvPr>
          <p:cNvSpPr/>
          <p:nvPr/>
        </p:nvSpPr>
        <p:spPr>
          <a:xfrm>
            <a:off x="3087162" y="3637360"/>
            <a:ext cx="5891585" cy="1159812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1EB7D84-8CCD-9576-BA9E-0FC6A1DE7963}"/>
              </a:ext>
            </a:extLst>
          </p:cNvPr>
          <p:cNvSpPr txBox="1"/>
          <p:nvPr/>
        </p:nvSpPr>
        <p:spPr>
          <a:xfrm>
            <a:off x="3120211" y="3599897"/>
            <a:ext cx="5627880" cy="12404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покупка жилья/дома у застройщика (ДДУ/ДКП);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приобретение жилья/дома у закрытого паевого инвестфонда (ДКП), если фонд — первый собственник;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покупка жилья у Фонда развития территорий или Московского фонда реновации (ДКП);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рефинансирование ранее выданного кредита;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строительство индивидуального дома с использованием счёта эскроу;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900" b="1">
                <a:latin typeface="Arial" panose="020b0604020202020204" pitchFamily="34" charset="0"/>
                <a:cs typeface="Arial" panose="020b0604020202020204" pitchFamily="34" charset="0"/>
              </a:rPr>
              <a:t>покупка жилья в субъекте РФ, где нет строящихся МКД.</a:t>
            </a:r>
          </a:p>
        </p:txBody>
      </p:sp>
    </p:spTree>
    <p:extLst>
      <p:ext uri="{BB962C8B-B14F-4D97-AF65-F5344CB8AC3E}">
        <p14:creationId xmlns:p14="http://schemas.microsoft.com/office/powerpoint/2010/main" val="2590444389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F90CA79B-35D5-14B0-B0E2-03368A05F1B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8" name="Google Shape;88;p4">
            <a:extLst>
              <a:ext uri="{FF2B5EF4-FFF2-40B4-BE49-F238E27FC236}">
                <a16:creationId xmlns:a16="http://schemas.microsoft.com/office/drawing/2014/main" id="{BC767D69-EEC8-6450-76A1-F8815B6AA6D7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000" b="1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Стартовые вопросы о господдержке, сбережениях </a:t>
            </a:r>
            <a:br>
              <a:rPr lang="ru-RU" sz="2000" b="1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</a:br>
            <a:r>
              <a:rPr lang="ru-RU" sz="2000" b="1">
                <a:solidFill>
                  <a:schemeClr val="dk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  <a:sym typeface="Times New Roman"/>
              </a:rPr>
              <a:t>и пенсиях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721A04F-9265-09B0-3DF3-D3B2FD46F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2590" y="135685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" name="Google Shape;297;p53">
            <a:extLst>
              <a:ext uri="{FF2B5EF4-FFF2-40B4-BE49-F238E27FC236}">
                <a16:creationId xmlns:a16="http://schemas.microsoft.com/office/drawing/2014/main" id="{9121918C-4460-F1D7-0483-6D11B0B13BC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" name="Рисунок 17" descr="Изображение выглядит как графическая вставка, Графика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117E477B-933D-B5B0-B618-07A2086C6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155" y="2167475"/>
            <a:ext cx="1410065" cy="1409219"/>
          </a:xfrm>
          <a:prstGeom prst="rect">
            <a:avLst/>
          </a:prstGeom>
        </p:spPr>
      </p:pic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3FB12243-4050-986A-ABE3-A7E6A28970BC}"/>
              </a:ext>
            </a:extLst>
          </p:cNvPr>
          <p:cNvGrpSpPr/>
          <p:nvPr/>
        </p:nvGrpSpPr>
        <p:grpSpPr>
          <a:xfrm>
            <a:off x="287337" y="1585457"/>
            <a:ext cx="6877501" cy="677078"/>
            <a:chOff x="287337" y="1585457"/>
            <a:chExt cx="6877501" cy="677078"/>
          </a:xfrm>
        </p:grpSpPr>
        <p:sp>
          <p:nvSpPr>
            <p:cNvPr id="89" name="Google Shape;89;p4">
              <a:extLst>
                <a:ext uri="{FF2B5EF4-FFF2-40B4-BE49-F238E27FC236}">
                  <a16:creationId xmlns:a16="http://schemas.microsoft.com/office/drawing/2014/main" id="{F954E56B-9322-8569-BAB6-11F50B605CBA}"/>
                </a:ext>
              </a:extLst>
            </p:cNvPr>
            <p:cNvSpPr txBox="1"/>
            <p:nvPr/>
          </p:nvSpPr>
          <p:spPr>
            <a:xfrm>
              <a:off x="744537" y="1585457"/>
              <a:ext cx="6420301" cy="6770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ru-RU" sz="1600">
                  <a:latin typeface="+mn-lt"/>
                  <a:cs typeface="Arial" panose="020b0604020202020204" pitchFamily="34" charset="0"/>
                </a:rPr>
                <a:t>У вас есть подушка безопасности на случай особых жизненных ситуаций?</a:t>
              </a:r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9D1C1197-22CF-2431-4A2D-52FD3E4A05C9}"/>
                </a:ext>
              </a:extLst>
            </p:cNvPr>
            <p:cNvSpPr/>
            <p:nvPr/>
          </p:nvSpPr>
          <p:spPr>
            <a:xfrm>
              <a:off x="287337" y="1709530"/>
              <a:ext cx="370585" cy="370585"/>
            </a:xfrm>
            <a:prstGeom prst="ellipse">
              <a:avLst/>
            </a:prstGeom>
            <a:noFill/>
            <a:ln>
              <a:solidFill>
                <a:srgbClr val="EF7D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D8782CE-1C3D-9949-5249-50CD45168999}"/>
                </a:ext>
              </a:extLst>
            </p:cNvPr>
            <p:cNvSpPr txBox="1"/>
            <p:nvPr/>
          </p:nvSpPr>
          <p:spPr>
            <a:xfrm>
              <a:off x="323389" y="1725545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/>
                <a:t>1</a:t>
              </a:r>
            </a:p>
          </p:txBody>
        </p: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AE804EAD-D2B7-7A6C-6746-8F62A608C142}"/>
              </a:ext>
            </a:extLst>
          </p:cNvPr>
          <p:cNvGrpSpPr/>
          <p:nvPr/>
        </p:nvGrpSpPr>
        <p:grpSpPr>
          <a:xfrm>
            <a:off x="287337" y="2210493"/>
            <a:ext cx="5862943" cy="430857"/>
            <a:chOff x="287337" y="2307770"/>
            <a:chExt cx="5862943" cy="430857"/>
          </a:xfrm>
        </p:grpSpPr>
        <p:sp>
          <p:nvSpPr>
            <p:cNvPr id="25" name="Google Shape;89;p4">
              <a:extLst>
                <a:ext uri="{FF2B5EF4-FFF2-40B4-BE49-F238E27FC236}">
                  <a16:creationId xmlns:a16="http://schemas.microsoft.com/office/drawing/2014/main" id="{FF95E04E-BC4F-D2A5-A1DB-CF832E461EF6}"/>
                </a:ext>
              </a:extLst>
            </p:cNvPr>
            <p:cNvSpPr txBox="1"/>
            <p:nvPr/>
          </p:nvSpPr>
          <p:spPr>
            <a:xfrm>
              <a:off x="744538" y="2307770"/>
              <a:ext cx="5405742" cy="430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ru-RU" sz="1600">
                  <a:cs typeface="Arial" panose="020b0604020202020204" pitchFamily="34" charset="0"/>
                </a:rPr>
                <a:t>Вы задумываетесь о сбережении своих накоплений?</a:t>
              </a:r>
            </a:p>
          </p:txBody>
        </p:sp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id="{4B455F1F-BA07-9204-B4E5-17B5C9FE3388}"/>
                </a:ext>
              </a:extLst>
            </p:cNvPr>
            <p:cNvSpPr/>
            <p:nvPr/>
          </p:nvSpPr>
          <p:spPr>
            <a:xfrm>
              <a:off x="287337" y="2357744"/>
              <a:ext cx="370585" cy="370585"/>
            </a:xfrm>
            <a:prstGeom prst="ellipse">
              <a:avLst/>
            </a:prstGeom>
            <a:noFill/>
            <a:ln>
              <a:solidFill>
                <a:srgbClr val="EF7D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4C63BF3-3B77-3F4F-B3A8-775CF53D6C44}"/>
                </a:ext>
              </a:extLst>
            </p:cNvPr>
            <p:cNvSpPr txBox="1"/>
            <p:nvPr/>
          </p:nvSpPr>
          <p:spPr>
            <a:xfrm>
              <a:off x="323389" y="2373759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/>
                <a:t>2</a:t>
              </a:r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CE0C586D-E9EE-36B0-7CCB-9D755BCEB473}"/>
              </a:ext>
            </a:extLst>
          </p:cNvPr>
          <p:cNvGrpSpPr/>
          <p:nvPr/>
        </p:nvGrpSpPr>
        <p:grpSpPr>
          <a:xfrm>
            <a:off x="287337" y="2686585"/>
            <a:ext cx="5862943" cy="430857"/>
            <a:chOff x="287337" y="2686585"/>
            <a:chExt cx="5862943" cy="430857"/>
          </a:xfrm>
        </p:grpSpPr>
        <p:sp>
          <p:nvSpPr>
            <p:cNvPr id="28" name="Google Shape;89;p4">
              <a:extLst>
                <a:ext uri="{FF2B5EF4-FFF2-40B4-BE49-F238E27FC236}">
                  <a16:creationId xmlns:a16="http://schemas.microsoft.com/office/drawing/2014/main" id="{CF93CFAC-5DF5-2BDD-4AFE-3A7FBE184C1F}"/>
                </a:ext>
              </a:extLst>
            </p:cNvPr>
            <p:cNvSpPr txBox="1"/>
            <p:nvPr/>
          </p:nvSpPr>
          <p:spPr>
            <a:xfrm>
              <a:off x="744538" y="2686585"/>
              <a:ext cx="5405742" cy="430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ru-RU" sz="1600">
                  <a:cs typeface="Arial" panose="020b0604020202020204" pitchFamily="34" charset="0"/>
                </a:rPr>
                <a:t>Вы хотите иметь дополнительный доход в будущем?</a:t>
              </a:r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08DA09BD-036E-74EF-279F-DF5D317E7153}"/>
                </a:ext>
              </a:extLst>
            </p:cNvPr>
            <p:cNvSpPr/>
            <p:nvPr/>
          </p:nvSpPr>
          <p:spPr>
            <a:xfrm>
              <a:off x="287337" y="2730356"/>
              <a:ext cx="370585" cy="370585"/>
            </a:xfrm>
            <a:prstGeom prst="ellipse">
              <a:avLst/>
            </a:prstGeom>
            <a:noFill/>
            <a:ln>
              <a:solidFill>
                <a:srgbClr val="EF7D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CD39399-13C2-5C70-EC8D-46367A8EBB40}"/>
                </a:ext>
              </a:extLst>
            </p:cNvPr>
            <p:cNvSpPr txBox="1"/>
            <p:nvPr/>
          </p:nvSpPr>
          <p:spPr>
            <a:xfrm>
              <a:off x="323389" y="2759082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/>
                <a:t>3</a:t>
              </a: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E31A8A09-CD6C-ABE0-4D75-F9DF0C8FD190}"/>
              </a:ext>
            </a:extLst>
          </p:cNvPr>
          <p:cNvGrpSpPr/>
          <p:nvPr/>
        </p:nvGrpSpPr>
        <p:grpSpPr>
          <a:xfrm>
            <a:off x="287337" y="3162677"/>
            <a:ext cx="5249167" cy="430857"/>
            <a:chOff x="287337" y="3162677"/>
            <a:chExt cx="5249167" cy="430857"/>
          </a:xfrm>
        </p:grpSpPr>
        <p:sp>
          <p:nvSpPr>
            <p:cNvPr id="31" name="Google Shape;89;p4">
              <a:extLst>
                <a:ext uri="{FF2B5EF4-FFF2-40B4-BE49-F238E27FC236}">
                  <a16:creationId xmlns:a16="http://schemas.microsoft.com/office/drawing/2014/main" id="{73E4D092-6ECA-A9FD-C171-578565A0A650}"/>
                </a:ext>
              </a:extLst>
            </p:cNvPr>
            <p:cNvSpPr txBox="1"/>
            <p:nvPr/>
          </p:nvSpPr>
          <p:spPr>
            <a:xfrm>
              <a:off x="744537" y="3162677"/>
              <a:ext cx="4791967" cy="430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ru-RU" sz="1600">
                  <a:cs typeface="Arial" panose="020b0604020202020204" pitchFamily="34" charset="0"/>
                </a:rPr>
                <a:t>Вы уже задумываетесь о своей пенсии?</a:t>
              </a:r>
            </a:p>
          </p:txBody>
        </p: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8D73DDB8-DEE8-030B-09A3-D7E0EC947BCF}"/>
                </a:ext>
              </a:extLst>
            </p:cNvPr>
            <p:cNvSpPr/>
            <p:nvPr/>
          </p:nvSpPr>
          <p:spPr>
            <a:xfrm>
              <a:off x="287337" y="3200244"/>
              <a:ext cx="370585" cy="370585"/>
            </a:xfrm>
            <a:prstGeom prst="ellipse">
              <a:avLst/>
            </a:prstGeom>
            <a:noFill/>
            <a:ln>
              <a:solidFill>
                <a:srgbClr val="EF7D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DFA83E3-518A-3E79-F4A2-5BBCF241EA0B}"/>
                </a:ext>
              </a:extLst>
            </p:cNvPr>
            <p:cNvSpPr txBox="1"/>
            <p:nvPr/>
          </p:nvSpPr>
          <p:spPr>
            <a:xfrm>
              <a:off x="323389" y="3216282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/>
                <a:t>4</a:t>
              </a:r>
            </a:p>
          </p:txBody>
        </p:sp>
      </p:grp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4BFD7405-696D-5510-E9D8-653F21EB5292}"/>
              </a:ext>
            </a:extLst>
          </p:cNvPr>
          <p:cNvGrpSpPr/>
          <p:nvPr/>
        </p:nvGrpSpPr>
        <p:grpSpPr>
          <a:xfrm>
            <a:off x="287337" y="3638769"/>
            <a:ext cx="7503851" cy="430857"/>
            <a:chOff x="287337" y="3638769"/>
            <a:chExt cx="7503851" cy="430857"/>
          </a:xfrm>
        </p:grpSpPr>
        <p:sp>
          <p:nvSpPr>
            <p:cNvPr id="34" name="Google Shape;89;p4">
              <a:extLst>
                <a:ext uri="{FF2B5EF4-FFF2-40B4-BE49-F238E27FC236}">
                  <a16:creationId xmlns:a16="http://schemas.microsoft.com/office/drawing/2014/main" id="{390BA3A1-CF7C-1777-B028-54CF5E5286F3}"/>
                </a:ext>
              </a:extLst>
            </p:cNvPr>
            <p:cNvSpPr txBox="1"/>
            <p:nvPr/>
          </p:nvSpPr>
          <p:spPr>
            <a:xfrm>
              <a:off x="744537" y="3638769"/>
              <a:ext cx="7046651" cy="430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ru-RU" sz="1600">
                  <a:cs typeface="Arial" panose="020b0604020202020204" pitchFamily="34" charset="0"/>
                </a:rPr>
                <a:t>Каким инструментами для сбережения и накопления вы пользуетесь?</a:t>
              </a:r>
            </a:p>
          </p:txBody>
        </p:sp>
        <p:sp>
          <p:nvSpPr>
            <p:cNvPr id="35" name="Овал 34">
              <a:extLst>
                <a:ext uri="{FF2B5EF4-FFF2-40B4-BE49-F238E27FC236}">
                  <a16:creationId xmlns:a16="http://schemas.microsoft.com/office/drawing/2014/main" id="{CB758DE8-25B5-429A-EE81-2373682018A9}"/>
                </a:ext>
              </a:extLst>
            </p:cNvPr>
            <p:cNvSpPr/>
            <p:nvPr/>
          </p:nvSpPr>
          <p:spPr>
            <a:xfrm>
              <a:off x="287337" y="3670133"/>
              <a:ext cx="370585" cy="370585"/>
            </a:xfrm>
            <a:prstGeom prst="ellipse">
              <a:avLst/>
            </a:prstGeom>
            <a:noFill/>
            <a:ln>
              <a:solidFill>
                <a:srgbClr val="EF7D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ADD71CA-A9BF-14A1-7BBC-A951C6DB1364}"/>
                </a:ext>
              </a:extLst>
            </p:cNvPr>
            <p:cNvSpPr txBox="1"/>
            <p:nvPr/>
          </p:nvSpPr>
          <p:spPr>
            <a:xfrm>
              <a:off x="323389" y="3686182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/>
                <a:t>5</a:t>
              </a:r>
            </a:p>
          </p:txBody>
        </p:sp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857B4BAA-CF42-820C-D09F-651EB3C432A8}"/>
              </a:ext>
            </a:extLst>
          </p:cNvPr>
          <p:cNvGrpSpPr/>
          <p:nvPr/>
        </p:nvGrpSpPr>
        <p:grpSpPr>
          <a:xfrm>
            <a:off x="287337" y="4114860"/>
            <a:ext cx="6063359" cy="430857"/>
            <a:chOff x="287337" y="4114860"/>
            <a:chExt cx="6063359" cy="430857"/>
          </a:xfrm>
        </p:grpSpPr>
        <p:sp>
          <p:nvSpPr>
            <p:cNvPr id="22" name="Google Shape;89;p4">
              <a:extLst>
                <a:ext uri="{FF2B5EF4-FFF2-40B4-BE49-F238E27FC236}">
                  <a16:creationId xmlns:a16="http://schemas.microsoft.com/office/drawing/2014/main" id="{4BE046F0-42FB-E758-81D1-7D4FA7878028}"/>
                </a:ext>
              </a:extLst>
            </p:cNvPr>
            <p:cNvSpPr txBox="1"/>
            <p:nvPr/>
          </p:nvSpPr>
          <p:spPr>
            <a:xfrm>
              <a:off x="744537" y="4114860"/>
              <a:ext cx="5606159" cy="4308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r>
                <a:rPr lang="ru-RU" sz="1600">
                  <a:latin typeface="+mn-lt"/>
                  <a:cs typeface="Arial" panose="020b0604020202020204" pitchFamily="34" charset="0"/>
                </a:rPr>
                <a:t>Какие меры поддержки от государства вам знакомы?</a:t>
              </a:r>
            </a:p>
          </p:txBody>
        </p:sp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E65B4923-C78D-8CD4-DB08-F272B9B5C840}"/>
                </a:ext>
              </a:extLst>
            </p:cNvPr>
            <p:cNvSpPr/>
            <p:nvPr/>
          </p:nvSpPr>
          <p:spPr>
            <a:xfrm>
              <a:off x="287337" y="4140021"/>
              <a:ext cx="370585" cy="370585"/>
            </a:xfrm>
            <a:prstGeom prst="ellipse">
              <a:avLst/>
            </a:prstGeom>
            <a:noFill/>
            <a:ln>
              <a:solidFill>
                <a:srgbClr val="EF7D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A1C2E8A-BBD2-F8F8-D73F-5D78262B4802}"/>
                </a:ext>
              </a:extLst>
            </p:cNvPr>
            <p:cNvSpPr txBox="1"/>
            <p:nvPr/>
          </p:nvSpPr>
          <p:spPr>
            <a:xfrm>
              <a:off x="323389" y="4149732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/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9470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CE7801C4-26EA-D410-5E1B-F489C2833B8E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86" name="Google Shape;186;p21">
            <a:extLst>
              <a:ext uri="{FF2B5EF4-FFF2-40B4-BE49-F238E27FC236}">
                <a16:creationId xmlns:a16="http://schemas.microsoft.com/office/drawing/2014/main" id="{3378B4C2-27EC-13A7-94FD-81C72868170A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Образовательный кредит с господдержкой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74C4A925-32BE-42C3-06CC-1C42DF1F90C9}"/>
              </a:ext>
            </a:extLst>
          </p:cNvPr>
          <p:cNvSpPr/>
          <p:nvPr/>
        </p:nvSpPr>
        <p:spPr>
          <a:xfrm>
            <a:off x="287340" y="1484572"/>
            <a:ext cx="8541562" cy="1511581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533F3405-8D0D-6C71-E915-9300D62255AF}"/>
              </a:ext>
            </a:extLst>
          </p:cNvPr>
          <p:cNvSpPr txBox="1"/>
          <p:nvPr/>
        </p:nvSpPr>
        <p:spPr>
          <a:xfrm>
            <a:off x="403262" y="1655586"/>
            <a:ext cx="827803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Это кредит, которым можно оплатить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высшее или среднее профессиональное образование</a:t>
            </a: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 в любом вузе или колледже в России с действующей лицензией и аккредитацией</a:t>
            </a:r>
          </a:p>
          <a:p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С 1 декабря 2025 года</a:t>
            </a: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 льготный кредит можно взять только для обучения по ряду специальностей</a:t>
            </a:r>
          </a:p>
        </p:txBody>
      </p:sp>
      <p:sp>
        <p:nvSpPr>
          <p:cNvPr id="167" name="Google Shape;297;p53">
            <a:extLst>
              <a:ext uri="{FF2B5EF4-FFF2-40B4-BE49-F238E27FC236}">
                <a16:creationId xmlns:a16="http://schemas.microsoft.com/office/drawing/2014/main" id="{3599923B-20FF-2565-1A75-21B3CB5AEA1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Рисунок 1" descr="Изображение выглядит как рисунок, иллюстрация, графическая вставк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56D25772-7B45-08F6-DC76-DA48741CA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989" y="3287374"/>
            <a:ext cx="3406022" cy="142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805021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D5622428-F6C8-5831-C89D-DDE35E5A8894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DEED9EC5-D0EA-D789-E029-A5E2FCE62303}"/>
              </a:ext>
            </a:extLst>
          </p:cNvPr>
          <p:cNvSpPr/>
          <p:nvPr/>
        </p:nvSpPr>
        <p:spPr>
          <a:xfrm>
            <a:off x="258305" y="2486353"/>
            <a:ext cx="4292743" cy="2127086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E0BDD3D7-3718-3668-2C54-576A364B23E9}"/>
              </a:ext>
            </a:extLst>
          </p:cNvPr>
          <p:cNvSpPr/>
          <p:nvPr/>
        </p:nvSpPr>
        <p:spPr>
          <a:xfrm>
            <a:off x="258305" y="1798377"/>
            <a:ext cx="4292743" cy="648732"/>
          </a:xfrm>
          <a:prstGeom prst="roundRect">
            <a:avLst>
              <a:gd name="adj" fmla="val 1069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14E5557D-7216-A673-D5E8-6E8CFBB63853}"/>
              </a:ext>
            </a:extLst>
          </p:cNvPr>
          <p:cNvSpPr/>
          <p:nvPr/>
        </p:nvSpPr>
        <p:spPr>
          <a:xfrm>
            <a:off x="4694503" y="2486354"/>
            <a:ext cx="4292743" cy="2127086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0726BC4C-FF00-FF50-68EB-8CECDECCAF3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EADDF096-D4B2-5217-AD06-2B98E4F87A7E}"/>
              </a:ext>
            </a:extLst>
          </p:cNvPr>
          <p:cNvSpPr txBox="1"/>
          <p:nvPr/>
        </p:nvSpPr>
        <p:spPr>
          <a:xfrm>
            <a:off x="384117" y="1765326"/>
            <a:ext cx="4166932" cy="2523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документы нужно подготовить:</a:t>
            </a:r>
            <a:br>
              <a:rPr lang="ru-RU"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tx1"/>
                </a:solidFill>
              </a:rPr>
              <a:t>оригинал паспорта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tx1"/>
                </a:solidFill>
              </a:rPr>
              <a:t>оригинал договора о предоставлении платных образовательных услуг с вузом или колледжем или его заверенная копия </a:t>
            </a:r>
            <a:br>
              <a:rPr lang="ru-RU">
                <a:solidFill>
                  <a:schemeClr val="tx1"/>
                </a:solidFill>
              </a:rPr>
            </a:br>
            <a:r>
              <a:rPr lang="ru-RU">
                <a:solidFill>
                  <a:schemeClr val="tx1"/>
                </a:solidFill>
              </a:rPr>
              <a:t>с отметкой, что копия соответствует оригиналу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tx1"/>
                </a:solidFill>
              </a:rPr>
              <a:t>квитанция или счёт на оплату обучения</a:t>
            </a:r>
          </a:p>
        </p:txBody>
      </p:sp>
      <p:sp>
        <p:nvSpPr>
          <p:cNvPr id="2" name="Google Shape;114;p9">
            <a:extLst>
              <a:ext uri="{FF2B5EF4-FFF2-40B4-BE49-F238E27FC236}">
                <a16:creationId xmlns:a16="http://schemas.microsoft.com/office/drawing/2014/main" id="{0D9EA385-8226-D9B8-73D3-C955A141FE1F}"/>
              </a:ext>
            </a:extLst>
          </p:cNvPr>
          <p:cNvSpPr txBox="1"/>
          <p:nvPr/>
        </p:nvSpPr>
        <p:spPr>
          <a:xfrm>
            <a:off x="287338" y="866051"/>
            <a:ext cx="6873953" cy="34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может получить образовательный кредит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6DB241F4-C39A-C7C2-713A-8E9F744A5BF9}"/>
              </a:ext>
            </a:extLst>
          </p:cNvPr>
          <p:cNvSpPr/>
          <p:nvPr/>
        </p:nvSpPr>
        <p:spPr>
          <a:xfrm>
            <a:off x="4694503" y="1798377"/>
            <a:ext cx="4292743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Google Shape;115;p9">
            <a:extLst>
              <a:ext uri="{FF2B5EF4-FFF2-40B4-BE49-F238E27FC236}">
                <a16:creationId xmlns:a16="http://schemas.microsoft.com/office/drawing/2014/main" id="{C2094119-2CE1-C74D-11A6-B477089C1231}"/>
              </a:ext>
            </a:extLst>
          </p:cNvPr>
          <p:cNvSpPr txBox="1"/>
          <p:nvPr/>
        </p:nvSpPr>
        <p:spPr>
          <a:xfrm>
            <a:off x="4799362" y="1765326"/>
            <a:ext cx="4187884" cy="2369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800" b="1">
                <a:solidFill>
                  <a:schemeClr val="bg1"/>
                </a:solidFill>
              </a:rPr>
              <a:t>Если студенту нет 18 лет, дополнительно понадобятся:</a:t>
            </a:r>
          </a:p>
          <a:p>
            <a:br>
              <a:rPr lang="ru-RU" sz="1800" u="sng">
                <a:solidFill>
                  <a:schemeClr val="bg1"/>
                </a:solidFill>
              </a:rPr>
            </a:br>
            <a:endParaRPr lang="ru-RU" sz="1800" u="sng">
              <a:solidFill>
                <a:schemeClr val="bg1"/>
              </a:solidFill>
            </a:endParaRPr>
          </a:p>
          <a:p>
            <a:pPr marL="285750" lvl="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bg1"/>
                </a:solidFill>
              </a:rPr>
              <a:t>свидетельство о рождении студента</a:t>
            </a:r>
          </a:p>
          <a:p>
            <a:pPr marL="285750" lvl="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bg1"/>
                </a:solidFill>
              </a:rPr>
              <a:t>оригинал паспорта родителя или законного представителя</a:t>
            </a:r>
          </a:p>
          <a:p>
            <a:pPr marL="285750" indent="-2857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>
                <a:solidFill>
                  <a:schemeClr val="bg1"/>
                </a:solidFill>
              </a:rPr>
              <a:t>письменное согласие одного из родителей или законного представителя</a:t>
            </a:r>
            <a:r>
              <a:rPr lang="ru-RU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A7579C-EE72-E5A5-884C-7AA73D6A1F91}"/>
              </a:ext>
            </a:extLst>
          </p:cNvPr>
          <p:cNvSpPr txBox="1"/>
          <p:nvPr/>
        </p:nvSpPr>
        <p:spPr>
          <a:xfrm>
            <a:off x="258305" y="1174356"/>
            <a:ext cx="8278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Заёмщиком по кредиту будет сам студент, поэтому справку о доходах предоставлять не нужно ― для получения кредита иметь заработок необязательно</a:t>
            </a:r>
          </a:p>
        </p:txBody>
      </p:sp>
    </p:spTree>
    <p:extLst>
      <p:ext uri="{BB962C8B-B14F-4D97-AF65-F5344CB8AC3E}">
        <p14:creationId xmlns:p14="http://schemas.microsoft.com/office/powerpoint/2010/main" val="1710300926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3369B23A-90A2-CF25-9D6A-F5C7314F5684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9972709A-3E68-4645-F19C-80CDA15F99AD}"/>
              </a:ext>
            </a:extLst>
          </p:cNvPr>
          <p:cNvSpPr/>
          <p:nvPr/>
        </p:nvSpPr>
        <p:spPr>
          <a:xfrm>
            <a:off x="287339" y="2240837"/>
            <a:ext cx="8729911" cy="2167417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6" name="Google Shape;186;p21">
            <a:extLst>
              <a:ext uri="{FF2B5EF4-FFF2-40B4-BE49-F238E27FC236}">
                <a16:creationId xmlns:a16="http://schemas.microsoft.com/office/drawing/2014/main" id="{FEB229DF-EADB-0B5A-905D-82BAF99FAD5E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23AC4974-4A1F-1D1A-E100-A86DA199A233}"/>
              </a:ext>
            </a:extLst>
          </p:cNvPr>
          <p:cNvSpPr txBox="1"/>
          <p:nvPr/>
        </p:nvSpPr>
        <p:spPr>
          <a:xfrm>
            <a:off x="403262" y="2507577"/>
            <a:ext cx="702210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в первый год ― 300 ₽ в месяц,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во второй год ― 900 ₽ в месяц,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до конца обучения + 9 месяцев ― 3 000 ₽ в месяц,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весь оставшийся срок кредита ― 11 169 ₽ в месяц.</a:t>
            </a:r>
            <a:br>
              <a:rPr lang="ru-RU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Если появится возможность, Алексей в любой момент сможет погасить кредит досрочно без каких-либо дополнительных платежей и комиссий</a:t>
            </a:r>
          </a:p>
        </p:txBody>
      </p:sp>
      <p:sp>
        <p:nvSpPr>
          <p:cNvPr id="149" name="Скругленный прямоугольник 148">
            <a:extLst>
              <a:ext uri="{FF2B5EF4-FFF2-40B4-BE49-F238E27FC236}">
                <a16:creationId xmlns:a16="http://schemas.microsoft.com/office/drawing/2014/main" id="{86C5D8B6-939C-B8B7-9AC4-D3DCBAEB34C9}"/>
              </a:ext>
            </a:extLst>
          </p:cNvPr>
          <p:cNvSpPr/>
          <p:nvPr/>
        </p:nvSpPr>
        <p:spPr>
          <a:xfrm>
            <a:off x="287337" y="1433138"/>
            <a:ext cx="8729913" cy="698717"/>
          </a:xfrm>
          <a:prstGeom prst="roundRect">
            <a:avLst>
              <a:gd name="adj" fmla="val 8675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80791F53-8051-766E-7307-614ADA6258DD}"/>
              </a:ext>
            </a:extLst>
          </p:cNvPr>
          <p:cNvSpPr txBox="1"/>
          <p:nvPr/>
        </p:nvSpPr>
        <p:spPr>
          <a:xfrm>
            <a:off x="403262" y="1533215"/>
            <a:ext cx="810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семестров. Каждый семестр обучения стоит 200 000 ₽. Получается, что Алексею нужен кредит на 1 600 000 ₽. С учётом льготы от государства он будет платить:</a:t>
            </a:r>
          </a:p>
        </p:txBody>
      </p:sp>
      <p:sp>
        <p:nvSpPr>
          <p:cNvPr id="167" name="Google Shape;297;p53">
            <a:extLst>
              <a:ext uri="{FF2B5EF4-FFF2-40B4-BE49-F238E27FC236}">
                <a16:creationId xmlns:a16="http://schemas.microsoft.com/office/drawing/2014/main" id="{BB430013-711D-862B-0FE0-CB5C8420796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77516D-3141-26DD-45B0-58762437B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838" y="2507577"/>
            <a:ext cx="1431292" cy="143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284767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7C2A7738-DDB4-3D9E-1F13-C2FEBEF6323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05663AB8-143B-BF1C-2C98-0F88B6158BF9}"/>
              </a:ext>
            </a:extLst>
          </p:cNvPr>
          <p:cNvSpPr txBox="1"/>
          <p:nvPr/>
        </p:nvSpPr>
        <p:spPr>
          <a:xfrm>
            <a:off x="287338" y="866050"/>
            <a:ext cx="7512604" cy="365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будет с кредитом, если обстоятельства изменились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E7FC3CB0-117E-AC45-E925-594BBBAD584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82668B74-A6EA-C84F-86B7-7E489ED0736A}"/>
              </a:ext>
            </a:extLst>
          </p:cNvPr>
          <p:cNvSpPr/>
          <p:nvPr/>
        </p:nvSpPr>
        <p:spPr>
          <a:xfrm>
            <a:off x="287338" y="1555406"/>
            <a:ext cx="2691252" cy="761037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200EBFD1-7600-825F-4F80-D461DA8C357A}"/>
              </a:ext>
            </a:extLst>
          </p:cNvPr>
          <p:cNvSpPr txBox="1"/>
          <p:nvPr/>
        </p:nvSpPr>
        <p:spPr>
          <a:xfrm>
            <a:off x="395912" y="1732595"/>
            <a:ext cx="2474108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стало дороже</a:t>
            </a: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F48ACBBD-E136-4F06-492D-FC219E656DFD}"/>
              </a:ext>
            </a:extLst>
          </p:cNvPr>
          <p:cNvSpPr/>
          <p:nvPr/>
        </p:nvSpPr>
        <p:spPr>
          <a:xfrm>
            <a:off x="3087162" y="1555406"/>
            <a:ext cx="5891585" cy="761037"/>
          </a:xfrm>
          <a:prstGeom prst="roundRect">
            <a:avLst>
              <a:gd name="adj" fmla="val 488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288FDC-C34F-9608-A46C-A5BCEE7B4AED}"/>
              </a:ext>
            </a:extLst>
          </p:cNvPr>
          <p:cNvSpPr txBox="1"/>
          <p:nvPr/>
        </p:nvSpPr>
        <p:spPr>
          <a:xfrm>
            <a:off x="3087161" y="1595623"/>
            <a:ext cx="58915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Arial" panose="020b0604020202020204" pitchFamily="34" charset="0"/>
                <a:cs typeface="Arial" panose="020b0604020202020204" pitchFamily="34" charset="0"/>
              </a:rPr>
              <a:t>Волноваться не нужно. Вы можете подать заявку на увеличение кредитного лимита в связи с увеличением стоимости обучения, банк выдаст </a:t>
            </a: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дополнительную сумму, и вы сможете продолжить учиться как раньше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46FCF525-31A1-4409-42F3-5E4CE9D43F21}"/>
              </a:ext>
            </a:extLst>
          </p:cNvPr>
          <p:cNvSpPr/>
          <p:nvPr/>
        </p:nvSpPr>
        <p:spPr>
          <a:xfrm>
            <a:off x="287338" y="2419702"/>
            <a:ext cx="2691252" cy="761037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Google Shape;115;p9">
            <a:extLst>
              <a:ext uri="{FF2B5EF4-FFF2-40B4-BE49-F238E27FC236}">
                <a16:creationId xmlns:a16="http://schemas.microsoft.com/office/drawing/2014/main" id="{A1F77997-2452-B5A3-5202-CF93074CA6B6}"/>
              </a:ext>
            </a:extLst>
          </p:cNvPr>
          <p:cNvSpPr txBox="1"/>
          <p:nvPr/>
        </p:nvSpPr>
        <p:spPr>
          <a:xfrm>
            <a:off x="395912" y="2523236"/>
            <a:ext cx="2474108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Нужно уйти в академический отпуск</a:t>
            </a:r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CCAD22DD-1BA9-6102-C295-53BF0AAB3C03}"/>
              </a:ext>
            </a:extLst>
          </p:cNvPr>
          <p:cNvSpPr/>
          <p:nvPr/>
        </p:nvSpPr>
        <p:spPr>
          <a:xfrm>
            <a:off x="3087162" y="2419702"/>
            <a:ext cx="5891585" cy="761037"/>
          </a:xfrm>
          <a:prstGeom prst="roundRect">
            <a:avLst>
              <a:gd name="adj" fmla="val 488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25CA62-0DEE-7622-F88F-0167B58ACB39}"/>
              </a:ext>
            </a:extLst>
          </p:cNvPr>
          <p:cNvSpPr txBox="1"/>
          <p:nvPr/>
        </p:nvSpPr>
        <p:spPr>
          <a:xfrm>
            <a:off x="3087161" y="2459919"/>
            <a:ext cx="58915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Arial" panose="020b0604020202020204" pitchFamily="34" charset="0"/>
                <a:cs typeface="Arial" panose="020b0604020202020204" pitchFamily="34" charset="0"/>
              </a:rPr>
              <a:t>Студент один раз может продлить льготный период и срок кредита. Всё, что нужно ― предъявить банку приказ о предоставлении отпуска. Но выплаты по кредиту всё равно придётся вносить</a:t>
            </a:r>
            <a:endParaRPr lang="ru-RU" sz="12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кругленный прямоугольник 21">
            <a:extLst>
              <a:ext uri="{FF2B5EF4-FFF2-40B4-BE49-F238E27FC236}">
                <a16:creationId xmlns:a16="http://schemas.microsoft.com/office/drawing/2014/main" id="{0C5670E8-0DC5-D884-A170-ADC98DFE7701}"/>
              </a:ext>
            </a:extLst>
          </p:cNvPr>
          <p:cNvSpPr/>
          <p:nvPr/>
        </p:nvSpPr>
        <p:spPr>
          <a:xfrm>
            <a:off x="287338" y="3283999"/>
            <a:ext cx="2691252" cy="553968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Google Shape;115;p9">
            <a:extLst>
              <a:ext uri="{FF2B5EF4-FFF2-40B4-BE49-F238E27FC236}">
                <a16:creationId xmlns:a16="http://schemas.microsoft.com/office/drawing/2014/main" id="{0BB3C9F3-60C5-E549-10A8-B18A24D07B98}"/>
              </a:ext>
            </a:extLst>
          </p:cNvPr>
          <p:cNvSpPr txBox="1"/>
          <p:nvPr/>
        </p:nvSpPr>
        <p:spPr>
          <a:xfrm>
            <a:off x="395912" y="3283998"/>
            <a:ext cx="2474108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Получилось перейти </a:t>
            </a:r>
            <a:b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бюджет</a:t>
            </a:r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id="{7E3A2FE1-EF03-7E56-98C9-991DE8565107}"/>
              </a:ext>
            </a:extLst>
          </p:cNvPr>
          <p:cNvSpPr/>
          <p:nvPr/>
        </p:nvSpPr>
        <p:spPr>
          <a:xfrm>
            <a:off x="3087162" y="3283999"/>
            <a:ext cx="5891585" cy="553968"/>
          </a:xfrm>
          <a:prstGeom prst="roundRect">
            <a:avLst>
              <a:gd name="adj" fmla="val 488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66F58B8-73B2-4159-D3B8-53BC958995BA}"/>
              </a:ext>
            </a:extLst>
          </p:cNvPr>
          <p:cNvSpPr txBox="1"/>
          <p:nvPr/>
        </p:nvSpPr>
        <p:spPr>
          <a:xfrm>
            <a:off x="3087161" y="3399196"/>
            <a:ext cx="58915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Arial" panose="020b0604020202020204" pitchFamily="34" charset="0"/>
                <a:cs typeface="Arial" panose="020b0604020202020204" pitchFamily="34" charset="0"/>
              </a:rPr>
              <a:t>В этом случае нужно заплатить банку только потраченную часть кредита</a:t>
            </a:r>
            <a:endParaRPr lang="ru-RU" sz="12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>
            <a:extLst>
              <a:ext uri="{FF2B5EF4-FFF2-40B4-BE49-F238E27FC236}">
                <a16:creationId xmlns:a16="http://schemas.microsoft.com/office/drawing/2014/main" id="{51CAA287-B659-6337-1919-7D297BE62D4F}"/>
              </a:ext>
            </a:extLst>
          </p:cNvPr>
          <p:cNvSpPr/>
          <p:nvPr/>
        </p:nvSpPr>
        <p:spPr>
          <a:xfrm>
            <a:off x="287338" y="3947878"/>
            <a:ext cx="2691252" cy="553968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Google Shape;115;p9">
            <a:extLst>
              <a:ext uri="{FF2B5EF4-FFF2-40B4-BE49-F238E27FC236}">
                <a16:creationId xmlns:a16="http://schemas.microsoft.com/office/drawing/2014/main" id="{38C9A713-349E-4213-B149-2A9CE98E6FC1}"/>
              </a:ext>
            </a:extLst>
          </p:cNvPr>
          <p:cNvSpPr txBox="1"/>
          <p:nvPr/>
        </p:nvSpPr>
        <p:spPr>
          <a:xfrm>
            <a:off x="395912" y="4015150"/>
            <a:ext cx="2474108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Студента отчислили</a:t>
            </a:r>
          </a:p>
        </p:txBody>
      </p:sp>
      <p:sp>
        <p:nvSpPr>
          <p:cNvPr id="28" name="Скругленный прямоугольник 27">
            <a:extLst>
              <a:ext uri="{FF2B5EF4-FFF2-40B4-BE49-F238E27FC236}">
                <a16:creationId xmlns:a16="http://schemas.microsoft.com/office/drawing/2014/main" id="{F85111E1-956F-CD30-8178-CC7785A53DC6}"/>
              </a:ext>
            </a:extLst>
          </p:cNvPr>
          <p:cNvSpPr/>
          <p:nvPr/>
        </p:nvSpPr>
        <p:spPr>
          <a:xfrm>
            <a:off x="3087162" y="3947878"/>
            <a:ext cx="5891585" cy="553968"/>
          </a:xfrm>
          <a:prstGeom prst="roundRect">
            <a:avLst>
              <a:gd name="adj" fmla="val 488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2A4268-E2C0-B3CD-45AB-4E23B9FEBA33}"/>
              </a:ext>
            </a:extLst>
          </p:cNvPr>
          <p:cNvSpPr txBox="1"/>
          <p:nvPr/>
        </p:nvSpPr>
        <p:spPr>
          <a:xfrm>
            <a:off x="3087161" y="4075601"/>
            <a:ext cx="58915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Arial" panose="020b0604020202020204" pitchFamily="34" charset="0"/>
                <a:cs typeface="Arial" panose="020b0604020202020204" pitchFamily="34" charset="0"/>
              </a:rPr>
              <a:t>Вернуть деньги банку придётся за тот срок, который человек обучался </a:t>
            </a:r>
          </a:p>
        </p:txBody>
      </p:sp>
    </p:spTree>
    <p:extLst>
      <p:ext uri="{BB962C8B-B14F-4D97-AF65-F5344CB8AC3E}">
        <p14:creationId xmlns:p14="http://schemas.microsoft.com/office/powerpoint/2010/main" val="463218887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E08ABDB4-21CC-E409-6C47-44F7C632814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15933ECE-B01F-2C7F-8A16-85379C41687D}"/>
              </a:ext>
            </a:extLst>
          </p:cNvPr>
          <p:cNvSpPr txBox="1"/>
          <p:nvPr/>
        </p:nvSpPr>
        <p:spPr>
          <a:xfrm>
            <a:off x="287338" y="866050"/>
            <a:ext cx="6877500" cy="386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такое ИИС третьего типа?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83B4992C-253C-4A49-A4CA-1C9004CAF2B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3127E332-C165-837A-8389-4B667591576D}"/>
              </a:ext>
            </a:extLst>
          </p:cNvPr>
          <p:cNvSpPr/>
          <p:nvPr/>
        </p:nvSpPr>
        <p:spPr>
          <a:xfrm>
            <a:off x="287338" y="1425493"/>
            <a:ext cx="5224114" cy="2924212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AC9E1930-2404-FEAC-94A1-756D21D6C5CF}"/>
              </a:ext>
            </a:extLst>
          </p:cNvPr>
          <p:cNvSpPr txBox="1"/>
          <p:nvPr/>
        </p:nvSpPr>
        <p:spPr>
          <a:xfrm>
            <a:off x="413947" y="1688309"/>
            <a:ext cx="4546360" cy="2154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71450" indent="-171450"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  <a:t>новый тип индивидуального инвестиционного счета, который появился в 2024 году </a:t>
            </a:r>
            <a:b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  <a:t>брокерский счет, но с особыми налоговыми льготами, где инвестор может держать денежные средства, драгоценные металлы и ценные бумаги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C66553-221A-CEFF-46B5-5DA629EE1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5253" y="1846130"/>
            <a:ext cx="1998751" cy="199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54716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E31EB296-9021-32D3-C8E7-93623CFF8D5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8605362E-7F23-C571-6E2D-6F42B91D9EAA}"/>
              </a:ext>
            </a:extLst>
          </p:cNvPr>
          <p:cNvSpPr/>
          <p:nvPr/>
        </p:nvSpPr>
        <p:spPr>
          <a:xfrm>
            <a:off x="287340" y="1335010"/>
            <a:ext cx="8541562" cy="3382964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B61F6BDD-3F51-0F96-15B5-C22CBE5E1097}"/>
              </a:ext>
            </a:extLst>
          </p:cNvPr>
          <p:cNvSpPr txBox="1"/>
          <p:nvPr/>
        </p:nvSpPr>
        <p:spPr>
          <a:xfrm>
            <a:off x="315098" y="1441025"/>
            <a:ext cx="8541562" cy="3170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ИИС-3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для инвестора </a:t>
            </a: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может открыть и вести брокер, управляющий или управляющая компания открытого паевого инвестиционного фонда (ОПИФ)</a:t>
            </a:r>
          </a:p>
          <a:p>
            <a:pPr marL="285750" indent="-285750">
              <a:lnSpc>
                <a:spcPct val="12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инвестор может одновременно иметь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не больше трех ИИС</a:t>
            </a:r>
          </a:p>
          <a:p>
            <a:pPr marL="285750" indent="-285750">
              <a:lnSpc>
                <a:spcPct val="12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объем средств на счете не ограничен</a:t>
            </a:r>
          </a:p>
          <a:p>
            <a:pPr marL="285750" indent="-285750">
              <a:lnSpc>
                <a:spcPct val="12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вывести средства с ИИС без потери льгот можно только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для оплаты дорогостоящего лечения</a:t>
            </a:r>
          </a:p>
          <a:p>
            <a:pPr marL="285750" indent="-285750">
              <a:lnSpc>
                <a:spcPct val="12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на ИИС можно вносить</a:t>
            </a: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 только денежные средства, за исключением случаев перевода счета </a:t>
            </a:r>
            <a:br>
              <a:rPr lang="ru-RU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от одного профучастника к другому</a:t>
            </a:r>
          </a:p>
          <a:p>
            <a:pPr marL="285750" indent="-285750">
              <a:lnSpc>
                <a:spcPct val="12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можно трансформировать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старый ИИС в ИИС-3</a:t>
            </a:r>
          </a:p>
          <a:p>
            <a:pPr marL="285750" indent="-285750">
              <a:lnSpc>
                <a:spcPct val="12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перечень инструментов, которые инвесторам запрещено приобретать на ИИС,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определяет правительство</a:t>
            </a:r>
          </a:p>
          <a:p>
            <a:pPr marL="285750" indent="-285750">
              <a:lnSpc>
                <a:spcPct val="12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дивиденды с ИИС-3 можно </a:t>
            </a:r>
            <a:r>
              <a:rPr lang="ru-RU" b="1">
                <a:latin typeface="Arial" panose="020b0604020202020204" pitchFamily="34" charset="0"/>
                <a:cs typeface="Arial" panose="020b0604020202020204" pitchFamily="34" charset="0"/>
              </a:rPr>
              <a:t>переводить на банковские счета </a:t>
            </a:r>
          </a:p>
          <a:p>
            <a:pPr marL="285750" indent="-285750">
              <a:lnSpc>
                <a:spcPct val="12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купоны по бумагам с ИИС-3 нельзя переводить на другие счета, например банковские</a:t>
            </a:r>
          </a:p>
        </p:txBody>
      </p:sp>
      <p:sp>
        <p:nvSpPr>
          <p:cNvPr id="186" name="Google Shape;186;p21">
            <a:extLst>
              <a:ext uri="{FF2B5EF4-FFF2-40B4-BE49-F238E27FC236}">
                <a16:creationId xmlns:a16="http://schemas.microsoft.com/office/drawing/2014/main" id="{E7B2449E-A067-CB00-17A0-F33E9D5EA2F0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ИИС третьего типа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Google Shape;297;p53">
            <a:extLst>
              <a:ext uri="{FF2B5EF4-FFF2-40B4-BE49-F238E27FC236}">
                <a16:creationId xmlns:a16="http://schemas.microsoft.com/office/drawing/2014/main" id="{A1748050-DECD-2CE0-348A-16C8790069B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0752937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42BDA2BE-F76F-7090-3CAD-9B85C16215D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46" name="Скругленный прямоугольник 145">
            <a:extLst>
              <a:ext uri="{FF2B5EF4-FFF2-40B4-BE49-F238E27FC236}">
                <a16:creationId xmlns:a16="http://schemas.microsoft.com/office/drawing/2014/main" id="{CF3C3B1E-DCBE-B42C-0605-C4D8D1241E4B}"/>
              </a:ext>
            </a:extLst>
          </p:cNvPr>
          <p:cNvSpPr/>
          <p:nvPr/>
        </p:nvSpPr>
        <p:spPr>
          <a:xfrm>
            <a:off x="287340" y="1310220"/>
            <a:ext cx="8541562" cy="1015663"/>
          </a:xfrm>
          <a:prstGeom prst="roundRect">
            <a:avLst>
              <a:gd name="adj" fmla="val 376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980996B5-BE8E-C44E-1999-AF6D5EF82BCF}"/>
              </a:ext>
            </a:extLst>
          </p:cNvPr>
          <p:cNvSpPr txBox="1"/>
          <p:nvPr/>
        </p:nvSpPr>
        <p:spPr>
          <a:xfrm>
            <a:off x="315098" y="1413055"/>
            <a:ext cx="8541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sz="1200"/>
              <a:t>новый тип счета дает инвестору право на вычет с инвестиций в размере 400 тыс. рублей в год </a:t>
            </a:r>
          </a:p>
          <a:p>
            <a:pPr marL="285750" indent="-285750"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sz="1200"/>
              <a:t>по истечении минимального срока для получения льгот у инвестора есть право на освобождение от НДФЛ дохода на сумму до 30 млн рублей по всем договорам на ведение ИИС, которые будут закрыты в течение одного налогового периода </a:t>
            </a:r>
          </a:p>
        </p:txBody>
      </p:sp>
      <p:sp>
        <p:nvSpPr>
          <p:cNvPr id="186" name="Google Shape;186;p21">
            <a:extLst>
              <a:ext uri="{FF2B5EF4-FFF2-40B4-BE49-F238E27FC236}">
                <a16:creationId xmlns:a16="http://schemas.microsoft.com/office/drawing/2014/main" id="{3CD67B1C-7EC4-BAD8-A0CE-8705B8F80FAE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льготы по ИИС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7" name="Google Shape;297;p53">
            <a:extLst>
              <a:ext uri="{FF2B5EF4-FFF2-40B4-BE49-F238E27FC236}">
                <a16:creationId xmlns:a16="http://schemas.microsoft.com/office/drawing/2014/main" id="{B55F7E38-4B02-06CF-20C3-6B4D0E6DD6B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2F19CD-AB7E-5032-0F11-8B79435EC18F}"/>
              </a:ext>
            </a:extLst>
          </p:cNvPr>
          <p:cNvSpPr txBox="1"/>
          <p:nvPr/>
        </p:nvSpPr>
        <p:spPr>
          <a:xfrm>
            <a:off x="287338" y="2340917"/>
            <a:ext cx="85415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>
                <a:solidFill>
                  <a:srgbClr val="EF7D00"/>
                </a:solidFill>
              </a:rPr>
              <a:t>С 2024 по 2026 год </a:t>
            </a:r>
            <a:r>
              <a:rPr lang="ru-RU" sz="1200"/>
              <a:t>инвестору для получения налоговых льгот необходимо держать ИИС-3 открытым </a:t>
            </a:r>
            <a:r>
              <a:rPr lang="ru-RU" sz="1200" b="1">
                <a:solidFill>
                  <a:srgbClr val="EF7D00"/>
                </a:solidFill>
              </a:rPr>
              <a:t>пять лет</a:t>
            </a:r>
            <a:r>
              <a:rPr lang="ru-RU" sz="1200"/>
              <a:t>, после этого с каждым годом срок будет постепенно увеличиваться и к 2031 году вырастет до десяти лет:</a:t>
            </a: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CFF9B4C1-605A-ECA8-53B1-BB95D0F5612B}"/>
              </a:ext>
            </a:extLst>
          </p:cNvPr>
          <p:cNvSpPr/>
          <p:nvPr/>
        </p:nvSpPr>
        <p:spPr>
          <a:xfrm>
            <a:off x="752839" y="2834299"/>
            <a:ext cx="3423112" cy="421036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14269A88-AA11-204C-30F7-1F44F5665178}"/>
              </a:ext>
            </a:extLst>
          </p:cNvPr>
          <p:cNvSpPr/>
          <p:nvPr/>
        </p:nvSpPr>
        <p:spPr>
          <a:xfrm>
            <a:off x="1963981" y="3290496"/>
            <a:ext cx="2833848" cy="289755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id="{D3C0C10C-A537-3AB5-5E4F-4C7E0F78B429}"/>
              </a:ext>
            </a:extLst>
          </p:cNvPr>
          <p:cNvSpPr/>
          <p:nvPr/>
        </p:nvSpPr>
        <p:spPr>
          <a:xfrm>
            <a:off x="2970019" y="3604261"/>
            <a:ext cx="2833848" cy="289755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8BFA43DC-2FC5-C836-91F2-79B7B9ADD150}"/>
              </a:ext>
            </a:extLst>
          </p:cNvPr>
          <p:cNvSpPr/>
          <p:nvPr/>
        </p:nvSpPr>
        <p:spPr>
          <a:xfrm>
            <a:off x="3801827" y="3918025"/>
            <a:ext cx="2833848" cy="289755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1D638882-27F1-5686-0FB1-99BC4B3B3725}"/>
              </a:ext>
            </a:extLst>
          </p:cNvPr>
          <p:cNvSpPr/>
          <p:nvPr/>
        </p:nvSpPr>
        <p:spPr>
          <a:xfrm>
            <a:off x="4683233" y="4231789"/>
            <a:ext cx="2833848" cy="289755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FB99E9B5-3BC4-2DAB-9DC8-3C1761CF55CF}"/>
              </a:ext>
            </a:extLst>
          </p:cNvPr>
          <p:cNvSpPr/>
          <p:nvPr/>
        </p:nvSpPr>
        <p:spPr>
          <a:xfrm>
            <a:off x="5935233" y="4545553"/>
            <a:ext cx="2557887" cy="289755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60A754-0E59-1EF9-2094-FC18FDB60DE3}"/>
              </a:ext>
            </a:extLst>
          </p:cNvPr>
          <p:cNvSpPr txBox="1"/>
          <p:nvPr/>
        </p:nvSpPr>
        <p:spPr>
          <a:xfrm>
            <a:off x="759859" y="2824138"/>
            <a:ext cx="35238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1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 b="1">
                <a:solidFill>
                  <a:schemeClr val="bg1"/>
                </a:solidFill>
              </a:rPr>
              <a:t>в 2024⁠–2026 годах ИИС открывается на пять лет без потерь налоговых льгот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20C9FC-7562-A106-8A0C-61E94F99362A}"/>
              </a:ext>
            </a:extLst>
          </p:cNvPr>
          <p:cNvSpPr txBox="1"/>
          <p:nvPr/>
        </p:nvSpPr>
        <p:spPr>
          <a:xfrm>
            <a:off x="2006860" y="3311321"/>
            <a:ext cx="2012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1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 b="1">
                <a:solidFill>
                  <a:schemeClr val="bg1"/>
                </a:solidFill>
              </a:rPr>
              <a:t>в 2027-м — на шесть лет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F34119-4E4F-F8F6-CFB6-BFC217F14A4E}"/>
              </a:ext>
            </a:extLst>
          </p:cNvPr>
          <p:cNvSpPr txBox="1"/>
          <p:nvPr/>
        </p:nvSpPr>
        <p:spPr>
          <a:xfrm>
            <a:off x="3030827" y="3625086"/>
            <a:ext cx="2012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1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 b="1">
                <a:solidFill>
                  <a:schemeClr val="bg1"/>
                </a:solidFill>
              </a:rPr>
              <a:t>в 2028-м — на семь лет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068C13-CDE5-9365-4B72-008F2C49F0C8}"/>
              </a:ext>
            </a:extLst>
          </p:cNvPr>
          <p:cNvSpPr txBox="1"/>
          <p:nvPr/>
        </p:nvSpPr>
        <p:spPr>
          <a:xfrm>
            <a:off x="3970211" y="3938851"/>
            <a:ext cx="2012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1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 b="1">
                <a:solidFill>
                  <a:schemeClr val="bg1"/>
                </a:solidFill>
              </a:rPr>
              <a:t>в 2029-м — на восемь лет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2597119-AA8B-5247-DCDC-BDF0D2CA2685}"/>
              </a:ext>
            </a:extLst>
          </p:cNvPr>
          <p:cNvSpPr txBox="1"/>
          <p:nvPr/>
        </p:nvSpPr>
        <p:spPr>
          <a:xfrm>
            <a:off x="4797829" y="4252616"/>
            <a:ext cx="2012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1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 b="1">
                <a:solidFill>
                  <a:schemeClr val="bg1"/>
                </a:solidFill>
              </a:rPr>
              <a:t>в 2030-м — на девять лет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1C932B-3B7A-5FB0-AB14-90B7610621FA}"/>
              </a:ext>
            </a:extLst>
          </p:cNvPr>
          <p:cNvSpPr txBox="1"/>
          <p:nvPr/>
        </p:nvSpPr>
        <p:spPr>
          <a:xfrm>
            <a:off x="5994002" y="4575345"/>
            <a:ext cx="255788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1" indent="-17145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 b="1">
                <a:solidFill>
                  <a:schemeClr val="bg1"/>
                </a:solidFill>
              </a:rPr>
              <a:t>в 2032-м — на ддесять лет</a:t>
            </a:r>
          </a:p>
        </p:txBody>
      </p:sp>
    </p:spTree>
    <p:extLst>
      <p:ext uri="{BB962C8B-B14F-4D97-AF65-F5344CB8AC3E}">
        <p14:creationId xmlns:p14="http://schemas.microsoft.com/office/powerpoint/2010/main" val="1124062748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A3CC316C-2EE6-845E-7577-E08DE8C96C6F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FDC745CC-7F8B-F290-4F40-E8E999C03351}"/>
              </a:ext>
            </a:extLst>
          </p:cNvPr>
          <p:cNvSpPr txBox="1"/>
          <p:nvPr/>
        </p:nvSpPr>
        <p:spPr>
          <a:xfrm>
            <a:off x="287338" y="866050"/>
            <a:ext cx="6877500" cy="386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Фонд гарантирования индивидуальных инвестиционных счетов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DEC7CFEF-510D-566C-B0AD-EC98CA2A62E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3ABD53E2-ECC4-5B14-9B29-70F49FE97D0D}"/>
              </a:ext>
            </a:extLst>
          </p:cNvPr>
          <p:cNvSpPr/>
          <p:nvPr/>
        </p:nvSpPr>
        <p:spPr>
          <a:xfrm>
            <a:off x="287338" y="1688309"/>
            <a:ext cx="5224114" cy="2661396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04114851-6859-3231-5333-F4797CAD22C2}"/>
              </a:ext>
            </a:extLst>
          </p:cNvPr>
          <p:cNvSpPr txBox="1"/>
          <p:nvPr/>
        </p:nvSpPr>
        <p:spPr>
          <a:xfrm>
            <a:off x="413946" y="1971573"/>
            <a:ext cx="4991771" cy="1908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600" b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Основная задача фонда </a:t>
            </a:r>
            <a: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  <a:t>— выплачивать компенсации частным инвесторам, имеющим ИИС, в случае банкротства их брокера или управляющей компании </a:t>
            </a:r>
          </a:p>
          <a:p>
            <a: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  <a:t>Гарантии будут распространяться только на ИИС третьего типа, открытые с 1 января 2024 года или преобразованные в ИИС‑3 из ИИС‑1 и ИИС‑2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99F0BD3-3E47-3310-38CA-D57BBDC048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1945" y="1762456"/>
            <a:ext cx="2117301" cy="211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01395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00F8A437-8C09-2BF3-4C2B-7E05B15C878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0EE74CA5-C19C-4ABD-C500-7A05E81370C6}"/>
              </a:ext>
            </a:extLst>
          </p:cNvPr>
          <p:cNvSpPr txBox="1"/>
          <p:nvPr/>
        </p:nvSpPr>
        <p:spPr>
          <a:xfrm>
            <a:off x="287338" y="866050"/>
            <a:ext cx="7529886" cy="386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latin typeface="Arial" panose="020b0604020202020204" pitchFamily="34" charset="0"/>
                <a:cs typeface="Arial" panose="020b0604020202020204" pitchFamily="34" charset="0"/>
              </a:rPr>
              <a:t>Новый сберегательный инструмент для жителей страны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7D278E4A-184F-F60F-F17D-5A819292871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Стрелка вправо 2">
            <a:extLst>
              <a:ext uri="{FF2B5EF4-FFF2-40B4-BE49-F238E27FC236}">
                <a16:creationId xmlns:a16="http://schemas.microsoft.com/office/drawing/2014/main" id="{BF150F22-4F62-CC05-E440-B26573B5567F}"/>
              </a:ext>
            </a:extLst>
          </p:cNvPr>
          <p:cNvSpPr/>
          <p:nvPr/>
        </p:nvSpPr>
        <p:spPr>
          <a:xfrm rot="1928686">
            <a:off x="3378049" y="2491283"/>
            <a:ext cx="611479" cy="32730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644D275E-FFC4-6164-2A3A-FD71B86230E6}"/>
              </a:ext>
            </a:extLst>
          </p:cNvPr>
          <p:cNvSpPr/>
          <p:nvPr/>
        </p:nvSpPr>
        <p:spPr>
          <a:xfrm>
            <a:off x="1066096" y="1854919"/>
            <a:ext cx="2438400" cy="798633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Google Shape;114;p9">
            <a:extLst>
              <a:ext uri="{FF2B5EF4-FFF2-40B4-BE49-F238E27FC236}">
                <a16:creationId xmlns:a16="http://schemas.microsoft.com/office/drawing/2014/main" id="{16F2C314-565E-7FAC-04CA-1019A2D05F7A}"/>
              </a:ext>
            </a:extLst>
          </p:cNvPr>
          <p:cNvSpPr txBox="1"/>
          <p:nvPr/>
        </p:nvSpPr>
        <p:spPr>
          <a:xfrm>
            <a:off x="287338" y="1260497"/>
            <a:ext cx="7529886" cy="386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None/>
            </a:pPr>
            <a:r>
              <a:rPr lang="ru-RU" sz="2000" b="1">
                <a:solidFill>
                  <a:srgbClr val="EF7D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долгосрочных сбережений (ПДС)</a:t>
            </a:r>
          </a:p>
        </p:txBody>
      </p:sp>
      <p:sp>
        <p:nvSpPr>
          <p:cNvPr id="7" name="Стрелка вправо 6">
            <a:extLst>
              <a:ext uri="{FF2B5EF4-FFF2-40B4-BE49-F238E27FC236}">
                <a16:creationId xmlns:a16="http://schemas.microsoft.com/office/drawing/2014/main" id="{C4367B61-B9C4-CBB7-7921-2CDAB5C70AC6}"/>
              </a:ext>
            </a:extLst>
          </p:cNvPr>
          <p:cNvSpPr/>
          <p:nvPr/>
        </p:nvSpPr>
        <p:spPr>
          <a:xfrm rot="19671314" flipH="1">
            <a:off x="5368215" y="2491284"/>
            <a:ext cx="611479" cy="32730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extLst>
              <a:ext uri="{FF2B5EF4-FFF2-40B4-BE49-F238E27FC236}">
                <a16:creationId xmlns:a16="http://schemas.microsoft.com/office/drawing/2014/main" id="{D478EFEF-F046-54EE-AA5D-6F3937FB6DF6}"/>
              </a:ext>
            </a:extLst>
          </p:cNvPr>
          <p:cNvSpPr/>
          <p:nvPr/>
        </p:nvSpPr>
        <p:spPr>
          <a:xfrm rot="20409284">
            <a:off x="3340649" y="3549022"/>
            <a:ext cx="611479" cy="32730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extLst>
              <a:ext uri="{FF2B5EF4-FFF2-40B4-BE49-F238E27FC236}">
                <a16:creationId xmlns:a16="http://schemas.microsoft.com/office/drawing/2014/main" id="{F3D653DB-50ED-73A4-6B7E-C53066A7D509}"/>
              </a:ext>
            </a:extLst>
          </p:cNvPr>
          <p:cNvSpPr/>
          <p:nvPr/>
        </p:nvSpPr>
        <p:spPr>
          <a:xfrm rot="1351452" flipH="1">
            <a:off x="5367378" y="3538460"/>
            <a:ext cx="611479" cy="32730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42CCEFE8-C720-83AD-D59C-8C4CC6006B32}"/>
              </a:ext>
            </a:extLst>
          </p:cNvPr>
          <p:cNvSpPr/>
          <p:nvPr/>
        </p:nvSpPr>
        <p:spPr>
          <a:xfrm>
            <a:off x="1066096" y="3571080"/>
            <a:ext cx="2438400" cy="798633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A502F94D-A647-B829-75D5-E28B471B7716}"/>
              </a:ext>
            </a:extLst>
          </p:cNvPr>
          <p:cNvSpPr/>
          <p:nvPr/>
        </p:nvSpPr>
        <p:spPr>
          <a:xfrm>
            <a:off x="5835317" y="1854919"/>
            <a:ext cx="2438400" cy="798633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FCCE0AEC-40E4-4063-CC91-02EA55DE7C42}"/>
              </a:ext>
            </a:extLst>
          </p:cNvPr>
          <p:cNvSpPr/>
          <p:nvPr/>
        </p:nvSpPr>
        <p:spPr>
          <a:xfrm>
            <a:off x="5835317" y="3571080"/>
            <a:ext cx="2438400" cy="798633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B838FAC2-6E33-35DC-44D4-03DAB3351F87}"/>
              </a:ext>
            </a:extLst>
          </p:cNvPr>
          <p:cNvSpPr/>
          <p:nvPr/>
        </p:nvSpPr>
        <p:spPr>
          <a:xfrm>
            <a:off x="3989294" y="2483223"/>
            <a:ext cx="1416423" cy="1416423"/>
          </a:xfrm>
          <a:prstGeom prst="ellipse">
            <a:avLst/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439F60-C3F0-B568-2EAF-E9A6BAA03C19}"/>
              </a:ext>
            </a:extLst>
          </p:cNvPr>
          <p:cNvSpPr txBox="1"/>
          <p:nvPr/>
        </p:nvSpPr>
        <p:spPr>
          <a:xfrm>
            <a:off x="3969506" y="2754426"/>
            <a:ext cx="1455997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500" b="1" kern="1200">
                <a:solidFill>
                  <a:prstClr val="whit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Ваш финансовый результат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103015-0919-CD3C-627F-C04E8480BFEB}"/>
              </a:ext>
            </a:extLst>
          </p:cNvPr>
          <p:cNvSpPr txBox="1"/>
          <p:nvPr/>
        </p:nvSpPr>
        <p:spPr>
          <a:xfrm>
            <a:off x="1188396" y="1929226"/>
            <a:ext cx="2316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 b="1">
                <a:latin typeface="Arial" panose="020b0604020202020204" pitchFamily="34" charset="0"/>
                <a:cs typeface="Arial" panose="020b0604020202020204" pitchFamily="34" charset="0"/>
              </a:rPr>
              <a:t>Инвестиционный доход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A32F77-4404-FBC6-6E89-1E1758BAF35C}"/>
              </a:ext>
            </a:extLst>
          </p:cNvPr>
          <p:cNvSpPr txBox="1"/>
          <p:nvPr/>
        </p:nvSpPr>
        <p:spPr>
          <a:xfrm>
            <a:off x="6002442" y="2071105"/>
            <a:ext cx="23161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 b="1">
                <a:latin typeface="Arial" panose="020b0604020202020204" pitchFamily="34" charset="0"/>
                <a:cs typeface="Arial" panose="020b0604020202020204" pitchFamily="34" charset="0"/>
              </a:rPr>
              <a:t>Возврат налога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027246-5268-D73D-AC73-C9EF9E72BFEB}"/>
              </a:ext>
            </a:extLst>
          </p:cNvPr>
          <p:cNvSpPr txBox="1"/>
          <p:nvPr/>
        </p:nvSpPr>
        <p:spPr>
          <a:xfrm>
            <a:off x="1188396" y="3641053"/>
            <a:ext cx="23161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 b="1">
                <a:latin typeface="Arial" panose="020b0604020202020204" pitchFamily="34" charset="0"/>
                <a:cs typeface="Arial" panose="020b0604020202020204" pitchFamily="34" charset="0"/>
              </a:rPr>
              <a:t>Софинансирование </a:t>
            </a:r>
            <a:br>
              <a:rPr lang="ru-RU" sz="16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>
                <a:latin typeface="Arial" panose="020b0604020202020204" pitchFamily="34" charset="0"/>
                <a:cs typeface="Arial" panose="020b0604020202020204" pitchFamily="34" charset="0"/>
              </a:rPr>
              <a:t>от государства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369F18-1E1E-230A-4403-A1865D4F0694}"/>
              </a:ext>
            </a:extLst>
          </p:cNvPr>
          <p:cNvSpPr txBox="1"/>
          <p:nvPr/>
        </p:nvSpPr>
        <p:spPr>
          <a:xfrm>
            <a:off x="6002442" y="3783365"/>
            <a:ext cx="23161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 b="1"/>
              <a:t>Ваши взносы</a:t>
            </a:r>
          </a:p>
        </p:txBody>
      </p:sp>
    </p:spTree>
    <p:extLst>
      <p:ext uri="{BB962C8B-B14F-4D97-AF65-F5344CB8AC3E}">
        <p14:creationId xmlns:p14="http://schemas.microsoft.com/office/powerpoint/2010/main" val="2394457810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20506751-9C34-6DB3-249C-B23F58C7E2E5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F4B3A7FA-2273-9BE1-CD00-EB6F06B74DFF}"/>
              </a:ext>
            </a:extLst>
          </p:cNvPr>
          <p:cNvSpPr txBox="1"/>
          <p:nvPr/>
        </p:nvSpPr>
        <p:spPr>
          <a:xfrm>
            <a:off x="287338" y="866050"/>
            <a:ext cx="7529886" cy="386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latin typeface="Arial" panose="020b0604020202020204" pitchFamily="34" charset="0"/>
                <a:cs typeface="Arial" panose="020b0604020202020204" pitchFamily="34" charset="0"/>
              </a:rPr>
              <a:t>В чем преимущества программы долгосрочных сбережений?</a:t>
            </a: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42FF0D0C-9301-F610-1192-1CC4B74F759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Стрелка вправо 6">
            <a:extLst>
              <a:ext uri="{FF2B5EF4-FFF2-40B4-BE49-F238E27FC236}">
                <a16:creationId xmlns:a16="http://schemas.microsoft.com/office/drawing/2014/main" id="{080CDD8A-F569-8031-CDB1-6385D9D16482}"/>
              </a:ext>
            </a:extLst>
          </p:cNvPr>
          <p:cNvSpPr/>
          <p:nvPr/>
        </p:nvSpPr>
        <p:spPr>
          <a:xfrm rot="10800000" flipH="1">
            <a:off x="2697205" y="1666341"/>
            <a:ext cx="611479" cy="32730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A77C41D5-EC15-8ADF-9ACC-04E4E5BE3747}"/>
              </a:ext>
            </a:extLst>
          </p:cNvPr>
          <p:cNvSpPr/>
          <p:nvPr/>
        </p:nvSpPr>
        <p:spPr>
          <a:xfrm>
            <a:off x="3564042" y="1536354"/>
            <a:ext cx="4591130" cy="587274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168544-085C-D258-ADBA-A18842F47AD9}"/>
              </a:ext>
            </a:extLst>
          </p:cNvPr>
          <p:cNvSpPr txBox="1"/>
          <p:nvPr/>
        </p:nvSpPr>
        <p:spPr>
          <a:xfrm>
            <a:off x="3686341" y="1610135"/>
            <a:ext cx="48655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  <a:t>Гарантированная поддержка от государства</a:t>
            </a:r>
          </a:p>
        </p:txBody>
      </p:sp>
      <p:sp>
        <p:nvSpPr>
          <p:cNvPr id="23" name="Стрелка вправо 22">
            <a:extLst>
              <a:ext uri="{FF2B5EF4-FFF2-40B4-BE49-F238E27FC236}">
                <a16:creationId xmlns:a16="http://schemas.microsoft.com/office/drawing/2014/main" id="{381343E3-52AE-2CCB-D864-88CBFB227245}"/>
              </a:ext>
            </a:extLst>
          </p:cNvPr>
          <p:cNvSpPr/>
          <p:nvPr/>
        </p:nvSpPr>
        <p:spPr>
          <a:xfrm rot="10800000" flipH="1">
            <a:off x="2697205" y="2293662"/>
            <a:ext cx="611479" cy="32730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>
            <a:extLst>
              <a:ext uri="{FF2B5EF4-FFF2-40B4-BE49-F238E27FC236}">
                <a16:creationId xmlns:a16="http://schemas.microsoft.com/office/drawing/2014/main" id="{D664A270-9F11-6510-8BA6-E0BBBEB4AA8A}"/>
              </a:ext>
            </a:extLst>
          </p:cNvPr>
          <p:cNvSpPr/>
          <p:nvPr/>
        </p:nvSpPr>
        <p:spPr>
          <a:xfrm>
            <a:off x="3564042" y="2163675"/>
            <a:ext cx="4591130" cy="587274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AE2D6E3-C988-1C5F-E930-07A58DADFC4B}"/>
              </a:ext>
            </a:extLst>
          </p:cNvPr>
          <p:cNvSpPr txBox="1"/>
          <p:nvPr/>
        </p:nvSpPr>
        <p:spPr>
          <a:xfrm>
            <a:off x="3686341" y="2237456"/>
            <a:ext cx="48655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  <a:t>Средства застрахованы в АСВ</a:t>
            </a:r>
          </a:p>
        </p:txBody>
      </p:sp>
      <p:sp>
        <p:nvSpPr>
          <p:cNvPr id="26" name="Стрелка вправо 25">
            <a:extLst>
              <a:ext uri="{FF2B5EF4-FFF2-40B4-BE49-F238E27FC236}">
                <a16:creationId xmlns:a16="http://schemas.microsoft.com/office/drawing/2014/main" id="{DD9C797B-CF6B-138A-FCB7-E5566D09FF7A}"/>
              </a:ext>
            </a:extLst>
          </p:cNvPr>
          <p:cNvSpPr/>
          <p:nvPr/>
        </p:nvSpPr>
        <p:spPr>
          <a:xfrm rot="10800000" flipH="1">
            <a:off x="2697205" y="2952881"/>
            <a:ext cx="611479" cy="32730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506FBA31-C5B1-7501-6E08-03A70B8094CD}"/>
              </a:ext>
            </a:extLst>
          </p:cNvPr>
          <p:cNvSpPr/>
          <p:nvPr/>
        </p:nvSpPr>
        <p:spPr>
          <a:xfrm>
            <a:off x="3564042" y="2822894"/>
            <a:ext cx="4591130" cy="587274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4969543-5CE4-92E9-3BDA-2F42B49A6D80}"/>
              </a:ext>
            </a:extLst>
          </p:cNvPr>
          <p:cNvSpPr txBox="1"/>
          <p:nvPr/>
        </p:nvSpPr>
        <p:spPr>
          <a:xfrm>
            <a:off x="3686341" y="2852071"/>
            <a:ext cx="48655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  <a:t>Самостоятельное управление пенсионными накоплениями</a:t>
            </a:r>
          </a:p>
        </p:txBody>
      </p:sp>
      <p:sp>
        <p:nvSpPr>
          <p:cNvPr id="29" name="Стрелка вправо 28">
            <a:extLst>
              <a:ext uri="{FF2B5EF4-FFF2-40B4-BE49-F238E27FC236}">
                <a16:creationId xmlns:a16="http://schemas.microsoft.com/office/drawing/2014/main" id="{84B62CE0-5104-E1E6-1045-164611DF0F2A}"/>
              </a:ext>
            </a:extLst>
          </p:cNvPr>
          <p:cNvSpPr/>
          <p:nvPr/>
        </p:nvSpPr>
        <p:spPr>
          <a:xfrm rot="10800000" flipH="1">
            <a:off x="2697205" y="3580202"/>
            <a:ext cx="611479" cy="32730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>
            <a:extLst>
              <a:ext uri="{FF2B5EF4-FFF2-40B4-BE49-F238E27FC236}">
                <a16:creationId xmlns:a16="http://schemas.microsoft.com/office/drawing/2014/main" id="{B8EDA4D5-579B-06A4-3556-BDD710A62495}"/>
              </a:ext>
            </a:extLst>
          </p:cNvPr>
          <p:cNvSpPr/>
          <p:nvPr/>
        </p:nvSpPr>
        <p:spPr>
          <a:xfrm>
            <a:off x="3564042" y="3450215"/>
            <a:ext cx="4591130" cy="587274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982DA4B-4BB4-616E-3C09-20B84CE236C2}"/>
              </a:ext>
            </a:extLst>
          </p:cNvPr>
          <p:cNvSpPr txBox="1"/>
          <p:nvPr/>
        </p:nvSpPr>
        <p:spPr>
          <a:xfrm>
            <a:off x="3686341" y="3523996"/>
            <a:ext cx="48655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  <a:t>Дополнительный доход</a:t>
            </a:r>
          </a:p>
        </p:txBody>
      </p:sp>
      <p:sp>
        <p:nvSpPr>
          <p:cNvPr id="32" name="Стрелка вправо 31">
            <a:extLst>
              <a:ext uri="{FF2B5EF4-FFF2-40B4-BE49-F238E27FC236}">
                <a16:creationId xmlns:a16="http://schemas.microsoft.com/office/drawing/2014/main" id="{A1684571-1ACE-86C6-DA71-8D7BD9BAA54C}"/>
              </a:ext>
            </a:extLst>
          </p:cNvPr>
          <p:cNvSpPr/>
          <p:nvPr/>
        </p:nvSpPr>
        <p:spPr>
          <a:xfrm rot="10800000" flipH="1">
            <a:off x="2697205" y="4207523"/>
            <a:ext cx="611479" cy="327300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>
            <a:extLst>
              <a:ext uri="{FF2B5EF4-FFF2-40B4-BE49-F238E27FC236}">
                <a16:creationId xmlns:a16="http://schemas.microsoft.com/office/drawing/2014/main" id="{492580A4-962C-5E12-06DC-32FE33B4C436}"/>
              </a:ext>
            </a:extLst>
          </p:cNvPr>
          <p:cNvSpPr/>
          <p:nvPr/>
        </p:nvSpPr>
        <p:spPr>
          <a:xfrm>
            <a:off x="3564042" y="4077536"/>
            <a:ext cx="4591130" cy="587274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05C09CD-F063-31CC-E36B-CC1F5FA42955}"/>
              </a:ext>
            </a:extLst>
          </p:cNvPr>
          <p:cNvSpPr txBox="1"/>
          <p:nvPr/>
        </p:nvSpPr>
        <p:spPr>
          <a:xfrm>
            <a:off x="3686341" y="4151317"/>
            <a:ext cx="48655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1600">
                <a:latin typeface="Arial" panose="020b0604020202020204" pitchFamily="34" charset="0"/>
                <a:cs typeface="Arial" panose="020b0604020202020204" pitchFamily="34" charset="0"/>
              </a:rPr>
              <a:t>Поддержка в сложных ситуациях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6B1A15B6-53DA-130A-30FC-5B029C0EE5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664" r="10592"/>
          <a:stretch>
            <a:fillRect/>
          </a:stretch>
        </p:blipFill>
        <p:spPr>
          <a:xfrm flipH="1">
            <a:off x="339281" y="1779412"/>
            <a:ext cx="2230244" cy="290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52206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86">
          <a:extLst>
            <a:ext uri="{FF2B5EF4-FFF2-40B4-BE49-F238E27FC236}">
              <a16:creationId xmlns:a16="http://schemas.microsoft.com/office/drawing/2014/main" id="{40E4B8B9-E2F3-562B-7707-F5FA1F4B69A9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1" name="Google Shape;297;p53">
            <a:extLst>
              <a:ext uri="{FF2B5EF4-FFF2-40B4-BE49-F238E27FC236}">
                <a16:creationId xmlns:a16="http://schemas.microsoft.com/office/drawing/2014/main" id="{B45150F1-3410-4E13-A97A-2C156ABE8C1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CA566E7-68E2-0FD1-83D1-2E669E9092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41" t="5672" r="75312" b="64472"/>
          <a:stretch>
            <a:fillRect/>
          </a:stretch>
        </p:blipFill>
        <p:spPr>
          <a:xfrm>
            <a:off x="379210" y="1275679"/>
            <a:ext cx="1194623" cy="106272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F13330-6DA6-1788-4E35-9F2196398030}"/>
              </a:ext>
            </a:extLst>
          </p:cNvPr>
          <p:cNvSpPr txBox="1"/>
          <p:nvPr/>
        </p:nvSpPr>
        <p:spPr>
          <a:xfrm>
            <a:off x="427702" y="2438390"/>
            <a:ext cx="1000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Студенты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979DA8-EEFE-2A71-7DB7-07A5E9463D4A}"/>
              </a:ext>
            </a:extLst>
          </p:cNvPr>
          <p:cNvSpPr txBox="1"/>
          <p:nvPr/>
        </p:nvSpPr>
        <p:spPr>
          <a:xfrm>
            <a:off x="2485557" y="2438390"/>
            <a:ext cx="15231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/>
              <a:t>Семьи с детьми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505443-678D-7844-7FE7-127ED466286A}"/>
              </a:ext>
            </a:extLst>
          </p:cNvPr>
          <p:cNvSpPr txBox="1"/>
          <p:nvPr/>
        </p:nvSpPr>
        <p:spPr>
          <a:xfrm>
            <a:off x="4682763" y="2438390"/>
            <a:ext cx="1523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/>
              <a:t>Беременные женщины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F61FEA-58C0-66F9-FD9D-8424F466A6F1}"/>
              </a:ext>
            </a:extLst>
          </p:cNvPr>
          <p:cNvSpPr txBox="1"/>
          <p:nvPr/>
        </p:nvSpPr>
        <p:spPr>
          <a:xfrm>
            <a:off x="6568755" y="2438390"/>
            <a:ext cx="21355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/>
              <a:t>Люди с инвалидностью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3F9236-3684-FABF-3E64-ACD23FB51BE1}"/>
              </a:ext>
            </a:extLst>
          </p:cNvPr>
          <p:cNvSpPr txBox="1"/>
          <p:nvPr/>
        </p:nvSpPr>
        <p:spPr>
          <a:xfrm>
            <a:off x="7044598" y="4351767"/>
            <a:ext cx="9877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Герои РФ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4E3E296-9B12-7ABF-5BE8-57267E517FA7}"/>
              </a:ext>
            </a:extLst>
          </p:cNvPr>
          <p:cNvSpPr txBox="1"/>
          <p:nvPr/>
        </p:nvSpPr>
        <p:spPr>
          <a:xfrm>
            <a:off x="4371548" y="4351767"/>
            <a:ext cx="20040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Почетные доноры РФ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2A429F9-687C-D681-5804-3A2CC84B47FF}"/>
              </a:ext>
            </a:extLst>
          </p:cNvPr>
          <p:cNvSpPr txBox="1"/>
          <p:nvPr/>
        </p:nvSpPr>
        <p:spPr>
          <a:xfrm>
            <a:off x="2564202" y="4351767"/>
            <a:ext cx="12314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Пенсионеры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AE9253-A680-0E70-B9D9-D847FCADE99B}"/>
              </a:ext>
            </a:extLst>
          </p:cNvPr>
          <p:cNvSpPr txBox="1"/>
          <p:nvPr/>
        </p:nvSpPr>
        <p:spPr>
          <a:xfrm>
            <a:off x="309443" y="4351767"/>
            <a:ext cx="12955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/>
              <a:t>Безработные</a:t>
            </a: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70AC8E47-AC3B-8BFD-DD8B-A42DF6C0F7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453" t="5672" r="53100" b="64472"/>
          <a:stretch>
            <a:fillRect/>
          </a:stretch>
        </p:blipFill>
        <p:spPr>
          <a:xfrm>
            <a:off x="2601006" y="1275679"/>
            <a:ext cx="1194623" cy="1062723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9D56D18C-61B7-B9FE-E9C6-4A71B84459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070" t="5672" r="29483" b="64472"/>
          <a:stretch>
            <a:fillRect/>
          </a:stretch>
        </p:blipFill>
        <p:spPr>
          <a:xfrm>
            <a:off x="4822802" y="1275679"/>
            <a:ext cx="1194623" cy="106272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F6782686-702D-7DEA-6E58-56B75F224BE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5865" t="5672" r="5688" b="64472"/>
          <a:stretch>
            <a:fillRect/>
          </a:stretch>
        </p:blipFill>
        <p:spPr>
          <a:xfrm>
            <a:off x="7044598" y="1275679"/>
            <a:ext cx="1194623" cy="1062723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7B5EF715-92C4-8602-B589-F2C51A7151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41" t="50000" r="75312" b="20144"/>
          <a:stretch>
            <a:fillRect/>
          </a:stretch>
        </p:blipFill>
        <p:spPr>
          <a:xfrm>
            <a:off x="379210" y="3143926"/>
            <a:ext cx="1194623" cy="1062723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523740B8-A680-2BEA-6835-D500E842FD0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453" t="50000" r="53100" b="20144"/>
          <a:stretch>
            <a:fillRect/>
          </a:stretch>
        </p:blipFill>
        <p:spPr>
          <a:xfrm>
            <a:off x="2601006" y="3143926"/>
            <a:ext cx="1194623" cy="1062723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E4D36426-8648-2AF7-1894-517BE6EB75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070" t="50000" r="29483" b="20144"/>
          <a:stretch>
            <a:fillRect/>
          </a:stretch>
        </p:blipFill>
        <p:spPr>
          <a:xfrm>
            <a:off x="4822802" y="3143926"/>
            <a:ext cx="1194623" cy="1062723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id="{29E82709-E1D9-ABA8-85F9-0D9C771803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5865" t="50000" r="5688" b="20144"/>
          <a:stretch>
            <a:fillRect/>
          </a:stretch>
        </p:blipFill>
        <p:spPr>
          <a:xfrm>
            <a:off x="7044598" y="3143926"/>
            <a:ext cx="1194623" cy="1062723"/>
          </a:xfrm>
          <a:prstGeom prst="rect">
            <a:avLst/>
          </a:prstGeom>
        </p:spPr>
      </p:pic>
      <p:sp>
        <p:nvSpPr>
          <p:cNvPr id="60" name="Google Shape;88;p4">
            <a:extLst>
              <a:ext uri="{FF2B5EF4-FFF2-40B4-BE49-F238E27FC236}">
                <a16:creationId xmlns:a16="http://schemas.microsoft.com/office/drawing/2014/main" id="{9EE3E389-F4E5-38A2-50CB-7D9F26438CB6}"/>
              </a:ext>
            </a:extLst>
          </p:cNvPr>
          <p:cNvSpPr txBox="1"/>
          <p:nvPr/>
        </p:nvSpPr>
        <p:spPr>
          <a:xfrm>
            <a:off x="287338" y="866051"/>
            <a:ext cx="6877500" cy="32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государственной поддержки граждан</a:t>
            </a:r>
            <a:endParaRPr lang="ru-RU" sz="2000" b="1">
              <a:solidFill>
                <a:schemeClr val="tx1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39197215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CA944C2C-3E0A-BAD0-E2CF-0180B96E041F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6D2A477C-F46C-3013-18BF-074F89A35022}"/>
              </a:ext>
            </a:extLst>
          </p:cNvPr>
          <p:cNvSpPr/>
          <p:nvPr/>
        </p:nvSpPr>
        <p:spPr>
          <a:xfrm>
            <a:off x="354464" y="1369084"/>
            <a:ext cx="3403497" cy="1035397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4B22FD-DF46-FE26-3EC6-50970F8B1CF7}"/>
              </a:ext>
            </a:extLst>
          </p:cNvPr>
          <p:cNvSpPr txBox="1"/>
          <p:nvPr/>
        </p:nvSpPr>
        <p:spPr>
          <a:xfrm>
            <a:off x="3869473" y="1454883"/>
            <a:ext cx="358798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>
                <a:latin typeface="Arial" panose="020b0604020202020204" pitchFamily="34" charset="0"/>
                <a:cs typeface="Arial" panose="020b0604020202020204" pitchFamily="34" charset="0"/>
              </a:rPr>
              <a:t>Доплата 1:1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>
                <a:latin typeface="Arial" panose="020b0604020202020204" pitchFamily="34" charset="0"/>
                <a:cs typeface="Arial" panose="020b0604020202020204" pitchFamily="34" charset="0"/>
              </a:rPr>
              <a:t>государство добавит рубль на каждый внесенный рубль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>
                <a:latin typeface="Arial" panose="020b0604020202020204" pitchFamily="34" charset="0"/>
                <a:cs typeface="Arial" panose="020b0604020202020204" pitchFamily="34" charset="0"/>
              </a:rPr>
              <a:t>получить максимальный размер доплаты – положить 36 000 рублей на счет ПДС в течение года</a:t>
            </a:r>
          </a:p>
        </p:txBody>
      </p:sp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C5109020-C5A0-A78B-DB4C-43CE0A4A53E9}"/>
              </a:ext>
            </a:extLst>
          </p:cNvPr>
          <p:cNvSpPr txBox="1"/>
          <p:nvPr/>
        </p:nvSpPr>
        <p:spPr>
          <a:xfrm>
            <a:off x="287338" y="866050"/>
            <a:ext cx="7529886" cy="386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Какой размер софинансирования от государства?</a:t>
            </a: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57CFCB85-715F-E51F-D4ED-0D4C2F0DB5A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30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Стрелка вправо 6">
            <a:extLst>
              <a:ext uri="{FF2B5EF4-FFF2-40B4-BE49-F238E27FC236}">
                <a16:creationId xmlns:a16="http://schemas.microsoft.com/office/drawing/2014/main" id="{FE75D07A-F225-A09E-8DBD-3314D997D484}"/>
              </a:ext>
            </a:extLst>
          </p:cNvPr>
          <p:cNvSpPr/>
          <p:nvPr/>
        </p:nvSpPr>
        <p:spPr>
          <a:xfrm rot="10800000" flipH="1">
            <a:off x="3869473" y="1329220"/>
            <a:ext cx="3724507" cy="1115121"/>
          </a:xfrm>
          <a:prstGeom prst="rightArrow">
            <a:avLst>
              <a:gd name="adj1" fmla="val 84000"/>
              <a:gd name="adj2" fmla="val 5000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B565D82F-3991-E5C6-C192-9627617C0FA5}"/>
              </a:ext>
            </a:extLst>
          </p:cNvPr>
          <p:cNvSpPr/>
          <p:nvPr/>
        </p:nvSpPr>
        <p:spPr>
          <a:xfrm>
            <a:off x="354464" y="2484206"/>
            <a:ext cx="3403497" cy="1035397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E82B8DF9-0CDA-7DAB-7176-1C863363E815}"/>
              </a:ext>
            </a:extLst>
          </p:cNvPr>
          <p:cNvSpPr/>
          <p:nvPr/>
        </p:nvSpPr>
        <p:spPr>
          <a:xfrm>
            <a:off x="354464" y="3599328"/>
            <a:ext cx="3403497" cy="1035397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>
            <a:extLst>
              <a:ext uri="{FF2B5EF4-FFF2-40B4-BE49-F238E27FC236}">
                <a16:creationId xmlns:a16="http://schemas.microsoft.com/office/drawing/2014/main" id="{A4E61EB0-B730-D069-5F7C-AC10A6BFAD27}"/>
              </a:ext>
            </a:extLst>
          </p:cNvPr>
          <p:cNvSpPr/>
          <p:nvPr/>
        </p:nvSpPr>
        <p:spPr>
          <a:xfrm rot="10800000" flipH="1">
            <a:off x="3869473" y="2455492"/>
            <a:ext cx="4337825" cy="1115121"/>
          </a:xfrm>
          <a:prstGeom prst="rightArrow">
            <a:avLst>
              <a:gd name="adj1" fmla="val 84000"/>
              <a:gd name="adj2" fmla="val 5000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>
            <a:extLst>
              <a:ext uri="{FF2B5EF4-FFF2-40B4-BE49-F238E27FC236}">
                <a16:creationId xmlns:a16="http://schemas.microsoft.com/office/drawing/2014/main" id="{779B1183-1A44-8099-21CB-3DF3BD4E22FB}"/>
              </a:ext>
            </a:extLst>
          </p:cNvPr>
          <p:cNvSpPr/>
          <p:nvPr/>
        </p:nvSpPr>
        <p:spPr>
          <a:xfrm rot="10800000" flipH="1">
            <a:off x="3869473" y="3537161"/>
            <a:ext cx="4987190" cy="1115121"/>
          </a:xfrm>
          <a:prstGeom prst="rightArrow">
            <a:avLst>
              <a:gd name="adj1" fmla="val 84000"/>
              <a:gd name="adj2" fmla="val 50000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35E65A-BA35-4A98-AE12-C8AA18EF56BA}"/>
              </a:ext>
            </a:extLst>
          </p:cNvPr>
          <p:cNvSpPr txBox="1"/>
          <p:nvPr/>
        </p:nvSpPr>
        <p:spPr>
          <a:xfrm>
            <a:off x="3869473" y="2631232"/>
            <a:ext cx="35879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>
                <a:latin typeface="Arial" panose="020b0604020202020204" pitchFamily="34" charset="0"/>
                <a:cs typeface="Arial" panose="020b0604020202020204" pitchFamily="34" charset="0"/>
              </a:rPr>
              <a:t>Доплата 1:2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>
                <a:latin typeface="Arial" panose="020b0604020202020204" pitchFamily="34" charset="0"/>
                <a:cs typeface="Arial" panose="020b0604020202020204" pitchFamily="34" charset="0"/>
              </a:rPr>
              <a:t>государство добавит рубль на каждые два рубля</a:t>
            </a:r>
          </a:p>
          <a:p>
            <a:pPr marL="177800" lvl="0" indent="-177800">
              <a:buFont typeface="Arial" panose="020b0604020202020204" pitchFamily="34" charset="0"/>
              <a:buChar char="•"/>
            </a:pPr>
            <a:r>
              <a:rPr lang="ru-RU" sz="1000">
                <a:latin typeface="Arial" panose="020b0604020202020204" pitchFamily="34" charset="0"/>
                <a:cs typeface="Arial" panose="020b0604020202020204" pitchFamily="34" charset="0"/>
              </a:rPr>
              <a:t>получить максимальный размер доплаты – положить 72 000 рублей на счет ПДС в течение года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533509-7601-D8DF-7FF9-92D9424B284C}"/>
              </a:ext>
            </a:extLst>
          </p:cNvPr>
          <p:cNvSpPr txBox="1"/>
          <p:nvPr/>
        </p:nvSpPr>
        <p:spPr>
          <a:xfrm>
            <a:off x="3869473" y="3757504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>
                <a:latin typeface="Arial" panose="020b0604020202020204" pitchFamily="34" charset="0"/>
                <a:cs typeface="Arial" panose="020b0604020202020204" pitchFamily="34" charset="0"/>
              </a:rPr>
              <a:t>Доплата 1:4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>
                <a:latin typeface="Arial" panose="020b0604020202020204" pitchFamily="34" charset="0"/>
                <a:cs typeface="Arial" panose="020b0604020202020204" pitchFamily="34" charset="0"/>
              </a:rPr>
              <a:t>государство добавит рубль на каждые четыре рубля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000">
                <a:latin typeface="Arial" panose="020b0604020202020204" pitchFamily="34" charset="0"/>
                <a:cs typeface="Arial" panose="020b0604020202020204" pitchFamily="34" charset="0"/>
              </a:rPr>
              <a:t>получить максимальный размер доплаты – положить 144 000 рублей на счет ПДС в течение года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3BE511-4394-8149-786F-C18FE03AC574}"/>
              </a:ext>
            </a:extLst>
          </p:cNvPr>
          <p:cNvSpPr txBox="1"/>
          <p:nvPr/>
        </p:nvSpPr>
        <p:spPr>
          <a:xfrm>
            <a:off x="579864" y="1730936"/>
            <a:ext cx="279895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 до 80 000 рублей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982AAD8-F5B7-4FF6-B08F-ADEE67D9B47E}"/>
              </a:ext>
            </a:extLst>
          </p:cNvPr>
          <p:cNvSpPr txBox="1"/>
          <p:nvPr/>
        </p:nvSpPr>
        <p:spPr>
          <a:xfrm>
            <a:off x="579864" y="2644879"/>
            <a:ext cx="27989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 от 80 000 рублей </a:t>
            </a:r>
            <a:b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150 000 рублей </a:t>
            </a:r>
          </a:p>
          <a:p>
            <a:endParaRPr lang="ru-RU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21EDD7-8BC3-349E-5EE5-1AD2C5101FB2}"/>
              </a:ext>
            </a:extLst>
          </p:cNvPr>
          <p:cNvSpPr txBox="1"/>
          <p:nvPr/>
        </p:nvSpPr>
        <p:spPr>
          <a:xfrm>
            <a:off x="579864" y="3942170"/>
            <a:ext cx="27989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 от 150 000 рублей </a:t>
            </a:r>
          </a:p>
          <a:p>
            <a:endParaRPr lang="ru-RU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088924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4CDC1AEC-E9B4-5E17-0811-BEFEADB47704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A7251D0B-BA9F-F6EF-7FC7-3A4C03B0C084}"/>
              </a:ext>
            </a:extLst>
          </p:cNvPr>
          <p:cNvSpPr/>
          <p:nvPr/>
        </p:nvSpPr>
        <p:spPr>
          <a:xfrm>
            <a:off x="287338" y="2150363"/>
            <a:ext cx="2823852" cy="2544300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CEED5E8C-E84A-79F1-BEE0-ABBD2FD2887B}"/>
              </a:ext>
            </a:extLst>
          </p:cNvPr>
          <p:cNvSpPr/>
          <p:nvPr/>
        </p:nvSpPr>
        <p:spPr>
          <a:xfrm>
            <a:off x="287338" y="1462387"/>
            <a:ext cx="2823852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CAE7626A-5EF8-6244-6CE8-18902060797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31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14;p9">
            <a:extLst>
              <a:ext uri="{FF2B5EF4-FFF2-40B4-BE49-F238E27FC236}">
                <a16:creationId xmlns:a16="http://schemas.microsoft.com/office/drawing/2014/main" id="{8CAA2FB2-DFF8-59B8-F486-A10A6264CA46}"/>
              </a:ext>
            </a:extLst>
          </p:cNvPr>
          <p:cNvSpPr txBox="1"/>
          <p:nvPr/>
        </p:nvSpPr>
        <p:spPr>
          <a:xfrm>
            <a:off x="287338" y="866051"/>
            <a:ext cx="6873953" cy="34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Финансовые</a:t>
            </a:r>
            <a:r>
              <a:rPr lang="ru-RU" sz="2000" b="1">
                <a:solidFill>
                  <a:schemeClr val="tx1"/>
                </a:solidFill>
              </a:rPr>
              <a:t> </a:t>
            </a: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преимущества программы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EC33B0E1-6B01-2625-AA4E-FAB3A81599B2}"/>
              </a:ext>
            </a:extLst>
          </p:cNvPr>
          <p:cNvSpPr/>
          <p:nvPr/>
        </p:nvSpPr>
        <p:spPr>
          <a:xfrm>
            <a:off x="3220109" y="2150363"/>
            <a:ext cx="2823852" cy="2544300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122A616E-DCC9-EDD8-EBA9-977B837E34F1}"/>
              </a:ext>
            </a:extLst>
          </p:cNvPr>
          <p:cNvSpPr/>
          <p:nvPr/>
        </p:nvSpPr>
        <p:spPr>
          <a:xfrm>
            <a:off x="3220109" y="1462387"/>
            <a:ext cx="2823852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4854F0A1-66C2-47DA-2AB3-5852BAC1280E}"/>
              </a:ext>
            </a:extLst>
          </p:cNvPr>
          <p:cNvSpPr/>
          <p:nvPr/>
        </p:nvSpPr>
        <p:spPr>
          <a:xfrm>
            <a:off x="6152879" y="2150363"/>
            <a:ext cx="2823852" cy="2544300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E3F7D453-E92B-3747-C91C-D0EE0A565812}"/>
              </a:ext>
            </a:extLst>
          </p:cNvPr>
          <p:cNvSpPr/>
          <p:nvPr/>
        </p:nvSpPr>
        <p:spPr>
          <a:xfrm>
            <a:off x="6152879" y="1462387"/>
            <a:ext cx="2823852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14D9769-1B0A-4457-5D55-C31F0546973D}"/>
              </a:ext>
            </a:extLst>
          </p:cNvPr>
          <p:cNvSpPr txBox="1"/>
          <p:nvPr/>
        </p:nvSpPr>
        <p:spPr>
          <a:xfrm>
            <a:off x="244028" y="1525143"/>
            <a:ext cx="29327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b="1" i="0">
                <a:solidFill>
                  <a:schemeClr val="bg1"/>
                </a:solidFill>
              </a:rPr>
              <a:t>Софинансирование</a:t>
            </a:r>
            <a:br>
              <a:rPr lang="ru-RU">
                <a:solidFill>
                  <a:schemeClr val="bg1"/>
                </a:solidFill>
              </a:rPr>
            </a:br>
            <a:r>
              <a:rPr lang="ru-RU" b="1" i="0">
                <a:solidFill>
                  <a:schemeClr val="bg1"/>
                </a:solidFill>
              </a:rPr>
              <a:t>до 36 000 ₽/год от государства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F9FE87-D16F-9E35-06D7-D5C1E25DD6AD}"/>
              </a:ext>
            </a:extLst>
          </p:cNvPr>
          <p:cNvSpPr txBox="1"/>
          <p:nvPr/>
        </p:nvSpPr>
        <p:spPr>
          <a:xfrm>
            <a:off x="3329027" y="1632864"/>
            <a:ext cx="25948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b="1" i="0">
                <a:solidFill>
                  <a:schemeClr val="bg1"/>
                </a:solidFill>
              </a:rPr>
              <a:t>Возврат налога до 52 000 ₽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4F3A580-E5F9-9C26-DE06-1E7B1C51158F}"/>
              </a:ext>
            </a:extLst>
          </p:cNvPr>
          <p:cNvSpPr txBox="1"/>
          <p:nvPr/>
        </p:nvSpPr>
        <p:spPr>
          <a:xfrm>
            <a:off x="6261796" y="1541080"/>
            <a:ext cx="2594866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defRPr/>
            </a:pPr>
            <a:r>
              <a:rPr lang="ru-RU" b="1">
                <a:solidFill>
                  <a:schemeClr val="bg1"/>
                </a:solidFill>
              </a:rPr>
              <a:t>Перевод пенсионных</a:t>
            </a:r>
            <a:br>
              <a:rPr lang="ru-RU">
                <a:solidFill>
                  <a:schemeClr val="bg1"/>
                </a:solidFill>
              </a:rPr>
            </a:br>
            <a:r>
              <a:rPr lang="ru-RU" b="1">
                <a:solidFill>
                  <a:schemeClr val="bg1"/>
                </a:solidFill>
              </a:rPr>
              <a:t>накоплений (ОПС)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3BB830D-D146-4100-AD6A-791DBEE2386C}"/>
              </a:ext>
            </a:extLst>
          </p:cNvPr>
          <p:cNvSpPr txBox="1"/>
          <p:nvPr/>
        </p:nvSpPr>
        <p:spPr>
          <a:xfrm>
            <a:off x="376547" y="2358081"/>
            <a:ext cx="264543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/>
              <a:t>Для тех, кто делает взносы от 2000 ₽ в год, предусмотрено софинансирование </a:t>
            </a:r>
            <a:br>
              <a:rPr lang="ru-RU"/>
            </a:br>
            <a:r>
              <a:rPr lang="ru-RU"/>
              <a:t>от государства. </a:t>
            </a:r>
          </a:p>
          <a:p>
            <a:pPr lvl="0" algn="ctr"/>
            <a:r>
              <a:rPr lang="ru-RU"/>
              <a:t>Можно получить </a:t>
            </a:r>
            <a:r>
              <a:rPr lang="ru-RU" b="1"/>
              <a:t>до 36 000 ₽ </a:t>
            </a:r>
            <a:r>
              <a:rPr lang="ru-RU"/>
              <a:t>ежегодно в зависимости </a:t>
            </a:r>
            <a:br>
              <a:rPr lang="ru-RU"/>
            </a:br>
            <a:r>
              <a:rPr lang="ru-RU"/>
              <a:t>от суммы взносов </a:t>
            </a:r>
            <a:br>
              <a:rPr lang="ru-RU"/>
            </a:br>
            <a:r>
              <a:rPr lang="ru-RU"/>
              <a:t>и официального дохода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187823-CEC0-EFB8-9ABE-6A73550919D3}"/>
              </a:ext>
            </a:extLst>
          </p:cNvPr>
          <p:cNvSpPr txBox="1"/>
          <p:nvPr/>
        </p:nvSpPr>
        <p:spPr>
          <a:xfrm>
            <a:off x="3249283" y="2191406"/>
            <a:ext cx="264543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/>
              <a:t>Для участников Программы долгосрочных сбережений будет доступен налоговый вычет для своих взносов в Программу на сумму </a:t>
            </a:r>
            <a:br>
              <a:rPr lang="ru-RU"/>
            </a:br>
            <a:r>
              <a:rPr lang="ru-RU"/>
              <a:t>до 400 000 ₽ в год. </a:t>
            </a:r>
            <a:r>
              <a:rPr lang="ru-RU" b="1"/>
              <a:t>Можно вернуть НДФЛ на сумму до 52 000 ₽ </a:t>
            </a:r>
            <a:r>
              <a:rPr lang="ru-RU"/>
              <a:t>за каждый календарный год при ставке НДФЛ 13% или больше при более высокой ставке НДФЛ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2DE5211-6F24-8781-4161-3B810BCC39C3}"/>
              </a:ext>
            </a:extLst>
          </p:cNvPr>
          <p:cNvSpPr txBox="1"/>
          <p:nvPr/>
        </p:nvSpPr>
        <p:spPr>
          <a:xfrm>
            <a:off x="6286694" y="2672520"/>
            <a:ext cx="264543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/>
              <a:t>Пенсионные накопления (ОПС) могут стать </a:t>
            </a:r>
            <a:r>
              <a:rPr lang="ru-RU" b="1"/>
              <a:t>частью долгосрочных сбережений.</a:t>
            </a:r>
            <a:r>
              <a:rPr lang="ru-RU"/>
              <a:t> Необходимо перевести </a:t>
            </a:r>
            <a:br>
              <a:rPr lang="ru-RU"/>
            </a:br>
            <a:r>
              <a:rPr lang="ru-RU"/>
              <a:t>их на свой договор! </a:t>
            </a:r>
          </a:p>
        </p:txBody>
      </p:sp>
    </p:spTree>
    <p:extLst>
      <p:ext uri="{BB962C8B-B14F-4D97-AF65-F5344CB8AC3E}">
        <p14:creationId xmlns:p14="http://schemas.microsoft.com/office/powerpoint/2010/main" val="2070529212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3AD0EB9A-C8CA-072A-7F27-B8072BB820D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6E225413-9A0C-719A-99C7-CC71E197F0CA}"/>
              </a:ext>
            </a:extLst>
          </p:cNvPr>
          <p:cNvSpPr/>
          <p:nvPr/>
        </p:nvSpPr>
        <p:spPr>
          <a:xfrm>
            <a:off x="287338" y="2150363"/>
            <a:ext cx="2065569" cy="2544300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8DC5CDAF-5D4A-81C4-D280-A79B3DFD4823}"/>
              </a:ext>
            </a:extLst>
          </p:cNvPr>
          <p:cNvSpPr/>
          <p:nvPr/>
        </p:nvSpPr>
        <p:spPr>
          <a:xfrm>
            <a:off x="287338" y="1462387"/>
            <a:ext cx="2065569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7866F85E-8D49-5084-C5FB-F35E41C29CE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32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14;p9">
            <a:extLst>
              <a:ext uri="{FF2B5EF4-FFF2-40B4-BE49-F238E27FC236}">
                <a16:creationId xmlns:a16="http://schemas.microsoft.com/office/drawing/2014/main" id="{01A83FA9-AECC-6127-4F58-C7D674F40F10}"/>
              </a:ext>
            </a:extLst>
          </p:cNvPr>
          <p:cNvSpPr txBox="1"/>
          <p:nvPr/>
        </p:nvSpPr>
        <p:spPr>
          <a:xfrm>
            <a:off x="287338" y="866051"/>
            <a:ext cx="6873953" cy="34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Выбор срока выплат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88CD991-ED66-AD35-E469-22F0F61D288E}"/>
              </a:ext>
            </a:extLst>
          </p:cNvPr>
          <p:cNvSpPr txBox="1"/>
          <p:nvPr/>
        </p:nvSpPr>
        <p:spPr>
          <a:xfrm>
            <a:off x="244028" y="1525143"/>
            <a:ext cx="20655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b="1">
                <a:solidFill>
                  <a:schemeClr val="bg1"/>
                </a:solidFill>
              </a:rPr>
              <a:t>Выплата</a:t>
            </a:r>
            <a:br>
              <a:rPr lang="ru-RU">
                <a:solidFill>
                  <a:schemeClr val="bg1"/>
                </a:solidFill>
              </a:rPr>
            </a:br>
            <a:r>
              <a:rPr lang="ru-RU" b="1">
                <a:solidFill>
                  <a:schemeClr val="bg1"/>
                </a:solidFill>
              </a:rPr>
              <a:t>в особом случае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00B9D89-A5CB-4750-60C6-B2C6CA0309BC}"/>
              </a:ext>
            </a:extLst>
          </p:cNvPr>
          <p:cNvSpPr txBox="1"/>
          <p:nvPr/>
        </p:nvSpPr>
        <p:spPr>
          <a:xfrm>
            <a:off x="411295" y="2571750"/>
            <a:ext cx="17310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200"/>
              <a:t>Можно получить средства в любой момент </a:t>
            </a:r>
            <a:br>
              <a:rPr lang="ru-RU" sz="1200"/>
            </a:br>
            <a:r>
              <a:rPr lang="ru-RU" sz="1200"/>
              <a:t>при дорогостоящем лечении или потере кормильца </a:t>
            </a: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F284B474-51B1-4752-CE9C-25EA0FF5A7C0}"/>
              </a:ext>
            </a:extLst>
          </p:cNvPr>
          <p:cNvSpPr/>
          <p:nvPr/>
        </p:nvSpPr>
        <p:spPr>
          <a:xfrm>
            <a:off x="2439523" y="2150363"/>
            <a:ext cx="2065569" cy="2544300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940AB48A-C94C-1E5A-5CFD-DA0352601884}"/>
              </a:ext>
            </a:extLst>
          </p:cNvPr>
          <p:cNvSpPr/>
          <p:nvPr/>
        </p:nvSpPr>
        <p:spPr>
          <a:xfrm>
            <a:off x="2439523" y="1462387"/>
            <a:ext cx="2065569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A3917-331A-0DF2-3E0F-0E00A0A0ABCA}"/>
              </a:ext>
            </a:extLst>
          </p:cNvPr>
          <p:cNvSpPr txBox="1"/>
          <p:nvPr/>
        </p:nvSpPr>
        <p:spPr>
          <a:xfrm>
            <a:off x="2396213" y="1525143"/>
            <a:ext cx="20655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b="1">
                <a:solidFill>
                  <a:schemeClr val="bg1"/>
                </a:solidFill>
              </a:rPr>
              <a:t>Единовременная выплата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7B627F-04CE-E272-6BC5-DD0B4DAC2C4B}"/>
              </a:ext>
            </a:extLst>
          </p:cNvPr>
          <p:cNvSpPr txBox="1"/>
          <p:nvPr/>
        </p:nvSpPr>
        <p:spPr>
          <a:xfrm>
            <a:off x="2476864" y="2276045"/>
            <a:ext cx="2028228" cy="229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100"/>
              <a:t>Получение накопленной </a:t>
            </a:r>
            <a:br>
              <a:rPr lang="en-US" sz="1100"/>
            </a:br>
            <a:r>
              <a:rPr lang="ru-RU" sz="1100"/>
              <a:t>в Программе долгосрочных сбережений суммы </a:t>
            </a:r>
            <a:br>
              <a:rPr lang="en-US" sz="1100"/>
            </a:br>
            <a:r>
              <a:rPr lang="ru-RU" sz="1100"/>
              <a:t>в полном объеме через </a:t>
            </a:r>
            <a:br>
              <a:rPr lang="en-US" sz="1100"/>
            </a:br>
            <a:r>
              <a:rPr lang="ru-RU" sz="1100"/>
              <a:t>15 лет с начала действия договора</a:t>
            </a:r>
          </a:p>
          <a:p>
            <a:pPr lvl="0" algn="ctr"/>
            <a:r>
              <a:rPr lang="ru-RU" sz="1100"/>
              <a:t>Или</a:t>
            </a:r>
            <a:r>
              <a:rPr lang="en-US" sz="1100"/>
              <a:t> </a:t>
            </a:r>
            <a:r>
              <a:rPr lang="ru-RU" sz="1100"/>
              <a:t>в 55 лет (для женщин) и 60 лет (для мужчин), если размер пожизненной выплаты меньше 10 % минимального прожиточного минимума пенсионера</a:t>
            </a: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84203EBB-7308-CA16-B4DE-CAA6C2A9A510}"/>
              </a:ext>
            </a:extLst>
          </p:cNvPr>
          <p:cNvSpPr/>
          <p:nvPr/>
        </p:nvSpPr>
        <p:spPr>
          <a:xfrm>
            <a:off x="4614011" y="2150363"/>
            <a:ext cx="2065569" cy="2544300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3BA015EE-A98A-E0C2-65CC-C363394A85D2}"/>
              </a:ext>
            </a:extLst>
          </p:cNvPr>
          <p:cNvSpPr/>
          <p:nvPr/>
        </p:nvSpPr>
        <p:spPr>
          <a:xfrm>
            <a:off x="4614011" y="1462387"/>
            <a:ext cx="2065569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05E517-7448-B27C-EDCD-36F1C39EEFA0}"/>
              </a:ext>
            </a:extLst>
          </p:cNvPr>
          <p:cNvSpPr txBox="1"/>
          <p:nvPr/>
        </p:nvSpPr>
        <p:spPr>
          <a:xfrm>
            <a:off x="4570701" y="1525143"/>
            <a:ext cx="2065569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b="1">
                <a:solidFill>
                  <a:schemeClr val="bg1"/>
                </a:solidFill>
              </a:rPr>
              <a:t>Выплата на срок </a:t>
            </a:r>
            <a:br>
              <a:rPr lang="en-US" b="1">
                <a:solidFill>
                  <a:schemeClr val="bg1"/>
                </a:solidFill>
              </a:rPr>
            </a:br>
            <a:r>
              <a:rPr lang="ru-RU" b="1">
                <a:solidFill>
                  <a:schemeClr val="bg1"/>
                </a:solidFill>
              </a:rPr>
              <a:t>от 5 лет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83476B-4BF1-D173-47B2-973604560A71}"/>
              </a:ext>
            </a:extLst>
          </p:cNvPr>
          <p:cNvSpPr txBox="1"/>
          <p:nvPr/>
        </p:nvSpPr>
        <p:spPr>
          <a:xfrm>
            <a:off x="4636314" y="2338457"/>
            <a:ext cx="194161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1200"/>
              <a:t>Получение ежемесячных выплат </a:t>
            </a:r>
            <a:br>
              <a:rPr lang="en-US" sz="1200"/>
            </a:br>
            <a:r>
              <a:rPr lang="ru-RU" sz="1200"/>
              <a:t>по договору долгосрочных сбережений на выбранный вами срок от 5 лет и более. Сумма выплаты будет индексироваться ежегодно</a:t>
            </a: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A31CE6A3-7D9E-57D8-7C65-81B25685B48B}"/>
              </a:ext>
            </a:extLst>
          </p:cNvPr>
          <p:cNvSpPr/>
          <p:nvPr/>
        </p:nvSpPr>
        <p:spPr>
          <a:xfrm>
            <a:off x="6788499" y="1462387"/>
            <a:ext cx="2065569" cy="3232276"/>
          </a:xfrm>
          <a:prstGeom prst="roundRect">
            <a:avLst>
              <a:gd name="adj" fmla="val 5298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5E82E0-C97B-C6BC-D7BE-9AE0E9C92DD2}"/>
              </a:ext>
            </a:extLst>
          </p:cNvPr>
          <p:cNvSpPr txBox="1"/>
          <p:nvPr/>
        </p:nvSpPr>
        <p:spPr>
          <a:xfrm>
            <a:off x="6844255" y="1765208"/>
            <a:ext cx="1954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defRPr/>
            </a:pPr>
            <a:r>
              <a:rPr lang="ru-RU" sz="2000" b="1" kern="1200">
                <a:solidFill>
                  <a:schemeClr val="bg1"/>
                </a:solidFill>
                <a:latin typeface="Calibri" panose="020f0502020204030204"/>
              </a:rPr>
              <a:t>Пожизненная выплата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C15F70A-61D2-1C59-D311-08B4CAF7AFA6}"/>
              </a:ext>
            </a:extLst>
          </p:cNvPr>
          <p:cNvSpPr txBox="1"/>
          <p:nvPr/>
        </p:nvSpPr>
        <p:spPr>
          <a:xfrm>
            <a:off x="6844255" y="2571750"/>
            <a:ext cx="1954055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defRPr/>
            </a:pPr>
            <a:r>
              <a:rPr lang="ru-RU" sz="1200" b="1" kern="1200">
                <a:solidFill>
                  <a:schemeClr val="bg1"/>
                </a:solidFill>
                <a:latin typeface="Calibri" panose="020f0502020204030204"/>
              </a:rPr>
              <a:t>Получение пожизненных ежемесячных выплат </a:t>
            </a:r>
            <a:br>
              <a:rPr lang="en-US" sz="1200" b="1" kern="1200">
                <a:solidFill>
                  <a:schemeClr val="bg1"/>
                </a:solidFill>
                <a:latin typeface="Calibri" panose="020f0502020204030204"/>
              </a:rPr>
            </a:br>
            <a:r>
              <a:rPr lang="ru-RU" sz="1200" b="1" kern="1200">
                <a:solidFill>
                  <a:schemeClr val="bg1"/>
                </a:solidFill>
                <a:latin typeface="Calibri" panose="020f0502020204030204"/>
              </a:rPr>
              <a:t>по договору долгосрочных сбережений. Сумма выплаты будет индексироваться ежегодно</a:t>
            </a:r>
          </a:p>
        </p:txBody>
      </p:sp>
    </p:spTree>
    <p:extLst>
      <p:ext uri="{BB962C8B-B14F-4D97-AF65-F5344CB8AC3E}">
        <p14:creationId xmlns:p14="http://schemas.microsoft.com/office/powerpoint/2010/main" val="1642309718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9B9C0146-884E-F942-6D3E-1DC6D197BDB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C70DAE00-F2C1-C653-BBC2-F98CC6066F77}"/>
              </a:ext>
            </a:extLst>
          </p:cNvPr>
          <p:cNvSpPr/>
          <p:nvPr/>
        </p:nvSpPr>
        <p:spPr>
          <a:xfrm>
            <a:off x="287338" y="2150363"/>
            <a:ext cx="2823852" cy="2544300"/>
          </a:xfrm>
          <a:prstGeom prst="roundRect">
            <a:avLst>
              <a:gd name="adj" fmla="val 5021"/>
            </a:avLst>
          </a:prstGeom>
          <a:noFill/>
          <a:ln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1C9CCA31-D440-5DDB-F33D-3D04B20E2FF4}"/>
              </a:ext>
            </a:extLst>
          </p:cNvPr>
          <p:cNvSpPr/>
          <p:nvPr/>
        </p:nvSpPr>
        <p:spPr>
          <a:xfrm>
            <a:off x="287338" y="1462387"/>
            <a:ext cx="2823852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4D8634DB-7828-4F6B-E0B4-EE5003C9D8A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33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114;p9">
            <a:extLst>
              <a:ext uri="{FF2B5EF4-FFF2-40B4-BE49-F238E27FC236}">
                <a16:creationId xmlns:a16="http://schemas.microsoft.com/office/drawing/2014/main" id="{D70480BD-5B08-06AA-8AE5-B0680D598857}"/>
              </a:ext>
            </a:extLst>
          </p:cNvPr>
          <p:cNvSpPr txBox="1"/>
          <p:nvPr/>
        </p:nvSpPr>
        <p:spPr>
          <a:xfrm>
            <a:off x="287338" y="866051"/>
            <a:ext cx="6873953" cy="34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Уровни для защиты вложенных средств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FBC653F8-ECD4-70FC-ABA7-E1BC59A54123}"/>
              </a:ext>
            </a:extLst>
          </p:cNvPr>
          <p:cNvSpPr/>
          <p:nvPr/>
        </p:nvSpPr>
        <p:spPr>
          <a:xfrm>
            <a:off x="3220109" y="2150363"/>
            <a:ext cx="2823852" cy="2544300"/>
          </a:xfrm>
          <a:prstGeom prst="roundRect">
            <a:avLst>
              <a:gd name="adj" fmla="val 5021"/>
            </a:avLst>
          </a:prstGeom>
          <a:noFill/>
          <a:ln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id="{D06CEC6B-3466-68EF-D324-7EDE7BF14154}"/>
              </a:ext>
            </a:extLst>
          </p:cNvPr>
          <p:cNvSpPr/>
          <p:nvPr/>
        </p:nvSpPr>
        <p:spPr>
          <a:xfrm>
            <a:off x="3220109" y="1462387"/>
            <a:ext cx="2823852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>
            <a:extLst>
              <a:ext uri="{FF2B5EF4-FFF2-40B4-BE49-F238E27FC236}">
                <a16:creationId xmlns:a16="http://schemas.microsoft.com/office/drawing/2014/main" id="{831899BD-7CFC-6712-851A-E29285F31F06}"/>
              </a:ext>
            </a:extLst>
          </p:cNvPr>
          <p:cNvSpPr/>
          <p:nvPr/>
        </p:nvSpPr>
        <p:spPr>
          <a:xfrm>
            <a:off x="6152879" y="2150363"/>
            <a:ext cx="2823852" cy="2544300"/>
          </a:xfrm>
          <a:prstGeom prst="roundRect">
            <a:avLst>
              <a:gd name="adj" fmla="val 5021"/>
            </a:avLst>
          </a:prstGeom>
          <a:noFill/>
          <a:ln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>
            <a:extLst>
              <a:ext uri="{FF2B5EF4-FFF2-40B4-BE49-F238E27FC236}">
                <a16:creationId xmlns:a16="http://schemas.microsoft.com/office/drawing/2014/main" id="{384BB747-413B-012B-C3D1-2C8B4A29315D}"/>
              </a:ext>
            </a:extLst>
          </p:cNvPr>
          <p:cNvSpPr/>
          <p:nvPr/>
        </p:nvSpPr>
        <p:spPr>
          <a:xfrm>
            <a:off x="6152879" y="1462387"/>
            <a:ext cx="2823852" cy="648732"/>
          </a:xfrm>
          <a:prstGeom prst="roundRect">
            <a:avLst>
              <a:gd name="adj" fmla="val 10697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7009C5-566D-B7D8-4D41-2F8B2C894229}"/>
              </a:ext>
            </a:extLst>
          </p:cNvPr>
          <p:cNvSpPr txBox="1"/>
          <p:nvPr/>
        </p:nvSpPr>
        <p:spPr>
          <a:xfrm>
            <a:off x="244028" y="1525143"/>
            <a:ext cx="29327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b="1">
                <a:solidFill>
                  <a:schemeClr val="bg1"/>
                </a:solidFill>
              </a:rPr>
              <a:t>Защита от АСВ </a:t>
            </a:r>
            <a:br>
              <a:rPr lang="ru-RU" b="1">
                <a:solidFill>
                  <a:schemeClr val="bg1"/>
                </a:solidFill>
              </a:rPr>
            </a:br>
            <a:r>
              <a:rPr lang="ru-RU" b="1">
                <a:solidFill>
                  <a:schemeClr val="bg1"/>
                </a:solidFill>
              </a:rPr>
              <a:t>на 2 800 000 ₽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7D6A75E-86D7-67DA-4851-4D24598D7E40}"/>
              </a:ext>
            </a:extLst>
          </p:cNvPr>
          <p:cNvSpPr txBox="1"/>
          <p:nvPr/>
        </p:nvSpPr>
        <p:spPr>
          <a:xfrm>
            <a:off x="3329027" y="1632864"/>
            <a:ext cx="25948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b="1">
                <a:solidFill>
                  <a:schemeClr val="bg1"/>
                </a:solidFill>
              </a:rPr>
              <a:t>Защита доходности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09C6D2-37EE-9324-16D8-AB692F70A77A}"/>
              </a:ext>
            </a:extLst>
          </p:cNvPr>
          <p:cNvSpPr txBox="1"/>
          <p:nvPr/>
        </p:nvSpPr>
        <p:spPr>
          <a:xfrm>
            <a:off x="6261796" y="1632863"/>
            <a:ext cx="25948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Tx/>
              <a:defRPr/>
            </a:pPr>
            <a:r>
              <a:rPr lang="ru-RU" b="1">
                <a:solidFill>
                  <a:schemeClr val="bg1"/>
                </a:solidFill>
              </a:rPr>
              <a:t>Наследование средств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84290EF-9133-95BA-DDC2-5D23C44E294D}"/>
              </a:ext>
            </a:extLst>
          </p:cNvPr>
          <p:cNvSpPr txBox="1"/>
          <p:nvPr/>
        </p:nvSpPr>
        <p:spPr>
          <a:xfrm>
            <a:off x="376547" y="2191406"/>
            <a:ext cx="264543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/>
              <a:t>Средства по договору долгосрочных сбережений защищены госкорпорацией «Агентство по страхованию вкладов» на сумму </a:t>
            </a:r>
            <a:br>
              <a:rPr lang="ru-RU"/>
            </a:br>
            <a:r>
              <a:rPr lang="ru-RU"/>
              <a:t>2 800 000 ₽. Если вы перевели накопления ОПС </a:t>
            </a:r>
            <a:br>
              <a:rPr lang="en-US"/>
            </a:br>
            <a:r>
              <a:rPr lang="ru-RU"/>
              <a:t>в Программу, то сумма защиты увеличивается на сумму переведенных вами средств ОПС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978854B-AE86-B43B-84D8-D8BDCB646AF2}"/>
              </a:ext>
            </a:extLst>
          </p:cNvPr>
          <p:cNvSpPr txBox="1"/>
          <p:nvPr/>
        </p:nvSpPr>
        <p:spPr>
          <a:xfrm>
            <a:off x="3249283" y="2722060"/>
            <a:ext cx="264543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/>
              <a:t>Доход от инвестирования ваших средств рассчитывается ежегодно </a:t>
            </a:r>
            <a:br>
              <a:rPr lang="en-US"/>
            </a:br>
            <a:r>
              <a:rPr lang="ru-RU"/>
              <a:t>и не может уйти в минус по итогам каждых пяти лет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CA94FEB-F20E-E34A-83F7-EF9484C899D2}"/>
              </a:ext>
            </a:extLst>
          </p:cNvPr>
          <p:cNvSpPr txBox="1"/>
          <p:nvPr/>
        </p:nvSpPr>
        <p:spPr>
          <a:xfrm>
            <a:off x="6236512" y="2433780"/>
            <a:ext cx="264543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/>
              <a:t>Остаток средств по договору подлежит 100% наследованию вне зависимости от того, копите ли вы средства или уже получаете выплаты (кроме уже назначенных пожизненных выплат)</a:t>
            </a:r>
          </a:p>
        </p:txBody>
      </p:sp>
    </p:spTree>
    <p:extLst>
      <p:ext uri="{BB962C8B-B14F-4D97-AF65-F5344CB8AC3E}">
        <p14:creationId xmlns:p14="http://schemas.microsoft.com/office/powerpoint/2010/main" val="1053603345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634"/>
        <p:cNvGrpSpPr/>
        <p:nvPr/>
      </p:nvGrpSpPr>
      <p:grpSpPr>
        <a:xfrm>
          <a:off x="0" y="0"/>
          <a:ext cx="0" cy="0"/>
        </a:xfrm>
      </p:grpSpPr>
      <p:sp>
        <p:nvSpPr>
          <p:cNvPr id="1635" name="Google Shape;1635;p40"/>
          <p:cNvSpPr/>
          <p:nvPr/>
        </p:nvSpPr>
        <p:spPr>
          <a:xfrm>
            <a:off x="84172" y="1643486"/>
            <a:ext cx="9143999" cy="3168000"/>
          </a:xfrm>
          <a:prstGeom prst="rect">
            <a:avLst/>
          </a:prstGeom>
          <a:solidFill>
            <a:srgbClr val="EB7B00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36" name="Google Shape;163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62482" y="2962750"/>
            <a:ext cx="1394639" cy="139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7" name="Google Shape;163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3932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8" name="Google Shape;1638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9051" y="2963293"/>
            <a:ext cx="1399672" cy="1399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9" name="Google Shape;1639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63301" y="2599293"/>
            <a:ext cx="340433" cy="202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0" name="Google Shape;1640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17139" y="2546201"/>
            <a:ext cx="280801" cy="233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1" name="Google Shape;1641;p4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84643" y="2509067"/>
            <a:ext cx="280802" cy="297616"/>
          </a:xfrm>
          <a:prstGeom prst="rect">
            <a:avLst/>
          </a:prstGeom>
          <a:noFill/>
          <a:ln>
            <a:noFill/>
          </a:ln>
        </p:spPr>
      </p:pic>
      <p:sp>
        <p:nvSpPr>
          <p:cNvPr id="1642" name="Google Shape;1642;p40"/>
          <p:cNvSpPr txBox="1"/>
          <p:nvPr/>
        </p:nvSpPr>
        <p:spPr>
          <a:xfrm>
            <a:off x="569638" y="753340"/>
            <a:ext cx="7828259" cy="91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Больше полезной информации </a:t>
            </a:r>
            <a:endParaRPr sz="28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800" b="1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можно найти</a:t>
            </a:r>
            <a:endParaRPr sz="2800" b="1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3" name="Google Shape;1643;p40"/>
          <p:cNvSpPr txBox="1"/>
          <p:nvPr/>
        </p:nvSpPr>
        <p:spPr>
          <a:xfrm>
            <a:off x="2041593" y="1643486"/>
            <a:ext cx="4884350" cy="71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 портале моифинансы.рф </a:t>
            </a:r>
            <a:b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и в социальных сетях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4" name="Google Shape;1644;p40"/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34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89693F-7B27-C21F-8AE3-CB1C7149EC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2302" y="2826043"/>
            <a:ext cx="1668051" cy="166805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76B4EF-8E57-AD1B-D4FB-7906F07DDE9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11345" y="2419643"/>
            <a:ext cx="406400" cy="4064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0ED957C6-ABFB-8D2E-7025-5B32D2BEBB5B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8E8B1C3D-EF9A-EF53-B9F7-8DC19538EFA7}"/>
              </a:ext>
            </a:extLst>
          </p:cNvPr>
          <p:cNvSpPr txBox="1"/>
          <p:nvPr/>
        </p:nvSpPr>
        <p:spPr>
          <a:xfrm>
            <a:off x="287338" y="866050"/>
            <a:ext cx="6877500" cy="380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проект «Семья» 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70E00B9E-09F1-8548-0605-E88C5AE19B3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Picture 4" descr="Picture background">
            <a:extLst>
              <a:ext uri="{FF2B5EF4-FFF2-40B4-BE49-F238E27FC236}">
                <a16:creationId xmlns:a16="http://schemas.microsoft.com/office/drawing/2014/main" id="{22586A83-67C5-0BA1-C5B2-8D258AC3E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9300" y="1934133"/>
            <a:ext cx="2204700" cy="167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9D7FE647-7473-0B7A-C703-ECC17FF1B7F9}"/>
              </a:ext>
            </a:extLst>
          </p:cNvPr>
          <p:cNvSpPr/>
          <p:nvPr/>
        </p:nvSpPr>
        <p:spPr>
          <a:xfrm>
            <a:off x="287338" y="1636573"/>
            <a:ext cx="6750070" cy="1239298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EC3FE8DB-FBFE-6358-C0E6-10185422C6CA}"/>
              </a:ext>
            </a:extLst>
          </p:cNvPr>
          <p:cNvSpPr txBox="1"/>
          <p:nvPr/>
        </p:nvSpPr>
        <p:spPr>
          <a:xfrm>
            <a:off x="287338" y="1636572"/>
            <a:ext cx="6071898" cy="1132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ru-RU" b="1">
                <a:solidFill>
                  <a:srgbClr val="EF7D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Национальный проект «Семья» </a:t>
            </a: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это комплексная система мер, направленных на поддержку семьи на всех этапах: от планирования беременности до воспитания детей и обеспечения достойной жизни старшего поколения.</a:t>
            </a: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0" name="Скругленный прямоугольник 1819">
            <a:extLst>
              <a:ext uri="{FF2B5EF4-FFF2-40B4-BE49-F238E27FC236}">
                <a16:creationId xmlns:a16="http://schemas.microsoft.com/office/drawing/2014/main" id="{21FF8FC4-C9AF-BB8F-E363-4D65335AD785}"/>
              </a:ext>
            </a:extLst>
          </p:cNvPr>
          <p:cNvSpPr/>
          <p:nvPr/>
        </p:nvSpPr>
        <p:spPr>
          <a:xfrm>
            <a:off x="287338" y="3049735"/>
            <a:ext cx="6750070" cy="1469705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21" name="Google Shape;115;p9">
            <a:extLst>
              <a:ext uri="{FF2B5EF4-FFF2-40B4-BE49-F238E27FC236}">
                <a16:creationId xmlns:a16="http://schemas.microsoft.com/office/drawing/2014/main" id="{DB142B76-24D3-5CE4-95AD-36A1E3D55146}"/>
              </a:ext>
            </a:extLst>
          </p:cNvPr>
          <p:cNvSpPr txBox="1"/>
          <p:nvPr/>
        </p:nvSpPr>
        <p:spPr>
          <a:xfrm>
            <a:off x="287337" y="3099799"/>
            <a:ext cx="6877499" cy="1369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ru-RU" b="1">
                <a:solidFill>
                  <a:srgbClr val="EF7D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Главная цель нацпроекта «Семья» </a:t>
            </a:r>
            <a:r>
              <a:rPr lang="ru-RU" sz="1100">
                <a:solidFill>
                  <a:srgbClr val="3131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переломить негативные демографические тенденции, обеспечить устойчивый рост рождаемости </a:t>
            </a:r>
            <a:b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увеличить число многодетных семей в стране. </a:t>
            </a:r>
          </a:p>
          <a:p>
            <a:pPr>
              <a:lnSpc>
                <a:spcPct val="110000"/>
              </a:lnSpc>
            </a:pP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Эта структура позволяет охватить все аспекты семейной жизни </a:t>
            </a:r>
            <a:b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обеспечить комплексную помощь на разных этапах развития семьи.</a:t>
            </a:r>
          </a:p>
        </p:txBody>
      </p:sp>
    </p:spTree>
    <p:extLst>
      <p:ext uri="{BB962C8B-B14F-4D97-AF65-F5344CB8AC3E}">
        <p14:creationId xmlns:p14="http://schemas.microsoft.com/office/powerpoint/2010/main" val="118694313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CA457DA7-0BE3-12CB-0A9E-A548C8E4771B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FED094EA-7D42-4FCB-108E-958FCA3C0B09}"/>
              </a:ext>
            </a:extLst>
          </p:cNvPr>
          <p:cNvSpPr txBox="1"/>
          <p:nvPr/>
        </p:nvSpPr>
        <p:spPr>
          <a:xfrm>
            <a:off x="287338" y="866050"/>
            <a:ext cx="6877500" cy="663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национального проекта «Семья»: федеральные проекты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566CA581-0F44-48F2-491D-8575047667B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8302ADE4-3255-C2FE-B124-AA63A0090317}"/>
              </a:ext>
            </a:extLst>
          </p:cNvPr>
          <p:cNvSpPr/>
          <p:nvPr/>
        </p:nvSpPr>
        <p:spPr>
          <a:xfrm>
            <a:off x="287338" y="1800696"/>
            <a:ext cx="2748939" cy="1239298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96CC8D79-4374-1B50-6215-5637FB5DDDD0}"/>
              </a:ext>
            </a:extLst>
          </p:cNvPr>
          <p:cNvSpPr txBox="1"/>
          <p:nvPr/>
        </p:nvSpPr>
        <p:spPr>
          <a:xfrm>
            <a:off x="533522" y="2204916"/>
            <a:ext cx="225657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семьи</a:t>
            </a:r>
            <a:endParaRPr lang="ru-RU" sz="1600" b="1">
              <a:solidFill>
                <a:schemeClr val="bg1"/>
              </a:solidFill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8CCA2031-F085-B7A9-E227-2C5C5B93A9FF}"/>
              </a:ext>
            </a:extLst>
          </p:cNvPr>
          <p:cNvSpPr/>
          <p:nvPr/>
        </p:nvSpPr>
        <p:spPr>
          <a:xfrm>
            <a:off x="3218107" y="1800696"/>
            <a:ext cx="2748939" cy="1239298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Google Shape;115;p9">
            <a:extLst>
              <a:ext uri="{FF2B5EF4-FFF2-40B4-BE49-F238E27FC236}">
                <a16:creationId xmlns:a16="http://schemas.microsoft.com/office/drawing/2014/main" id="{988AD169-17AB-B18F-891C-A07AE6E561C0}"/>
              </a:ext>
            </a:extLst>
          </p:cNvPr>
          <p:cNvSpPr txBox="1"/>
          <p:nvPr/>
        </p:nvSpPr>
        <p:spPr>
          <a:xfrm>
            <a:off x="3464291" y="2204916"/>
            <a:ext cx="225657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Многодетная семья</a:t>
            </a: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661FBB76-1292-2F68-6D73-9D36C44DD4AC}"/>
              </a:ext>
            </a:extLst>
          </p:cNvPr>
          <p:cNvSpPr/>
          <p:nvPr/>
        </p:nvSpPr>
        <p:spPr>
          <a:xfrm>
            <a:off x="6148876" y="1800696"/>
            <a:ext cx="2748939" cy="1239298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Google Shape;115;p9">
            <a:extLst>
              <a:ext uri="{FF2B5EF4-FFF2-40B4-BE49-F238E27FC236}">
                <a16:creationId xmlns:a16="http://schemas.microsoft.com/office/drawing/2014/main" id="{6081B7A2-EAD1-F01D-EAA2-F80D79674B42}"/>
              </a:ext>
            </a:extLst>
          </p:cNvPr>
          <p:cNvSpPr txBox="1"/>
          <p:nvPr/>
        </p:nvSpPr>
        <p:spPr>
          <a:xfrm>
            <a:off x="6395060" y="1974707"/>
            <a:ext cx="225657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Охрана материнства </a:t>
            </a:r>
            <a:br>
              <a: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детства</a:t>
            </a: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id="{2256F0DE-7A87-0340-8BE7-DE5436C70397}"/>
              </a:ext>
            </a:extLst>
          </p:cNvPr>
          <p:cNvSpPr/>
          <p:nvPr/>
        </p:nvSpPr>
        <p:spPr>
          <a:xfrm>
            <a:off x="1694107" y="3301249"/>
            <a:ext cx="2748939" cy="1239298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Google Shape;115;p9">
            <a:extLst>
              <a:ext uri="{FF2B5EF4-FFF2-40B4-BE49-F238E27FC236}">
                <a16:creationId xmlns:a16="http://schemas.microsoft.com/office/drawing/2014/main" id="{C1070417-219A-0421-6984-DE7377A3789B}"/>
              </a:ext>
            </a:extLst>
          </p:cNvPr>
          <p:cNvSpPr txBox="1"/>
          <p:nvPr/>
        </p:nvSpPr>
        <p:spPr>
          <a:xfrm>
            <a:off x="1940291" y="3705469"/>
            <a:ext cx="225657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Старшее поколение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04ABB50C-A412-46F2-9471-69723B706809}"/>
              </a:ext>
            </a:extLst>
          </p:cNvPr>
          <p:cNvSpPr/>
          <p:nvPr/>
        </p:nvSpPr>
        <p:spPr>
          <a:xfrm>
            <a:off x="4624876" y="3301249"/>
            <a:ext cx="2748939" cy="1239298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Google Shape;115;p9">
            <a:extLst>
              <a:ext uri="{FF2B5EF4-FFF2-40B4-BE49-F238E27FC236}">
                <a16:creationId xmlns:a16="http://schemas.microsoft.com/office/drawing/2014/main" id="{A949717C-EE97-4F07-0821-4348B68143C0}"/>
              </a:ext>
            </a:extLst>
          </p:cNvPr>
          <p:cNvSpPr txBox="1"/>
          <p:nvPr/>
        </p:nvSpPr>
        <p:spPr>
          <a:xfrm>
            <a:off x="4871060" y="3444214"/>
            <a:ext cx="2256570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ctr"/>
            <a:r>
              <a:rPr lang="ru-RU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Семейные ценности и инфраструктура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2223065253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C264D340-6A4E-7E8C-C41B-33FDC447F9ED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E077C030-2107-94D1-CFF8-8A09B11E508E}"/>
              </a:ext>
            </a:extLst>
          </p:cNvPr>
          <p:cNvSpPr txBox="1"/>
          <p:nvPr/>
        </p:nvSpPr>
        <p:spPr>
          <a:xfrm>
            <a:off x="287338" y="866050"/>
            <a:ext cx="6877500" cy="380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Материнский капитал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D174DCBA-51CC-1B93-F0BD-096333F760D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52D704E1-532D-4D52-930A-9B4E092DF99D}"/>
              </a:ext>
            </a:extLst>
          </p:cNvPr>
          <p:cNvSpPr/>
          <p:nvPr/>
        </p:nvSpPr>
        <p:spPr>
          <a:xfrm>
            <a:off x="287339" y="1636573"/>
            <a:ext cx="4734828" cy="2317526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3D6E8F65-997F-2A31-6D12-E3D681AE4E80}"/>
              </a:ext>
            </a:extLst>
          </p:cNvPr>
          <p:cNvSpPr txBox="1"/>
          <p:nvPr/>
        </p:nvSpPr>
        <p:spPr>
          <a:xfrm>
            <a:off x="287338" y="1636572"/>
            <a:ext cx="4622287" cy="231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ru-RU" b="1">
                <a:solidFill>
                  <a:srgbClr val="EF7D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Материнский (семейный) </a:t>
            </a:r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капитал – это программа государственной поддержки российских семей, которая входит в число направлений реализации Национального проекта «Семья». </a:t>
            </a:r>
          </a:p>
          <a:p>
            <a:pPr>
              <a:lnSpc>
                <a:spcPct val="110000"/>
              </a:lnSpc>
            </a:pPr>
            <a:endParaRPr lang="ru-RU">
              <a:solidFill>
                <a:schemeClr val="tx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Право на получение материнского (семейного) капитала есть у граждан России, чьи рожденные или усыновленные дети также являются гражданами РФ и приобрели гражданство по факту рождения.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3C0E4C-DC29-11ED-68C7-6C9E17D19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174" y="1246909"/>
            <a:ext cx="3294102" cy="3595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66293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79C48656-B6CE-D2B0-A968-5C3CA5E12EC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FA285901-CC80-BD8F-F1BB-B976CC1513F1}"/>
              </a:ext>
            </a:extLst>
          </p:cNvPr>
          <p:cNvSpPr txBox="1"/>
          <p:nvPr/>
        </p:nvSpPr>
        <p:spPr>
          <a:xfrm>
            <a:off x="287338" y="866050"/>
            <a:ext cx="6877500" cy="380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Право на материнский (семейный) капитал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2D206994-94EA-69A1-B07F-95229DB060F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1775ADCC-7398-96D0-4678-BE83C9651875}"/>
              </a:ext>
            </a:extLst>
          </p:cNvPr>
          <p:cNvSpPr/>
          <p:nvPr/>
        </p:nvSpPr>
        <p:spPr>
          <a:xfrm>
            <a:off x="287339" y="1332685"/>
            <a:ext cx="5235376" cy="954076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3100291E-19F0-B19E-496B-67FE51FC589C}"/>
              </a:ext>
            </a:extLst>
          </p:cNvPr>
          <p:cNvSpPr txBox="1"/>
          <p:nvPr/>
        </p:nvSpPr>
        <p:spPr>
          <a:xfrm>
            <a:off x="287338" y="1332684"/>
            <a:ext cx="5424145" cy="954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b="1">
                <a:solidFill>
                  <a:srgbClr val="EF7D00"/>
                </a:solidFill>
              </a:rPr>
              <a:t>Женщины:</a:t>
            </a:r>
          </a:p>
          <a:p>
            <a:r>
              <a:rPr lang="ru-RU" sz="1200">
                <a:solidFill>
                  <a:schemeClr val="tx1"/>
                </a:solidFill>
              </a:rPr>
              <a:t>родившие/усыновившие 1‑го ребёнка с 01.01.2020;</a:t>
            </a:r>
          </a:p>
          <a:p>
            <a:r>
              <a:rPr lang="ru-RU" sz="1200">
                <a:solidFill>
                  <a:schemeClr val="tx1"/>
                </a:solidFill>
              </a:rPr>
              <a:t>родившие/усыновившие 2‑го, 3‑го или последующих с 01.01.2007 (если ранее не получали)</a:t>
            </a:r>
            <a:endParaRPr lang="ru-RU" sz="1200">
              <a:solidFill>
                <a:schemeClr val="tx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678565F2-793D-1132-B1ED-FE318124BCCC}"/>
              </a:ext>
            </a:extLst>
          </p:cNvPr>
          <p:cNvSpPr/>
          <p:nvPr/>
        </p:nvSpPr>
        <p:spPr>
          <a:xfrm>
            <a:off x="287338" y="2372536"/>
            <a:ext cx="5235377" cy="1323409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Google Shape;115;p9">
            <a:extLst>
              <a:ext uri="{FF2B5EF4-FFF2-40B4-BE49-F238E27FC236}">
                <a16:creationId xmlns:a16="http://schemas.microsoft.com/office/drawing/2014/main" id="{14FF4EE0-840E-DE03-6CF3-BD608C7F56E3}"/>
              </a:ext>
            </a:extLst>
          </p:cNvPr>
          <p:cNvSpPr txBox="1"/>
          <p:nvPr/>
        </p:nvSpPr>
        <p:spPr>
          <a:xfrm>
            <a:off x="287338" y="2372536"/>
            <a:ext cx="5235378" cy="1323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b="1">
                <a:solidFill>
                  <a:srgbClr val="EF7D00"/>
                </a:solidFill>
              </a:rPr>
              <a:t>Мужчины:</a:t>
            </a:r>
          </a:p>
          <a:p>
            <a:r>
              <a:rPr lang="ru-RU" sz="1200">
                <a:solidFill>
                  <a:schemeClr val="tx1"/>
                </a:solidFill>
              </a:rPr>
              <a:t>единственные усыновители (1‑го с 01.01.2020, 2‑го/3‑го/последующих с 01.01.2007), ранее не получавшие поддержку;</a:t>
            </a:r>
          </a:p>
          <a:p>
            <a:r>
              <a:rPr lang="ru-RU" sz="1200">
                <a:solidFill>
                  <a:schemeClr val="tx1"/>
                </a:solidFill>
              </a:rPr>
              <a:t>отец в случае смерти матери (не гражданки РФ) или при прекращении права на дополнительные меры государственной поддержки </a:t>
            </a:r>
            <a:br>
              <a:rPr lang="ru-RU" sz="1200">
                <a:solidFill>
                  <a:schemeClr val="tx1"/>
                </a:solidFill>
              </a:rPr>
            </a:br>
            <a:r>
              <a:rPr lang="ru-RU" sz="1200">
                <a:solidFill>
                  <a:schemeClr val="tx1"/>
                </a:solidFill>
              </a:rPr>
              <a:t>у женщины, родившей (усыновившей) указанного ребенка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6A441B51-C292-1B3D-978F-54D53282CD1F}"/>
              </a:ext>
            </a:extLst>
          </p:cNvPr>
          <p:cNvSpPr/>
          <p:nvPr/>
        </p:nvSpPr>
        <p:spPr>
          <a:xfrm>
            <a:off x="287339" y="3781721"/>
            <a:ext cx="5235376" cy="954076"/>
          </a:xfrm>
          <a:prstGeom prst="roundRect">
            <a:avLst>
              <a:gd name="adj" fmla="val 5021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Google Shape;115;p9">
            <a:extLst>
              <a:ext uri="{FF2B5EF4-FFF2-40B4-BE49-F238E27FC236}">
                <a16:creationId xmlns:a16="http://schemas.microsoft.com/office/drawing/2014/main" id="{ECE3FACF-A744-7AF0-3DA7-C41A6492706E}"/>
              </a:ext>
            </a:extLst>
          </p:cNvPr>
          <p:cNvSpPr txBox="1"/>
          <p:nvPr/>
        </p:nvSpPr>
        <p:spPr>
          <a:xfrm>
            <a:off x="287338" y="3711380"/>
            <a:ext cx="5235376" cy="10464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b="1">
                <a:solidFill>
                  <a:srgbClr val="EF7D00"/>
                </a:solidFill>
              </a:rPr>
              <a:t>Дети:</a:t>
            </a:r>
          </a:p>
          <a:p>
            <a:r>
              <a:rPr lang="ru-RU"/>
              <a:t>несовершеннолетние или до 23 лет (очное обучение) — при прекращении права на дополнительные меры государственной поддержки у родителей</a:t>
            </a:r>
          </a:p>
        </p:txBody>
      </p:sp>
      <p:pic>
        <p:nvPicPr>
          <p:cNvPr id="8" name="Рисунок 7" descr="Изображение выглядит как рисунок, графическая вставка, иллюстрация, Детское искусство&#10;&#10;Автоматически созданное описание">
            <a:extLst>
              <a:ext uri="{FF2B5EF4-FFF2-40B4-BE49-F238E27FC236}">
                <a16:creationId xmlns:a16="http://schemas.microsoft.com/office/drawing/2014/main" id="{4293BA28-FCDB-B585-F0F1-1C9182B97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41" y="1386317"/>
            <a:ext cx="2997120" cy="299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46732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A9A38DF5-575D-491C-1F9A-0CA60AAE6A74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778B26B5-0B5A-9C1A-22FD-39DC1E1736B3}"/>
              </a:ext>
            </a:extLst>
          </p:cNvPr>
          <p:cNvSpPr txBox="1"/>
          <p:nvPr/>
        </p:nvSpPr>
        <p:spPr>
          <a:xfrm>
            <a:off x="287338" y="866050"/>
            <a:ext cx="7589336" cy="1068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Основания прекращения права на получение дополнительных мер господдержки в виде маткапитала: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90CE09B4-4027-EF24-1ABF-F643524E674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2A7CA1E1-72FA-C15D-6EC6-585788A8B2AE}"/>
              </a:ext>
            </a:extLst>
          </p:cNvPr>
          <p:cNvSpPr/>
          <p:nvPr/>
        </p:nvSpPr>
        <p:spPr>
          <a:xfrm>
            <a:off x="287338" y="1556084"/>
            <a:ext cx="8569324" cy="3258517"/>
          </a:xfrm>
          <a:prstGeom prst="roundRect">
            <a:avLst>
              <a:gd name="adj" fmla="val 5021"/>
            </a:avLst>
          </a:prstGeom>
          <a:noFill/>
          <a:ln w="28575">
            <a:solidFill>
              <a:srgbClr val="EF7D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9AD0EDC9-A955-1988-3847-86E1A50D0088}"/>
              </a:ext>
            </a:extLst>
          </p:cNvPr>
          <p:cNvSpPr txBox="1"/>
          <p:nvPr/>
        </p:nvSpPr>
        <p:spPr>
          <a:xfrm>
            <a:off x="413947" y="1549122"/>
            <a:ext cx="8308022" cy="3265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71450" indent="-171450">
              <a:lnSpc>
                <a:spcPct val="11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b="1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Смерть или объявление умершим родителя (усыновителя)</a:t>
            </a:r>
          </a:p>
          <a:p>
            <a:pPr marL="171450" indent="-171450">
              <a:lnSpc>
                <a:spcPct val="11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b="1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Лишение родительских прав</a:t>
            </a:r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 отношении ребенка, в связи с рождением (усыновлением) которого возникло право на получение маткапитала</a:t>
            </a:r>
          </a:p>
          <a:p>
            <a:pPr marL="171450" indent="-171450">
              <a:lnSpc>
                <a:spcPct val="11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b="1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Совершение в отношении своего ребенка (детей) умышленного преступления</a:t>
            </a:r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относящегося к преступлениям против личности и повлекшего за собой лишение родительских прав или ограничение родительских прав в отношении ребенка (детей)</a:t>
            </a:r>
          </a:p>
          <a:p>
            <a:pPr marL="171450" indent="-171450">
              <a:lnSpc>
                <a:spcPct val="11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b="1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Оставление ребенка, </a:t>
            </a:r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связи с рождением которого возникло право на дополнительные меры государственной поддержки, в родильном доме (отделении) или иной медицинской организации</a:t>
            </a:r>
          </a:p>
          <a:p>
            <a:pPr marL="171450" indent="-171450">
              <a:lnSpc>
                <a:spcPct val="11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b="1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Наличие письменного согласия матери на усыновление ребенка,</a:t>
            </a:r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 связи с рождением которого возникло право на дополнительные меры государственной поддержки</a:t>
            </a:r>
          </a:p>
          <a:p>
            <a:pPr marL="171450" indent="-171450">
              <a:lnSpc>
                <a:spcPct val="110000"/>
              </a:lnSpc>
              <a:buClr>
                <a:srgbClr val="EF7D00"/>
              </a:buClr>
              <a:buFont typeface="Arial" panose="020b0604020202020204" pitchFamily="34" charset="0"/>
              <a:buChar char="•"/>
            </a:pPr>
            <a:r>
              <a:rPr lang="ru-RU" b="1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Отмена усыновления ребенка, </a:t>
            </a:r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связи с усыновлением которого возникло право </a:t>
            </a:r>
            <a:br>
              <a:rPr lang="en-US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дополнительные меры государственной поддержки</a:t>
            </a:r>
          </a:p>
        </p:txBody>
      </p:sp>
    </p:spTree>
    <p:extLst>
      <p:ext uri="{BB962C8B-B14F-4D97-AF65-F5344CB8AC3E}">
        <p14:creationId xmlns:p14="http://schemas.microsoft.com/office/powerpoint/2010/main" val="1149278074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Shape 113">
          <a:extLst>
            <a:ext uri="{FF2B5EF4-FFF2-40B4-BE49-F238E27FC236}">
              <a16:creationId xmlns:a16="http://schemas.microsoft.com/office/drawing/2014/main" id="{14409A1E-D422-D29B-4A28-19791F9AFB1A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C4AE33FD-2B3F-2FDB-15FE-EC4A2965E7B5}"/>
              </a:ext>
            </a:extLst>
          </p:cNvPr>
          <p:cNvSpPr/>
          <p:nvPr/>
        </p:nvSpPr>
        <p:spPr>
          <a:xfrm>
            <a:off x="245135" y="1545829"/>
            <a:ext cx="4292743" cy="1830662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Google Shape;114;p9">
            <a:extLst>
              <a:ext uri="{FF2B5EF4-FFF2-40B4-BE49-F238E27FC236}">
                <a16:creationId xmlns:a16="http://schemas.microsoft.com/office/drawing/2014/main" id="{237114B3-8EFE-047F-602B-0488107EA8E0}"/>
              </a:ext>
            </a:extLst>
          </p:cNvPr>
          <p:cNvSpPr txBox="1"/>
          <p:nvPr/>
        </p:nvSpPr>
        <p:spPr>
          <a:xfrm>
            <a:off x="287338" y="866050"/>
            <a:ext cx="6877500" cy="663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ru-RU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национального проекта «Семья»: федеральные проекты</a:t>
            </a:r>
            <a:endParaRPr sz="20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297;p53">
            <a:extLst>
              <a:ext uri="{FF2B5EF4-FFF2-40B4-BE49-F238E27FC236}">
                <a16:creationId xmlns:a16="http://schemas.microsoft.com/office/drawing/2014/main" id="{107AADB6-A115-0F4C-E94B-51A0C28BC8D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1889" y="4842833"/>
            <a:ext cx="304774" cy="1308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810"/>
              <a:buFont typeface="Helvetica Neue Light"/>
              <a:buNone/>
            </a:pPr>
            <a:fld id="{00000000-1234-1234-1234-123412341234}" type="slidenum">
              <a:rPr lang="ru-RU" sz="85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85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9">
            <a:extLst>
              <a:ext uri="{FF2B5EF4-FFF2-40B4-BE49-F238E27FC236}">
                <a16:creationId xmlns:a16="http://schemas.microsoft.com/office/drawing/2014/main" id="{3D0659AB-AD6C-9582-7755-64EAB9C465CB}"/>
              </a:ext>
            </a:extLst>
          </p:cNvPr>
          <p:cNvSpPr txBox="1"/>
          <p:nvPr/>
        </p:nvSpPr>
        <p:spPr>
          <a:xfrm>
            <a:off x="287339" y="1543929"/>
            <a:ext cx="4083024" cy="1846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728 921,90 руб.</a:t>
            </a:r>
          </a:p>
          <a:p>
            <a:pPr algn="ctr"/>
            <a:r>
              <a:rPr lang="ru-RU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семей с одним ребёнком, рождённым или усыновлённым</a:t>
            </a:r>
          </a:p>
          <a:p>
            <a:pPr algn="ctr"/>
            <a:r>
              <a:rPr lang="ru-RU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2020 года.</a:t>
            </a:r>
          </a:p>
          <a:p>
            <a:pPr algn="ctr"/>
            <a:r>
              <a:rPr lang="ru-RU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+ 234 321,27 руб., если в семье появится второй ребёнок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id="{2B66EDEB-92F8-E2EA-AADD-AA98FDBD196F}"/>
              </a:ext>
            </a:extLst>
          </p:cNvPr>
          <p:cNvSpPr/>
          <p:nvPr/>
        </p:nvSpPr>
        <p:spPr>
          <a:xfrm>
            <a:off x="4606124" y="1545829"/>
            <a:ext cx="4292743" cy="1830662"/>
          </a:xfrm>
          <a:prstGeom prst="roundRect">
            <a:avLst>
              <a:gd name="adj" fmla="val 5021"/>
            </a:avLst>
          </a:prstGeom>
          <a:solidFill>
            <a:srgbClr val="EF7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Google Shape;115;p9">
            <a:extLst>
              <a:ext uri="{FF2B5EF4-FFF2-40B4-BE49-F238E27FC236}">
                <a16:creationId xmlns:a16="http://schemas.microsoft.com/office/drawing/2014/main" id="{19C09FFF-B35E-C6DB-3F3A-1B4EF8F263BE}"/>
              </a:ext>
            </a:extLst>
          </p:cNvPr>
          <p:cNvSpPr txBox="1"/>
          <p:nvPr/>
        </p:nvSpPr>
        <p:spPr>
          <a:xfrm>
            <a:off x="4606124" y="1529861"/>
            <a:ext cx="4292743" cy="18466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728 921,90 руб.</a:t>
            </a:r>
          </a:p>
          <a:p>
            <a:pPr algn="ctr"/>
            <a:r>
              <a:rPr lang="ru-RU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семей с двумя детьми, рождёнными или усыновлёнными с 2007 по 2019 год, </a:t>
            </a:r>
            <a:br>
              <a:rPr lang="ru-RU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также с тремя и более детьми, если ранее право на материнский (семейный) капитал у этих семей не возникало</a:t>
            </a:r>
          </a:p>
        </p:txBody>
      </p:sp>
      <p:pic>
        <p:nvPicPr>
          <p:cNvPr id="14" name="Рисунок 13" descr="Изображение выглядит как рисунок, иллюстрация, графическая вставка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648F7869-DCD4-2512-06F9-23EBD79D9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466" y="3447364"/>
            <a:ext cx="3165111" cy="132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05563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White">
  <a:themeElements>
    <a:clrScheme name="Пользовательские 7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290</Paragraphs>
  <Slides>34</Slides>
  <Notes>34</Notes>
  <TotalTime>6778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4">
      <vt:lpstr>Arial</vt:lpstr>
      <vt:lpstr>Helvetica Neue Light</vt:lpstr>
      <vt:lpstr>Helvetica Neue</vt:lpstr>
      <vt:lpstr>Times New Roman</vt:lpstr>
      <vt:lpstr>Proxima Nova</vt:lpstr>
      <vt:lpstr>Proxima Nova Rg</vt:lpstr>
      <vt:lpstr>Arial Black</vt:lpstr>
      <vt:lpstr>Calibri</vt:lpstr>
      <vt:lpstr>Google Sans</vt:lpstr>
      <vt:lpstr>White</vt:lpstr>
      <vt:lpstr>Личные финансы с господдержкой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Личные финансы  с господдержкой</dc:title>
  <dc:creator>Екатерина Барак</dc:creator>
  <cp:lastModifiedBy>Татьяна Воротникова</cp:lastModifiedBy>
  <cp:revision>15</cp:revision>
  <dcterms:modified xsi:type="dcterms:W3CDTF">2026-09-08T12:36:37Z</dcterms:modified>
</cp:coreProperties>
</file>