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0688640" cy="756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>
            <p:ph type="title"/>
          </p:nvPr>
        </p:nvSpPr>
        <p:spPr>
          <a:xfrm>
            <a:off x="645889" y="2831049"/>
            <a:ext cx="3933546" cy="24843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7362000" y="6852383"/>
            <a:ext cx="292502" cy="30274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3712471" y="1991360"/>
            <a:ext cx="6442574" cy="5106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00909B"/>
                </a:solidFill>
              </a:defRPr>
            </a:lvl1pPr>
            <a:lvl2pPr marL="663671" indent="-165917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2pPr>
            <a:lvl3pPr marL="1148660" indent="-153154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3pPr>
            <a:lvl4pPr marL="1674260" indent="-180999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4pPr>
            <a:lvl5pPr marL="2172013" indent="-180999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534432" y="1115665"/>
            <a:ext cx="5650778" cy="87569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534432" y="2501993"/>
            <a:ext cx="5650778" cy="422591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/>
          <p:nvPr>
            <p:ph type="pic" sz="half" idx="13"/>
          </p:nvPr>
        </p:nvSpPr>
        <p:spPr>
          <a:xfrm>
            <a:off x="6452839" y="1122362"/>
            <a:ext cx="3716686" cy="56197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8640" cy="754974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sldNum" sz="quarter" idx="2"/>
          </p:nvPr>
        </p:nvSpPr>
        <p:spPr>
          <a:xfrm>
            <a:off x="7362000" y="6852383"/>
            <a:ext cx="292502" cy="30274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0194" cy="75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516817" y="7084993"/>
            <a:ext cx="3634480" cy="251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 anchor="ctr">
            <a:spAutoFit/>
          </a:bodyPr>
          <a:lstStyle>
            <a:lvl1pPr>
              <a:defRPr sz="1000" u="sng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вашифинансы.рф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34432" y="1115665"/>
            <a:ext cx="9619775" cy="875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34432" y="2501993"/>
            <a:ext cx="9619775" cy="422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9922667" y="7055091"/>
            <a:ext cx="292502" cy="302747"/>
          </a:xfrm>
          <a:prstGeom prst="rect">
            <a:avLst/>
          </a:prstGeom>
          <a:ln w="12700">
            <a:miter lim="400000"/>
          </a:ln>
        </p:spPr>
        <p:txBody>
          <a:bodyPr wrap="none" lIns="49773" tIns="49773" rIns="49773" bIns="49773" anchor="ctr">
            <a:spAutoFit/>
          </a:bodyPr>
          <a:lstStyle>
            <a:lvl1pPr algn="r">
              <a:defRPr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169860" marR="0" indent="-169860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622192" marR="0" indent="-124437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1110373" marR="0" indent="-114864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1629012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2126763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»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2624517" marR="0" indent="-135750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3122272" marR="0" indent="-135750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3620025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4117778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637121" y="2764706"/>
            <a:ext cx="4209907" cy="2520975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defRPr>
                <a:solidFill>
                  <a:srgbClr val="D9562C"/>
                </a:solidFill>
              </a:defRPr>
            </a:pPr>
            <a:r>
              <a:t>ВКЛАДЫВАЙ В СВОЕ БУДУЩЕЕ - </a:t>
            </a:r>
          </a:p>
          <a:p>
            <a:pPr defTabSz="914400">
              <a:lnSpc>
                <a:spcPct val="90000"/>
              </a:lnSpc>
              <a:defRPr>
                <a:solidFill>
                  <a:srgbClr val="D9562C"/>
                </a:solidFill>
              </a:defRPr>
            </a:pPr>
          </a:p>
          <a:p>
            <a:pPr defTabSz="914400">
              <a:lnSpc>
                <a:spcPct val="90000"/>
              </a:lnSpc>
              <a:defRPr>
                <a:solidFill>
                  <a:srgbClr val="D9562C"/>
                </a:solidFill>
              </a:defRPr>
            </a:pPr>
            <a:r>
              <a:t>ПОЛУЧАЙ ЗНАНИЯ О ЛИЧНЫХ ФИНАНСАХ!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ЛИЧНЫЙ БЮДЖЕТ. 2 ХОД</a:t>
            </a:r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528937" y="1600898"/>
            <a:ext cx="9622826" cy="87569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700">
                <a:solidFill>
                  <a:srgbClr val="424242"/>
                </a:solidFill>
              </a:defRPr>
            </a:pPr>
            <a:r>
              <a:t>Прошел 1 год. </a:t>
            </a:r>
          </a:p>
          <a:p>
            <a:pPr marL="0" indent="0">
              <a:spcBef>
                <a:spcPts val="400"/>
              </a:spcBef>
              <a:buSzTx/>
              <a:buNone/>
              <a:defRPr b="1" sz="2000">
                <a:solidFill>
                  <a:srgbClr val="00909B"/>
                </a:solidFill>
              </a:defRPr>
            </a:pPr>
            <a:r>
              <a:t>Время воплощать мечты!</a:t>
            </a:r>
          </a:p>
        </p:txBody>
      </p:sp>
      <p:sp>
        <p:nvSpPr>
          <p:cNvPr id="115" name="Shape 115"/>
          <p:cNvSpPr/>
          <p:nvPr>
            <p:ph type="sldNum" sz="quarter" idx="4294967295"/>
          </p:nvPr>
        </p:nvSpPr>
        <p:spPr>
          <a:xfrm>
            <a:off x="9922664" y="7055090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6" name="Shape 116"/>
          <p:cNvSpPr/>
          <p:nvPr/>
        </p:nvSpPr>
        <p:spPr>
          <a:xfrm>
            <a:off x="534430" y="2501993"/>
            <a:ext cx="9619778" cy="27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"/>
              </a:spcBef>
              <a:defRPr sz="12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17" name="image8.jpeg"/>
          <p:cNvPicPr>
            <a:picLocks noChangeAspect="1"/>
          </p:cNvPicPr>
          <p:nvPr/>
        </p:nvPicPr>
        <p:blipFill>
          <a:blip r:embed="rId2">
            <a:extLst/>
          </a:blip>
          <a:srcRect l="0" t="9597" r="0" b="9541"/>
          <a:stretch>
            <a:fillRect/>
          </a:stretch>
        </p:blipFill>
        <p:spPr>
          <a:xfrm>
            <a:off x="815912" y="2410228"/>
            <a:ext cx="3501408" cy="2834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6700" y="2335752"/>
            <a:ext cx="3501234" cy="298382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549014" y="5841774"/>
            <a:ext cx="9931625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49580">
              <a:defRPr sz="17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Подумайте, как нашим ребятам выполнить задуманное и купить то, что нужно им для дополнительного заработка. </a:t>
            </a:r>
          </a:p>
          <a:p>
            <a:pPr defTabSz="449580">
              <a:defRPr sz="17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Кстати, ребятам уже исполнилось 18 лет, и теперь они могут попробовать взять кредит в банке.»</a:t>
            </a:r>
          </a:p>
        </p:txBody>
      </p:sp>
      <p:sp>
        <p:nvSpPr>
          <p:cNvPr id="120" name="Shape 120"/>
          <p:cNvSpPr/>
          <p:nvPr/>
        </p:nvSpPr>
        <p:spPr>
          <a:xfrm>
            <a:off x="528938" y="5423815"/>
            <a:ext cx="4657372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Задание: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ПОЛУЧЕНИЕ КРЕДИТА В БАНКЕ</a:t>
            </a:r>
          </a:p>
        </p:txBody>
      </p:sp>
      <p:graphicFrame>
        <p:nvGraphicFramePr>
          <p:cNvPr id="123" name="Table 123"/>
          <p:cNvGraphicFramePr/>
          <p:nvPr/>
        </p:nvGraphicFramePr>
        <p:xfrm>
          <a:off x="659244" y="2780639"/>
          <a:ext cx="9540849" cy="27385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079318"/>
                <a:gridCol w="2296409"/>
                <a:gridCol w="3104347"/>
                <a:gridCol w="2060773"/>
              </a:tblGrid>
              <a:tr h="25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Банк ПЕРВЫЙ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Банк ВТОРОЙ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Банк ТРЕТИЙ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5121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Сумма кредита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От 10 000 до 1 000 000 рублей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От 10 000 до 500 000 рублей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От 1 000 до 50 000 рублей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12197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Процентная ставка 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 год: до 500 000 руб. – 14,5%, свыше 500 000 руб. – 14%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 год:  до 200 000 рублей – 12%, свыше 200 000 рублей – 10,5%. Ставка действует при условии страхования жизни, платеж 3% от суммы кредита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 день: 2%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Срок кредитования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от 6 до 24 месяцев.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от 6 до 24 месяцев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От 3 дней до 2 месяцев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Требуемые документы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381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Паспорт, справка о доходах, военный билет (для мужчин моложе 27 лет), ИНН, СНИЛС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381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Паспорт, ИНН, СНИЛС, выписка по банковскому счету, подтверждающая доход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381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Паспорт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381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4" name="Shape 124"/>
          <p:cNvSpPr/>
          <p:nvPr>
            <p:ph type="body" sz="quarter" idx="1"/>
          </p:nvPr>
        </p:nvSpPr>
        <p:spPr>
          <a:xfrm>
            <a:off x="531380" y="1991360"/>
            <a:ext cx="9622829" cy="51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3F8E99"/>
                </a:solidFill>
              </a:defRPr>
            </a:lvl1pPr>
          </a:lstStyle>
          <a:p>
            <a:pPr/>
            <a:r>
              <a:t>Сравните условия кредитования и выберите подходящий кредит</a:t>
            </a:r>
          </a:p>
        </p:txBody>
      </p:sp>
      <p:sp>
        <p:nvSpPr>
          <p:cNvPr id="125" name="Shape 125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ВОЗВРАТ КРЕДИТА БАНКУ</a:t>
            </a:r>
          </a:p>
        </p:txBody>
      </p:sp>
      <p:graphicFrame>
        <p:nvGraphicFramePr>
          <p:cNvPr id="128" name="Table 128"/>
          <p:cNvGraphicFramePr/>
          <p:nvPr/>
        </p:nvGraphicFramePr>
        <p:xfrm>
          <a:off x="803226" y="3105805"/>
          <a:ext cx="9254475" cy="30387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117278"/>
                <a:gridCol w="2233563"/>
                <a:gridCol w="2179930"/>
                <a:gridCol w="2723703"/>
              </a:tblGrid>
              <a:tr h="379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ПЕРВЫЙ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ВТОРОЙ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ТРЕТИЙ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36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Сумма кредита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20 000 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20 000 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20 000 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585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Процентная ставка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 год: 14,5 %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 год: 12% + 3% страховка = 15%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  <a:r>
                        <a:t>В день: 2%</a:t>
                      </a:r>
                    </a:p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  <a:r>
                        <a:t>В год: 2% * 365 = 730%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39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Срок кредитования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2 года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2 года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1 месяц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902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Всего банку будет выплачено с процентами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  <a:r>
                        <a:t>20 000 + (20 000 * 14,5% * 2 года) = </a:t>
                      </a:r>
                      <a:r>
                        <a:rPr b="1"/>
                        <a:t>25 800</a:t>
                      </a:r>
                      <a:r>
                        <a:t> 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  <a:r>
                        <a:t>20 000 + (20 000 * 15% * 2 года) = </a:t>
                      </a:r>
                      <a:r>
                        <a:rPr b="1"/>
                        <a:t>26 000</a:t>
                      </a:r>
                      <a:r>
                        <a:t> 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  <a:r>
                        <a:t>Через 1 месяц нужно выплатить: 20 000 + (20 000 * 2% * 30 дней) = </a:t>
                      </a:r>
                      <a:r>
                        <a:rPr b="1"/>
                        <a:t>32 000</a:t>
                      </a:r>
                      <a:r>
                        <a:t> руб. 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  <a:tr h="404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Ежемесячный платеж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1 075 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sz="1500">
                          <a:solidFill>
                            <a:srgbClr val="424242"/>
                          </a:solidFill>
                          <a:sym typeface="Calibri"/>
                        </a:rPr>
                        <a:t>1 084 руб.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5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9" name="Shape 129"/>
          <p:cNvSpPr/>
          <p:nvPr>
            <p:ph type="body" sz="quarter" idx="1"/>
          </p:nvPr>
        </p:nvSpPr>
        <p:spPr>
          <a:xfrm>
            <a:off x="531380" y="1991360"/>
            <a:ext cx="9622829" cy="51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00909B"/>
                </a:solidFill>
              </a:defRPr>
            </a:lvl1pPr>
          </a:lstStyle>
          <a:p>
            <a:pPr/>
            <a:r>
              <a:t>Посчитаем, во сколько обойдется покупка швейной машины</a:t>
            </a:r>
          </a:p>
        </p:txBody>
      </p:sp>
      <p:sp>
        <p:nvSpPr>
          <p:cNvPr id="130" name="Shape 130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 ЧЕРЕЗ ИНТЕРНЕТ</a:t>
            </a:r>
          </a:p>
        </p:txBody>
      </p:sp>
      <p:sp>
        <p:nvSpPr>
          <p:cNvPr id="133" name="Shape 133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Shape 134"/>
          <p:cNvSpPr/>
          <p:nvPr/>
        </p:nvSpPr>
        <p:spPr>
          <a:xfrm>
            <a:off x="3777360" y="2416908"/>
            <a:ext cx="5763370" cy="3958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914400">
              <a:lnSpc>
                <a:spcPct val="150000"/>
              </a:lnSpc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Покупатель (жертва) соглашается купить у продавца (мошенника) товар через интернет. Продавец просит оплатить товар через систему денежных переводов и получает деньги, используя зачастую фальшивое или недействительное удостоверение личности. Обещанный товар не доставляется покупателю.</a:t>
            </a:r>
          </a:p>
          <a:p>
            <a:pPr algn="just" defTabSz="914400">
              <a:lnSpc>
                <a:spcPct val="150000"/>
              </a:lnSpc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914400">
              <a:lnSpc>
                <a:spcPct val="150000"/>
              </a:lnSpc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Такая схема мошенничества обычно имеет один или несколько явных признаков — например, предлагаемый товар продается по </a:t>
            </a:r>
            <a:r>
              <a:rPr b="1"/>
              <a:t>удивительно низкой цене</a:t>
            </a:r>
            <a:r>
              <a:t>.</a:t>
            </a:r>
          </a:p>
        </p:txBody>
      </p:sp>
      <p:pic>
        <p:nvPicPr>
          <p:cNvPr id="13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208" y="2355648"/>
            <a:ext cx="2235699" cy="408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 ЧЕРЕЗ ИНТЕРНЕТ</a:t>
            </a:r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531380" y="1991360"/>
            <a:ext cx="9622829" cy="125482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b="1" sz="1700">
                <a:solidFill>
                  <a:srgbClr val="00909B"/>
                </a:solidFill>
              </a:defRPr>
            </a:pPr>
            <a:r>
              <a:t>Письма от «платежных систем»</a:t>
            </a:r>
            <a:r>
              <a:rPr b="0"/>
              <a:t>, </a:t>
            </a:r>
            <a:r>
              <a:rPr b="0">
                <a:solidFill>
                  <a:srgbClr val="424242"/>
                </a:solidFill>
              </a:rPr>
              <a:t>содержащие ссылки или вложения, зараженные вирусом. </a:t>
            </a:r>
            <a:r>
              <a:rPr>
                <a:solidFill>
                  <a:srgbClr val="424242"/>
                </a:solidFill>
              </a:rPr>
              <a:t>вирус</a:t>
            </a:r>
            <a:r>
              <a:rPr b="0">
                <a:solidFill>
                  <a:srgbClr val="424242"/>
                </a:solidFill>
              </a:rPr>
              <a:t>, задача которого - собрать данные о ваших аккаунтах в платежных системах, </a:t>
            </a:r>
            <a:r>
              <a:rPr>
                <a:solidFill>
                  <a:srgbClr val="424242"/>
                </a:solidFill>
              </a:rPr>
              <a:t>данные банковской карты</a:t>
            </a:r>
            <a:r>
              <a:rPr b="0">
                <a:solidFill>
                  <a:srgbClr val="424242"/>
                </a:solidFill>
              </a:rPr>
              <a:t>, которые вы вводите на своем компьютере.</a:t>
            </a:r>
          </a:p>
        </p:txBody>
      </p:sp>
      <p:sp>
        <p:nvSpPr>
          <p:cNvPr id="139" name="Shape 139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0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039" y="3493177"/>
            <a:ext cx="5096705" cy="28779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41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3990" y="3394724"/>
            <a:ext cx="2766218" cy="2877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534430" y="1115665"/>
            <a:ext cx="9619778" cy="51063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 ЧЕРЕЗ ИНТЕРНЕТ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531384" y="1767724"/>
            <a:ext cx="5009764" cy="734274"/>
          </a:xfrm>
          <a:prstGeom prst="rect">
            <a:avLst/>
          </a:prstGeom>
        </p:spPr>
        <p:txBody>
          <a:bodyPr/>
          <a:lstStyle/>
          <a:p>
            <a:pPr marL="0" indent="0" algn="ctr" defTabSz="477843">
              <a:spcBef>
                <a:spcPts val="400"/>
              </a:spcBef>
              <a:buSzTx/>
              <a:buNone/>
              <a:defRPr b="1" sz="1900">
                <a:solidFill>
                  <a:srgbClr val="00909B"/>
                </a:solidFill>
              </a:defRPr>
            </a:pPr>
            <a:r>
              <a:t>Нигерийские письма</a:t>
            </a:r>
          </a:p>
          <a:p>
            <a:pPr marL="0" indent="0" algn="ctr" defTabSz="477843">
              <a:spcBef>
                <a:spcPts val="400"/>
              </a:spcBef>
              <a:buSzTx/>
              <a:buNone/>
              <a:defRPr sz="1600">
                <a:solidFill>
                  <a:srgbClr val="424242"/>
                </a:solidFill>
              </a:defRPr>
            </a:pPr>
            <a:r>
              <a:t>Суть - выманить обманом как можно больше денег</a:t>
            </a:r>
          </a:p>
        </p:txBody>
      </p:sp>
      <p:sp>
        <p:nvSpPr>
          <p:cNvPr id="145" name="Shape 145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6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119" y="2643419"/>
            <a:ext cx="4490293" cy="354459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5913432" y="1767724"/>
            <a:ext cx="4368856" cy="709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>
            <a:lvl1pPr algn="ctr"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Составление «индивидуального» гороскопа</a:t>
            </a:r>
          </a:p>
        </p:txBody>
      </p:sp>
      <p:pic>
        <p:nvPicPr>
          <p:cNvPr id="148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444743" y="3043964"/>
            <a:ext cx="3544593" cy="2693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6870410" y="2618296"/>
            <a:ext cx="2693261" cy="3249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/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Гороскоп для РЫБ </a:t>
            </a: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spcBef>
                <a:spcPts val="400"/>
              </a:spcBef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2018 год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 ЧЕРЕЗ ИНТЕРНЕТ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531380" y="1991360"/>
            <a:ext cx="9622829" cy="51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b="1" sz="2000">
                <a:solidFill>
                  <a:srgbClr val="00909B"/>
                </a:solidFill>
              </a:defRPr>
            </a:lvl1pPr>
          </a:lstStyle>
          <a:p>
            <a:pPr/>
            <a:r>
              <a:t>Меры безопасности</a:t>
            </a:r>
          </a:p>
        </p:txBody>
      </p:sp>
      <p:sp>
        <p:nvSpPr>
          <p:cNvPr id="153" name="Shape 153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Shape 154"/>
          <p:cNvSpPr/>
          <p:nvPr/>
        </p:nvSpPr>
        <p:spPr>
          <a:xfrm>
            <a:off x="534430" y="2501993"/>
            <a:ext cx="9619778" cy="27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"/>
              </a:spcBef>
              <a:defRPr sz="12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5" name="Shape 155"/>
          <p:cNvSpPr/>
          <p:nvPr/>
        </p:nvSpPr>
        <p:spPr>
          <a:xfrm>
            <a:off x="534430" y="2501993"/>
            <a:ext cx="9619778" cy="416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Обязательно </a:t>
            </a:r>
            <a:r>
              <a:rPr b="1"/>
              <a:t>проверяйте</a:t>
            </a:r>
            <a:r>
              <a:t>, какой </a:t>
            </a:r>
            <a:r>
              <a:rPr b="1"/>
              <a:t>URL </a:t>
            </a:r>
            <a:r>
              <a:t>стоит в адресной строке, или посмотрите в свойствах ссылки, куда она ведет. Вы можете попасть на сайт-обманку, внешне очень похожий, практически неотличимый от настоящего сайта платежной системы.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Никогда никому не сообщайте ваши </a:t>
            </a:r>
            <a:r>
              <a:rPr b="1"/>
              <a:t>пароли</a:t>
            </a:r>
            <a:r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Если вам предлагают удаленную работу и при этом просят оплатить </a:t>
            </a:r>
            <a:r>
              <a:rPr b="1"/>
              <a:t>регистрационный взнос</a:t>
            </a:r>
            <a:r>
              <a:t>, не попадайтесь на эту ловушку.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Предложения в духе «вышлите туда-то небольшую сумму и вскоре вы будете завалены деньгами» — это </a:t>
            </a:r>
            <a:r>
              <a:rPr b="1"/>
              <a:t>обман</a:t>
            </a:r>
            <a: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99 % случаев платежи, которые вы делаете онлайн, отменить нельзя. Поэтому </a:t>
            </a:r>
            <a:r>
              <a:rPr b="1"/>
              <a:t>не торопитесь</a:t>
            </a:r>
            <a:r>
              <a:t>, подумайте, кому и за что вы хотите заплатить.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34432" y="1115665"/>
            <a:ext cx="5650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СОВЕРШЕННОЛЕТИЕ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xfrm>
            <a:off x="534432" y="2501992"/>
            <a:ext cx="5650778" cy="4225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159" name="Shape 159"/>
          <p:cNvSpPr/>
          <p:nvPr/>
        </p:nvSpPr>
        <p:spPr>
          <a:xfrm>
            <a:off x="531383" y="1991360"/>
            <a:ext cx="5652569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Что изменилось в жизни персонажей?</a:t>
            </a:r>
          </a:p>
        </p:txBody>
      </p:sp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image1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2" name="image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373" y="2867055"/>
            <a:ext cx="2055673" cy="2055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1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6362" y="4266424"/>
            <a:ext cx="1428753" cy="228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ОПЛАТА КОММУНАЛЬНЫХ УСЛУГ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534430" y="2501992"/>
            <a:ext cx="9619778" cy="4225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167" name="Shape 167"/>
          <p:cNvSpPr/>
          <p:nvPr/>
        </p:nvSpPr>
        <p:spPr>
          <a:xfrm>
            <a:off x="531380" y="1991360"/>
            <a:ext cx="9622829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За что и где платить</a:t>
            </a:r>
          </a:p>
        </p:txBody>
      </p:sp>
      <p:sp>
        <p:nvSpPr>
          <p:cNvPr id="168" name="Shape 168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383" y="2629548"/>
            <a:ext cx="4715932" cy="4236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5112" y="2501993"/>
            <a:ext cx="5094202" cy="4563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СМС-МОШЕННИЧЕСТВО: ПЕРЕВОДЫ И ПЛАТЕЖИ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534430" y="2501992"/>
            <a:ext cx="9619778" cy="4225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174" name="Shape 174"/>
          <p:cNvSpPr/>
          <p:nvPr/>
        </p:nvSpPr>
        <p:spPr>
          <a:xfrm>
            <a:off x="531383" y="1991360"/>
            <a:ext cx="6526577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СМС «срочно положи деньги»</a:t>
            </a:r>
          </a:p>
        </p:txBody>
      </p:sp>
      <p:sp>
        <p:nvSpPr>
          <p:cNvPr id="175" name="Shape 175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6" name="image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168" y="2463594"/>
            <a:ext cx="2986241" cy="3960373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77" name="image1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4806" y="2428406"/>
            <a:ext cx="3143157" cy="401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8361" y="2450208"/>
            <a:ext cx="2592668" cy="401736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7428361" y="1902779"/>
            <a:ext cx="2450172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Взлом в соцсетях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"/>
          </p:nvPr>
        </p:nvSpPr>
        <p:spPr>
          <a:xfrm>
            <a:off x="486670" y="1114983"/>
            <a:ext cx="6442576" cy="51063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ts val="0"/>
              </a:spcBef>
              <a:defRPr b="1" sz="2400">
                <a:solidFill>
                  <a:srgbClr val="D84800"/>
                </a:solidFill>
              </a:defRPr>
            </a:lvl1pPr>
          </a:lstStyle>
          <a:p>
            <a:pPr/>
            <a:r>
              <a:t>ДАВАЙТЕ ЗНАКОМИТЬСЯ!</a:t>
            </a:r>
          </a:p>
        </p:txBody>
      </p:sp>
      <p:sp>
        <p:nvSpPr>
          <p:cNvPr id="63" name="Shape 63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387" y="1874073"/>
            <a:ext cx="2776436" cy="416386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514349" y="6286394"/>
            <a:ext cx="286851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 defTabSz="914400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Фото / логотип компании/ ...</a:t>
            </a:r>
          </a:p>
        </p:txBody>
      </p:sp>
      <p:sp>
        <p:nvSpPr>
          <p:cNvPr id="66" name="Shape 66"/>
          <p:cNvSpPr/>
          <p:nvPr/>
        </p:nvSpPr>
        <p:spPr>
          <a:xfrm>
            <a:off x="3728084" y="1874073"/>
            <a:ext cx="6442576" cy="401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914400">
              <a:lnSpc>
                <a:spcPct val="150000"/>
              </a:lnSpc>
              <a:defRPr b="1" sz="1500">
                <a:solidFill>
                  <a:srgbClr val="3DA8A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ОБО МНЕ*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Компания, которую представляет спикер, несколько слов о ней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Опыт в качестве эксперта в финансовой сфере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Достижения…</a:t>
            </a:r>
          </a:p>
          <a:p>
            <a:pPr algn="just" defTabSz="914400">
              <a:lnSpc>
                <a:spcPct val="150000"/>
              </a:lnSpc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914400">
              <a:lnSpc>
                <a:spcPct val="150000"/>
              </a:lnSpc>
              <a:defRPr b="1" sz="1500">
                <a:solidFill>
                  <a:srgbClr val="3DA8A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ЗАДАНИЕ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Расскажите своему собеседнику 1 интересный факт из своей жизни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Представьте своего собеседника ведущему и всей группе:</a:t>
            </a:r>
            <a:endParaRPr sz="1200">
              <a:solidFill>
                <a:srgbClr val="404040"/>
              </a:solidFill>
            </a:endParaRPr>
          </a:p>
          <a:p>
            <a:pPr algn="just" defTabSz="914400">
              <a:lnSpc>
                <a:spcPct val="150000"/>
              </a:lnSpc>
              <a:defRPr b="1" sz="12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914400">
              <a:lnSpc>
                <a:spcPct val="150000"/>
              </a:lnSpc>
              <a:defRPr b="1" sz="1500">
                <a:solidFill>
                  <a:srgbClr val="3DA8A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НАПРИМЕР:</a:t>
            </a:r>
          </a:p>
          <a:p>
            <a:pPr algn="just" defTabSz="914400">
              <a:lnSpc>
                <a:spcPct val="150000"/>
              </a:lnSpc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«Знакомьтесь, это Вася. Однажды он своими руками поймал живую лягушку.»</a:t>
            </a:r>
          </a:p>
        </p:txBody>
      </p:sp>
      <p:sp>
        <p:nvSpPr>
          <p:cNvPr id="67" name="Shape 67"/>
          <p:cNvSpPr/>
          <p:nvPr/>
        </p:nvSpPr>
        <p:spPr>
          <a:xfrm>
            <a:off x="2012932" y="7071844"/>
            <a:ext cx="6654328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* Информация о спикере заполняется самим спикером в рамках подготовки к выступлению</a:t>
            </a:r>
          </a:p>
        </p:txBody>
      </p:sp>
      <p:sp>
        <p:nvSpPr>
          <p:cNvPr id="68" name="Shape 68"/>
          <p:cNvSpPr/>
          <p:nvPr/>
        </p:nvSpPr>
        <p:spPr>
          <a:xfrm>
            <a:off x="4188457" y="6882193"/>
            <a:ext cx="2303786" cy="6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СМС-МОШЕННИЧЕСТВО: ПЕРЕВОДЫ И ПЛАТЕЖИ</a:t>
            </a:r>
          </a:p>
        </p:txBody>
      </p:sp>
      <p:sp>
        <p:nvSpPr>
          <p:cNvPr id="182" name="Shape 182"/>
          <p:cNvSpPr/>
          <p:nvPr/>
        </p:nvSpPr>
        <p:spPr>
          <a:xfrm>
            <a:off x="1598530" y="1991360"/>
            <a:ext cx="8055141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Вы выиграли приз                      Ваша карта заблокирована</a:t>
            </a:r>
          </a:p>
        </p:txBody>
      </p:sp>
      <p:sp>
        <p:nvSpPr>
          <p:cNvPr id="183" name="Shape 183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1820" y="2709464"/>
            <a:ext cx="2572138" cy="36574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85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8094" y="2709464"/>
            <a:ext cx="2580083" cy="36574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СМС-МОШЕННИЧЕСТВО: ПЕРЕВОДЫ И ПЛАТЕЖИ</a:t>
            </a:r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531380" y="1991360"/>
            <a:ext cx="9622829" cy="51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b="1" sz="2000">
                <a:solidFill>
                  <a:srgbClr val="00909B"/>
                </a:solidFill>
              </a:defRPr>
            </a:lvl1pPr>
          </a:lstStyle>
          <a:p>
            <a:pPr/>
            <a:r>
              <a:t>Меры безопасности</a:t>
            </a:r>
          </a:p>
        </p:txBody>
      </p:sp>
      <p:sp>
        <p:nvSpPr>
          <p:cNvPr id="189" name="Shape 189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Shape 190"/>
          <p:cNvSpPr/>
          <p:nvPr/>
        </p:nvSpPr>
        <p:spPr>
          <a:xfrm>
            <a:off x="534430" y="2501993"/>
            <a:ext cx="9619778" cy="411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отправляйте СМС на короткие номера, заранее не узнав </a:t>
            </a:r>
            <a:r>
              <a:rPr b="1"/>
              <a:t>стоимости</a:t>
            </a:r>
            <a:r>
              <a:t> подобного сообщения.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Никогда </a:t>
            </a:r>
            <a:r>
              <a:rPr b="1"/>
              <a:t>не сообщайте </a:t>
            </a:r>
            <a:r>
              <a:t>никаких </a:t>
            </a:r>
            <a:r>
              <a:rPr b="1"/>
              <a:t>персональных данных </a:t>
            </a:r>
            <a:r>
              <a:t>(дату рождения, ФИО, данные о родственниках и т. д.), даже если вам звонят и представляются сотрудником банка, полиции, мобильных операторов и т. д.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Вам могут позвонить и сообщить, что ваш родственник или знакомый попал в аварию, за решетку, в больницу и за него нужно внести залог, штраф, взятку — откупиться. Не верьте! </a:t>
            </a:r>
            <a:r>
              <a:rPr b="1"/>
              <a:t>Позвоните</a:t>
            </a:r>
            <a:r>
              <a:t> ему самому и удостоверьтесь.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получении сообщений от банков, мобильных операторов о проблемах со счетом перезвоните по известному вам номеру горячей линии и </a:t>
            </a:r>
            <a:r>
              <a:rPr b="1"/>
              <a:t>уточните информацию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НАКОПЛЕНИЯ НА СЧЕТЕ</a:t>
            </a:r>
          </a:p>
        </p:txBody>
      </p:sp>
      <p:pic>
        <p:nvPicPr>
          <p:cNvPr id="193" name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338" y="2506626"/>
            <a:ext cx="5816183" cy="436214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body" sz="quarter" idx="1"/>
          </p:nvPr>
        </p:nvSpPr>
        <p:spPr>
          <a:xfrm>
            <a:off x="531380" y="1991360"/>
            <a:ext cx="9622829" cy="51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b="1" sz="2000">
                <a:solidFill>
                  <a:srgbClr val="00909B"/>
                </a:solidFill>
              </a:defRPr>
            </a:lvl1pPr>
          </a:lstStyle>
          <a:p>
            <a:pPr/>
            <a:r>
              <a:t>Как распорядиться крупной суммой? </a:t>
            </a:r>
          </a:p>
        </p:txBody>
      </p:sp>
      <p:sp>
        <p:nvSpPr>
          <p:cNvPr id="195" name="Shape 195"/>
          <p:cNvSpPr/>
          <p:nvPr>
            <p:ph type="sldNum" sz="quarter" idx="4294967295"/>
          </p:nvPr>
        </p:nvSpPr>
        <p:spPr>
          <a:xfrm>
            <a:off x="9922661" y="7055087"/>
            <a:ext cx="292502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534430" y="1115665"/>
            <a:ext cx="7700937" cy="540834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СОЗДАНИЕ ПЕРСОНАЖЕЙ</a:t>
            </a:r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547129" y="2149718"/>
            <a:ext cx="5152247" cy="270965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424242"/>
                </a:solidFill>
              </a:defRPr>
            </a:pPr>
            <a:r>
              <a:t>1. Придумайте имя</a:t>
            </a: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424242"/>
                </a:solidFill>
              </a:defRPr>
            </a:pPr>
            <a:r>
              <a:t>2. Выберите учебное заведение и специальность:</a:t>
            </a:r>
          </a:p>
          <a:p>
            <a:pPr lvl="1" marL="0" indent="497754">
              <a:spcBef>
                <a:spcPts val="700"/>
              </a:spcBef>
              <a:buSzTx/>
              <a:buNone/>
              <a:defRPr sz="1500">
                <a:solidFill>
                  <a:srgbClr val="424242"/>
                </a:solidFill>
              </a:defRPr>
            </a:pPr>
          </a:p>
          <a:p>
            <a:pPr lvl="1" marL="0" indent="497754">
              <a:spcBef>
                <a:spcPts val="700"/>
              </a:spcBef>
              <a:buSzTx/>
              <a:buNone/>
              <a:defRPr sz="1500">
                <a:solidFill>
                  <a:srgbClr val="424242"/>
                </a:solidFill>
              </a:defRPr>
            </a:pPr>
          </a:p>
          <a:p>
            <a:pPr lvl="1" marL="0" indent="497754">
              <a:spcBef>
                <a:spcPts val="700"/>
              </a:spcBef>
              <a:buSzTx/>
              <a:buNone/>
              <a:defRPr sz="1500">
                <a:solidFill>
                  <a:srgbClr val="424242"/>
                </a:solidFill>
              </a:defRPr>
            </a:pPr>
          </a:p>
          <a:p>
            <a:pPr lvl="1" marL="0" indent="497754">
              <a:spcBef>
                <a:spcPts val="700"/>
              </a:spcBef>
              <a:buSzTx/>
              <a:buNone/>
              <a:defRPr sz="1500">
                <a:solidFill>
                  <a:srgbClr val="424242"/>
                </a:solidFill>
              </a:defRPr>
            </a:pPr>
          </a:p>
          <a:p>
            <a:pPr lvl="1" marL="0" indent="497754">
              <a:spcBef>
                <a:spcPts val="700"/>
              </a:spcBef>
              <a:buSzTx/>
              <a:buNone/>
              <a:defRPr sz="1500">
                <a:solidFill>
                  <a:srgbClr val="424242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424242"/>
                </a:solidFill>
              </a:defRPr>
            </a:pPr>
            <a:r>
              <a:t>3. Выберите интересные факты из жизни:</a:t>
            </a:r>
          </a:p>
        </p:txBody>
      </p:sp>
      <p:sp>
        <p:nvSpPr>
          <p:cNvPr id="72" name="Shape 72"/>
          <p:cNvSpPr/>
          <p:nvPr/>
        </p:nvSpPr>
        <p:spPr>
          <a:xfrm>
            <a:off x="528937" y="1669863"/>
            <a:ext cx="9622826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Придумаем биографию героев нашей игры</a:t>
            </a:r>
          </a:p>
        </p:txBody>
      </p:sp>
      <p:sp>
        <p:nvSpPr>
          <p:cNvPr id="73" name="Shape 73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Shape 74"/>
          <p:cNvSpPr/>
          <p:nvPr/>
        </p:nvSpPr>
        <p:spPr>
          <a:xfrm>
            <a:off x="793344" y="2836926"/>
            <a:ext cx="9346711" cy="223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numCol="2" spcCol="467334">
            <a:spAutoFit/>
          </a:bodyPr>
          <a:lstStyle/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Технический колледж, электрик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Технический колледж, автомеханик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Экономический колледж, бухгалтер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Экономический колледж, секретарь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Технологический колледж, парикмахер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Технологический колледж, повар-кондитер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Сельскохозяйственный колледж, ветеринар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Медицинский колледж, фельдшер</a:t>
            </a:r>
          </a:p>
          <a:p>
            <a:pPr marL="311093" indent="-311093">
              <a:spcBef>
                <a:spcPts val="200"/>
              </a:spcBef>
              <a:buClr>
                <a:srgbClr val="3F8E99"/>
              </a:buClr>
              <a:buSzPct val="100000"/>
              <a:buFont typeface="Arial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Медицинский колледж, массажист</a:t>
            </a:r>
          </a:p>
        </p:txBody>
      </p:sp>
      <p:sp>
        <p:nvSpPr>
          <p:cNvPr id="75" name="Shape 75"/>
          <p:cNvSpPr/>
          <p:nvPr/>
        </p:nvSpPr>
        <p:spPr>
          <a:xfrm>
            <a:off x="793344" y="4771163"/>
            <a:ext cx="9346711" cy="435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numCol="2" spcCol="467334">
            <a:spAutoFit/>
          </a:bodyPr>
          <a:lstStyle/>
          <a:p>
            <a:pPr marL="311150" indent="-311150">
              <a:spcBef>
                <a:spcPts val="3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Любит кататься на роликах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Давно играет в футбольной команде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Однажды на спор съел 28 пирожков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Подарил девушке букет из морковок на 8 марта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Играет на гитаре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прошлом месяце занял 14 место в рейтинге World of Tanks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Умеет варить борщ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Выпилил на станке точную копию Царь Пушки 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Любит читать книги про войну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Серьезно занимается художественной гимнастикой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Однажды покрасила волосы в оранжевый цвет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Играла Снегурочку на Новый год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Душевно поет русские романсы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Никогда не играла в компьютерные игры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Умеет печь торты</a:t>
            </a:r>
          </a:p>
          <a:p>
            <a:pPr marL="311150" indent="-311150">
              <a:spcBef>
                <a:spcPts val="200"/>
              </a:spcBef>
              <a:buClr>
                <a:srgbClr val="3F8E99"/>
              </a:buClr>
              <a:buSzPct val="100000"/>
              <a:buFont typeface="Tahoma"/>
              <a:buChar char="✦"/>
              <a:defRPr sz="14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Вышила крестиком Мону Лизу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528937" y="1724660"/>
            <a:ext cx="9622826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Планируем покупки персонажей на месяц</a:t>
            </a:r>
          </a:p>
        </p:txBody>
      </p:sp>
      <p:sp>
        <p:nvSpPr>
          <p:cNvPr id="78" name="Shape 78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79" name="Table 79"/>
          <p:cNvGraphicFramePr/>
          <p:nvPr/>
        </p:nvGraphicFramePr>
        <p:xfrm>
          <a:off x="2538697" y="2197173"/>
          <a:ext cx="6284190" cy="25179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11418"/>
                <a:gridCol w="849761"/>
                <a:gridCol w="1463826"/>
                <a:gridCol w="905075"/>
                <a:gridCol w="1154106"/>
              </a:tblGrid>
              <a:tr h="282773">
                <a:tc gridSpan="5">
                  <a:txBody>
                    <a:bodyPr/>
                    <a:lstStyle/>
                    <a:p>
                      <a:pPr algn="ctr">
                        <a:defRPr sz="17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  <a:r>
                        <a:t>	</a:t>
                      </a:r>
                      <a:r>
                        <a:rPr b="1"/>
                        <a:t>СПИСОК ПОКУПОК НА МЕСЯЦ</a:t>
                      </a:r>
                      <a:r>
                        <a:t>	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DA8A9"/>
                      </a:solidFill>
                      <a:miter lim="400000"/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Что покупаем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Цена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Количество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Сумма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Питание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молоко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400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гречка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200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40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котлеты 4 шт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500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10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тетрадки, ручки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1000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поход в кино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500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мобильная связь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7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7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Calibri"/>
                        </a:rPr>
                        <a:t>500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7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F8E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СУММА: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DA8A9"/>
                      </a:solidFill>
                      <a:miter lim="400000"/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DA8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7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DA8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700">
                          <a:solidFill>
                            <a:srgbClr val="424242"/>
                          </a:solidFill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DA8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9500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F8E99"/>
                      </a:solidFill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DA8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700">
                          <a:solidFill>
                            <a:srgbClr val="424242"/>
                          </a:solidFill>
                          <a:sym typeface="Calibri"/>
                        </a:rPr>
                        <a:t>268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3F8E99"/>
                      </a:solidFill>
                    </a:lnL>
                    <a:lnR w="12700">
                      <a:solidFill>
                        <a:srgbClr val="3DA8A9"/>
                      </a:solidFill>
                      <a:miter lim="400000"/>
                    </a:lnR>
                    <a:lnT w="12700">
                      <a:solidFill>
                        <a:srgbClr val="3F8E99"/>
                      </a:solidFill>
                    </a:lnT>
                    <a:lnB w="12700">
                      <a:solidFill>
                        <a:srgbClr val="3DA8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0" name="Shape 80"/>
          <p:cNvSpPr/>
          <p:nvPr/>
        </p:nvSpPr>
        <p:spPr>
          <a:xfrm>
            <a:off x="534430" y="1115665"/>
            <a:ext cx="7700937" cy="467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 defTabSz="914400">
              <a:lnSpc>
                <a:spcPct val="90000"/>
              </a:lnSpc>
              <a:defRPr b="1" sz="2400">
                <a:solidFill>
                  <a:srgbClr val="D848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ЛИЧНЫЙ БЮДЖЕТ. ХОД 1</a:t>
            </a:r>
          </a:p>
        </p:txBody>
      </p:sp>
      <p:sp>
        <p:nvSpPr>
          <p:cNvPr id="81" name="Shape 81"/>
          <p:cNvSpPr/>
          <p:nvPr/>
        </p:nvSpPr>
        <p:spPr>
          <a:xfrm>
            <a:off x="539155" y="5196280"/>
            <a:ext cx="9963310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228600" defTabSz="449580">
              <a:buSzPct val="100000"/>
              <a:buAutoNum type="arabicPeriod" startAt="1"/>
              <a:defRPr sz="170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Составить меню на месяц, записать, чем будут питаться ваши персонажи, и сколько это стоит</a:t>
            </a:r>
          </a:p>
          <a:p>
            <a:pPr marL="457200" indent="-228600" defTabSz="449580">
              <a:buSzPct val="100000"/>
              <a:buAutoNum type="arabicPeriod" startAt="1"/>
              <a:defRPr sz="170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Определить, что еще необходимо обязательно купить, чтобы чувствовать себя уверенно и комфортно</a:t>
            </a:r>
          </a:p>
          <a:p>
            <a:pPr marL="457200" indent="-228600" defTabSz="449580">
              <a:buSzPct val="100000"/>
              <a:buAutoNum type="arabicPeriod" startAt="1"/>
              <a:defRPr sz="170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Раздел «Мечты сбываются». Подумайте, что можно сделать, чтобы через год воплотить в реальность какую-то мечту</a:t>
            </a:r>
          </a:p>
        </p:txBody>
      </p:sp>
      <p:sp>
        <p:nvSpPr>
          <p:cNvPr id="82" name="Shape 82"/>
          <p:cNvSpPr/>
          <p:nvPr/>
        </p:nvSpPr>
        <p:spPr>
          <a:xfrm>
            <a:off x="528937" y="4747259"/>
            <a:ext cx="9622826" cy="40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Задание: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ЧТО ТАКОЕ БАНКОВСКАЯ КАРТА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531382" y="1626299"/>
            <a:ext cx="9082639" cy="131508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b="1" sz="1700">
                <a:solidFill>
                  <a:srgbClr val="3F8E99"/>
                </a:solidFill>
              </a:defRPr>
            </a:pPr>
            <a:r>
              <a:t>Банковская карта </a:t>
            </a:r>
            <a:r>
              <a:rPr b="0">
                <a:solidFill>
                  <a:srgbClr val="424242"/>
                </a:solidFill>
              </a:rPr>
              <a:t>- </a:t>
            </a:r>
            <a:r>
              <a:rPr b="0" sz="1800">
                <a:solidFill>
                  <a:srgbClr val="424242"/>
                </a:solidFill>
              </a:rPr>
              <a:t>это удобный инструмент повседневных расчетов, который открывает своему владельцу доступ к его банковскому счету, дебетовому или кредитному. С ее помощью можно совершать безналичную оплату товаров и услуг, в том числе в интернете, снимать наличные в банкоматах.</a:t>
            </a:r>
            <a:r>
              <a:rPr b="0">
                <a:solidFill>
                  <a:srgbClr val="424242"/>
                </a:solidFill>
              </a:rPr>
              <a:t> </a:t>
            </a:r>
          </a:p>
        </p:txBody>
      </p:sp>
      <p:sp>
        <p:nvSpPr>
          <p:cNvPr id="86" name="Shape 86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701" y="3181229"/>
            <a:ext cx="6096002" cy="3459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МОШЕННИЧЕСТВО: ДОСТУП К БАНКОВСКОЙ КАРТЕ</a:t>
            </a:r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531382" y="1626299"/>
            <a:ext cx="9082639" cy="131508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b="1" sz="2000">
                <a:solidFill>
                  <a:srgbClr val="00909B"/>
                </a:solidFill>
              </a:defRPr>
            </a:pPr>
            <a:r>
              <a:t>Фишинг</a:t>
            </a:r>
            <a:r>
              <a:rPr sz="1700"/>
              <a:t> </a:t>
            </a:r>
            <a:endParaRPr sz="1700"/>
          </a:p>
          <a:p>
            <a:pPr marL="0" indent="0">
              <a:spcBef>
                <a:spcPts val="400"/>
              </a:spcBef>
              <a:buSzTx/>
              <a:buNone/>
              <a:defRPr b="1" sz="1700">
                <a:solidFill>
                  <a:srgbClr val="424242"/>
                </a:solidFill>
              </a:defRPr>
            </a:pPr>
            <a:r>
              <a:t>Цель</a:t>
            </a:r>
            <a:r>
              <a:rPr b="0"/>
              <a:t> - получить от вас данные о банковской карте</a:t>
            </a:r>
          </a:p>
          <a:p>
            <a:pPr marL="0" indent="0">
              <a:spcBef>
                <a:spcPts val="400"/>
              </a:spcBef>
              <a:buSzTx/>
              <a:buNone/>
              <a:defRPr b="1" sz="1700">
                <a:solidFill>
                  <a:srgbClr val="3F8E99"/>
                </a:solidFill>
              </a:defRPr>
            </a:pPr>
            <a:r>
              <a:t>Вишинг</a:t>
            </a:r>
            <a:r>
              <a:rPr b="0">
                <a:solidFill>
                  <a:srgbClr val="424242"/>
                </a:solidFill>
              </a:rPr>
              <a:t> - вид телефонного мошенничества, использующий технологию, позволяющую автоматически собирать информацию, такую, как номера карт и счетов.</a:t>
            </a:r>
          </a:p>
        </p:txBody>
      </p:sp>
      <p:sp>
        <p:nvSpPr>
          <p:cNvPr id="91" name="Shape 91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2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0154" y="3193307"/>
            <a:ext cx="3029688" cy="3705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0368" y="3193307"/>
            <a:ext cx="2952441" cy="3705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МОШЕННИЧЕСТВО: ДОСТУП К БАНКОВСКОЙ КАРТЕ</a:t>
            </a:r>
          </a:p>
        </p:txBody>
      </p:sp>
      <p:sp>
        <p:nvSpPr>
          <p:cNvPr id="96" name="Shape 96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7" name="image1.png"/>
          <p:cNvPicPr>
            <a:picLocks noChangeAspect="1"/>
          </p:cNvPicPr>
          <p:nvPr/>
        </p:nvPicPr>
        <p:blipFill>
          <a:blip r:embed="rId2">
            <a:extLst/>
          </a:blip>
          <a:srcRect l="0" t="15536" r="0" b="0"/>
          <a:stretch>
            <a:fillRect/>
          </a:stretch>
        </p:blipFill>
        <p:spPr>
          <a:xfrm>
            <a:off x="571267" y="3289977"/>
            <a:ext cx="4526525" cy="313826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534430" y="2501993"/>
            <a:ext cx="9619778" cy="27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"/>
              </a:spcBef>
              <a:defRPr sz="12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9" name="Shape 99"/>
          <p:cNvSpPr/>
          <p:nvPr/>
        </p:nvSpPr>
        <p:spPr>
          <a:xfrm>
            <a:off x="427581" y="1757425"/>
            <a:ext cx="4813736" cy="125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/>
          <a:p>
            <a:pPr algn="ctr">
              <a:spcBef>
                <a:spcPts val="400"/>
              </a:spcBef>
              <a:defRPr b="1">
                <a:solidFill>
                  <a:srgbClr val="3F8E9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Ливанская петля.</a:t>
            </a:r>
          </a:p>
          <a:p>
            <a:pPr algn="ctr">
              <a:spcBef>
                <a:spcPts val="400"/>
              </a:spcBef>
              <a:defRPr sz="17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Суть: установка на банкомат устройства, которое блокирует карту и не выдает ее обратно</a:t>
            </a:r>
          </a:p>
        </p:txBody>
      </p:sp>
      <p:pic>
        <p:nvPicPr>
          <p:cNvPr id="10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3588" y="3311525"/>
            <a:ext cx="2535860" cy="1887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4138" y="3311525"/>
            <a:ext cx="1427276" cy="1887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28604" y="5233777"/>
            <a:ext cx="3634478" cy="173626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5342482" y="1757425"/>
            <a:ext cx="4813734" cy="125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/>
          <a:p>
            <a:pPr algn="ctr">
              <a:spcBef>
                <a:spcPts val="400"/>
              </a:spcBef>
              <a:defRPr b="1">
                <a:solidFill>
                  <a:srgbClr val="3F8E9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Скимминг</a:t>
            </a:r>
          </a:p>
          <a:p>
            <a:pPr algn="ctr">
              <a:spcBef>
                <a:spcPts val="400"/>
              </a:spcBef>
              <a:defRPr sz="1700">
                <a:solidFill>
                  <a:srgbClr val="42424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Суть: установка устройств на банкоматы, с помощью которых преступники получают информацию о карте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2400">
                <a:solidFill>
                  <a:srgbClr val="D84800"/>
                </a:solidFill>
              </a:defRPr>
            </a:lvl1pPr>
          </a:lstStyle>
          <a:p>
            <a:pPr/>
            <a:r>
              <a:t>МОШЕННИЧЕСТВО: ДОСТУП К БАНКОВСКОЙ КАРТЕ</a:t>
            </a:r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531380" y="1991360"/>
            <a:ext cx="9622829" cy="51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b="1" sz="2000">
                <a:solidFill>
                  <a:srgbClr val="00909B"/>
                </a:solidFill>
              </a:defRPr>
            </a:lvl1pPr>
          </a:lstStyle>
          <a:p>
            <a:pPr/>
            <a:r>
              <a:t>Меры безопасности</a:t>
            </a:r>
          </a:p>
        </p:txBody>
      </p:sp>
      <p:sp>
        <p:nvSpPr>
          <p:cNvPr id="107" name="Shape 107"/>
          <p:cNvSpPr/>
          <p:nvPr>
            <p:ph type="sldNum" sz="quarter" idx="4294967295"/>
          </p:nvPr>
        </p:nvSpPr>
        <p:spPr>
          <a:xfrm>
            <a:off x="10012790" y="7055087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Shape 108"/>
          <p:cNvSpPr/>
          <p:nvPr/>
        </p:nvSpPr>
        <p:spPr>
          <a:xfrm>
            <a:off x="534430" y="2501993"/>
            <a:ext cx="9619778" cy="27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"/>
              </a:spcBef>
              <a:defRPr sz="12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09" name="Shape 109"/>
          <p:cNvSpPr/>
          <p:nvPr/>
        </p:nvSpPr>
        <p:spPr>
          <a:xfrm>
            <a:off x="530209" y="2445098"/>
            <a:ext cx="9619775" cy="416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b="1"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Храните ПИН-код отдельно</a:t>
            </a:r>
            <a:r>
              <a:rPr b="0"/>
              <a:t> от карты и не пишите его на карте, не сообщайте никому и не вводите ПИН-код при работе в Интернете. При его потере или краже -заблокируйте карту 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b="1"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Сохраняйте</a:t>
            </a:r>
            <a:r>
              <a:rPr b="0"/>
              <a:t> все </a:t>
            </a:r>
            <a:r>
              <a:t>документы</a:t>
            </a:r>
            <a:r>
              <a:rPr b="0"/>
              <a:t> до окончания проверки правильности списанных сумм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b="1"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Сообщайте банку</a:t>
            </a:r>
            <a:r>
              <a:rPr b="0"/>
              <a:t> актуальные контактные данные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Подключите </a:t>
            </a:r>
            <a:r>
              <a:rPr b="1"/>
              <a:t>услугу SMS </a:t>
            </a:r>
            <a:r>
              <a:t>- уведомлений, всегда имейте при себе телефон службы поддержки</a:t>
            </a:r>
          </a:p>
          <a:p>
            <a:pPr marL="285750" indent="-285750" algn="just">
              <a:lnSpc>
                <a:spcPct val="150000"/>
              </a:lnSpc>
              <a:spcBef>
                <a:spcPts val="400"/>
              </a:spcBef>
              <a:buClr>
                <a:srgbClr val="0EBACE"/>
              </a:buClr>
              <a:buSzPct val="100000"/>
              <a:buFont typeface="Lucida Grande"/>
              <a:buChar char="●"/>
              <a:defRPr sz="17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случае мошеннической или ошибочной операции по карте сообщите о ней в банк по телефону горячей линии до конца следующего дня, чтобы банк мог вернуть деньги, позже вернуть деньги будет гораздо сложнее.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637121" y="2764706"/>
            <a:ext cx="4209907" cy="2520975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defRPr sz="3200">
                <a:solidFill>
                  <a:srgbClr val="D9562C"/>
                </a:solidFill>
              </a:defRPr>
            </a:pPr>
            <a:r>
              <a:t>ПЕРЕРЫВ 10 МИНУТ</a:t>
            </a:r>
          </a:p>
          <a:p>
            <a:pPr defTabSz="914400">
              <a:lnSpc>
                <a:spcPct val="90000"/>
              </a:lnSpc>
              <a:defRPr sz="3200">
                <a:solidFill>
                  <a:srgbClr val="D9562C"/>
                </a:solidFill>
              </a:defRPr>
            </a:pPr>
          </a:p>
          <a:p>
            <a:pPr defTabSz="914400">
              <a:lnSpc>
                <a:spcPct val="90000"/>
              </a:lnSpc>
              <a:defRPr sz="3200">
                <a:solidFill>
                  <a:srgbClr val="D9562C"/>
                </a:solidFill>
              </a:defRPr>
            </a:pPr>
            <a:r>
              <a:t>ПОЖАЛУЙСТА, БУДЬТЕ ВОВРЕМЯ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