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19"/>
  </p:notesMasterIdLst>
  <p:sldIdLst>
    <p:sldId id="259" r:id="rId2"/>
    <p:sldId id="271" r:id="rId3"/>
    <p:sldId id="294" r:id="rId4"/>
    <p:sldId id="287" r:id="rId5"/>
    <p:sldId id="288" r:id="rId6"/>
    <p:sldId id="289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290" r:id="rId15"/>
    <p:sldId id="302" r:id="rId16"/>
    <p:sldId id="291" r:id="rId17"/>
    <p:sldId id="29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C079"/>
    <a:srgbClr val="2CAC8C"/>
    <a:srgbClr val="24886E"/>
    <a:srgbClr val="BD5C54"/>
    <a:srgbClr val="0B211B"/>
    <a:srgbClr val="38BACE"/>
    <a:srgbClr val="ABDA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178"/>
    <p:restoredTop sz="91917"/>
  </p:normalViewPr>
  <p:slideViewPr>
    <p:cSldViewPr snapToGrid="0" snapToObjects="1">
      <p:cViewPr varScale="1">
        <p:scale>
          <a:sx n="98" d="100"/>
          <a:sy n="98" d="100"/>
        </p:scale>
        <p:origin x="200" y="3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01929-425A-614D-8724-03C5C1537FEA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7020F-BA94-B246-AE1A-6432C1ACC2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330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4807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482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482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482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0447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0447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317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408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480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746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017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48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482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482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482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48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11D29E-4103-2D43-A64D-E4FF3828AD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DD2B466-EC3F-B14C-A73D-49546C5D97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6F008A-B4D5-8445-AE51-DA6621C3A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BBA8CD-6B07-9947-BC87-44F5B3B08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ED9530-F261-E24A-B3A9-53B581BFA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339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5473F6-7DF5-9D44-89A0-4B2921D0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B2C7EE6-69F4-E644-890F-379A4B3B65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2F7FCA-578D-8040-8F95-B05370098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0F8E91-72D3-F04F-BC83-437FA8293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E8067F-CD2A-9E4E-9400-14ECA90A2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397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F29B4B2-D877-ED41-B587-130E6ABBDB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26284CE-62FA-B149-AB72-F7A72BDA43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762E5D-B4FE-0A43-B619-993A3DB8F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30BCEB-4BC7-154B-9112-295D7B3DE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ECB4FB-2848-144E-A2D2-F75F63074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161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106C10-7B01-FF47-9F14-57A3CC8C9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D10E3E-AD6F-0747-8BA9-9558771B5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12AA99-4180-0A40-9809-7804477C1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CEE913-6456-C645-AD40-68678E714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3D562A-2912-CC48-B090-901570FA3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686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3CB78D-E53F-294B-8971-CDE38964C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782023-BFB9-844F-AB6B-3FE79CCDDA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A82F0C-D347-B949-B087-9A09C4EA0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A834B0-C53C-7F49-A6E3-39D3B5AC9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60F97A-8EF3-B943-BF1C-594269E61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229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BB174B-60BF-DA47-B19B-6A29930FF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03CC46-2B8D-F84F-B810-18A3D37AB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5E3A43F-834F-5449-9683-89786C1F2F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2667B01-5608-FC46-8B0B-66798C02C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AD81B31-FBEB-C04B-901E-B9B84C09F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44F0811-F18B-0048-A71A-F953221E8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08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6F854-B814-5D46-ADE9-A67B3DF12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BA8F5E6-5FBC-874F-82E3-26B17365B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AE6AC11-55B1-9445-ADBE-5965FB2275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E0EDCFB-7DA4-794A-8F04-6DEBE18C2E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9CA77B3-7383-5B47-92CE-F87AF8BE50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F96F4D1-4D53-4843-BFF0-1BA46F1A6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3AED9AE-94EA-D644-A0E5-49608BE0C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8BCFB48-A6CA-9A43-9169-A5D9255A1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33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7D073F-86FC-B449-8252-124EEE9E1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6D8E9E7-2D56-194B-A7BF-6794AC941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50881FF-94FC-824C-90A9-71BDC91D0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471BC8A-991E-B249-B6A5-C4C7397A9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73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EC0ECF6-DE01-FB49-9E24-980D9F13A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127AC9B-278E-384E-9E72-C1FC96AFB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0F73ADD-4813-CD4D-8675-325C6BD13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2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0B6BC5-05AA-B141-AC1E-0AB5C6C45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243E4D-2F5C-A243-AD32-1EAF4FEB6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801553F-90B9-0C40-BE3B-327A3655B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CA3404-7F17-494E-A6A6-E7EC98F13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095F6B3-6BE9-E74B-8B04-AFB6EA2D1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2992689-6DA7-394F-87B8-3C73FCFD3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222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E92B92-ED74-F145-9EB0-5D9547D6A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F863712-C955-984A-BFED-4F965D5EB5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29E5F5-0CAE-4340-AD19-4B7226D75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3DC88A0-64C5-4C4D-A6D1-785D1CD1F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0175C24-AE79-C94D-8412-D8319C643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059441-560C-9349-9191-F17F6029A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705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642987-BE19-F04B-A7C2-0588E94EB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E66AA1-BCC1-9143-BEFF-09FF3CE233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CD41672-51D6-7440-BDD1-90B35C08D0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03465-59E6-D548-A280-255DC93966A1}" type="datetimeFigureOut">
              <a:rPr lang="ru-RU" smtClean="0"/>
              <a:pPr/>
              <a:t>11.02.2022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9F70AA-D4BB-EE46-B3E5-B05C683C37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08C513-797E-B848-B55A-A16A2D36E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20B8D-848D-034A-B928-DA5C88D685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670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s://www.youtube.com/watch?v=0zgKe0ssNpY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0zgKe0ssNpY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tiff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CC8F2A2-6541-CA48-ABD0-3FDFBC86DF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6364" y="1551310"/>
            <a:ext cx="11699572" cy="2970550"/>
          </a:xfrm>
          <a:solidFill>
            <a:srgbClr val="2CAC8C"/>
          </a:solidFill>
        </p:spPr>
        <p:txBody>
          <a:bodyPr lIns="540000">
            <a:normAutofit/>
          </a:bodyPr>
          <a:lstStyle/>
          <a:p>
            <a:endParaRPr lang="ru-RU" sz="2800" b="1" dirty="0">
              <a:solidFill>
                <a:schemeClr val="bg1"/>
              </a:solidFill>
              <a:latin typeface="Roboto Condensed Light" pitchFamily="2" charset="0"/>
              <a:ea typeface="Roboto Condensed Light" pitchFamily="2" charset="0"/>
              <a:cs typeface="Tahoma" panose="020B0604030504040204" pitchFamily="34" charset="0"/>
            </a:endParaRPr>
          </a:p>
          <a:p>
            <a:endParaRPr lang="ru-RU" sz="2800" b="1" dirty="0">
              <a:solidFill>
                <a:schemeClr val="bg1"/>
              </a:solidFill>
              <a:latin typeface="+mj-lt"/>
              <a:ea typeface="Roboto Condensed Light" pitchFamily="2" charset="0"/>
              <a:cs typeface="Tahoma" panose="020B0604030504040204" pitchFamily="34" charset="0"/>
            </a:endParaRPr>
          </a:p>
          <a:p>
            <a:r>
              <a:rPr lang="ru-RU" sz="2800" b="1" dirty="0">
                <a:solidFill>
                  <a:schemeClr val="bg1"/>
                </a:solidFill>
                <a:latin typeface="Roboto Condensed Light" pitchFamily="2" charset="0"/>
                <a:ea typeface="Roboto Condensed Light" pitchFamily="2" charset="0"/>
                <a:cs typeface="Tahoma" panose="020B0604030504040204" pitchFamily="34" charset="0"/>
              </a:rPr>
              <a:t>Тема: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«КАК РАЗУМНО ДЕЛАТЬ ПОКУПКИ»</a:t>
            </a:r>
          </a:p>
          <a:p>
            <a:endParaRPr lang="ru-RU" sz="2800" b="1" dirty="0">
              <a:solidFill>
                <a:schemeClr val="bg1"/>
              </a:solidFill>
              <a:latin typeface="Roboto Condensed Light" pitchFamily="2" charset="0"/>
              <a:ea typeface="Roboto Condensed Light" pitchFamily="2" charset="0"/>
              <a:cs typeface="Tahoma" panose="020B0604030504040204" pitchFamily="34" charset="0"/>
            </a:endParaRPr>
          </a:p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Целевая аудитория: </a:t>
            </a:r>
            <a:r>
              <a:rPr lang="ru-RU" sz="28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учащиеся 3-х классов</a:t>
            </a:r>
          </a:p>
          <a:p>
            <a:endParaRPr lang="ru-RU" sz="3200" dirty="0">
              <a:latin typeface="Roboto Condensed Light" pitchFamily="2" charset="0"/>
              <a:ea typeface="Roboto Condensed Light" pitchFamily="2" charset="0"/>
              <a:cs typeface="Tahoma" panose="020B060403050404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7271968-6A1B-A249-A470-991899EB8B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8403" y="171490"/>
            <a:ext cx="2709561" cy="8694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B00DBF-2BED-AA40-BF5A-F8FFCDC68469}"/>
              </a:ext>
            </a:extLst>
          </p:cNvPr>
          <p:cNvSpPr txBox="1"/>
          <p:nvPr/>
        </p:nvSpPr>
        <p:spPr>
          <a:xfrm>
            <a:off x="819888" y="71014"/>
            <a:ext cx="75039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24886E"/>
                </a:solidFill>
              </a:rPr>
              <a:t>Региональный центр финансовой грамотности</a:t>
            </a:r>
          </a:p>
          <a:p>
            <a:pPr algn="ctr"/>
            <a:r>
              <a:rPr lang="ru-RU" sz="2800" b="1" dirty="0">
                <a:solidFill>
                  <a:srgbClr val="24886E"/>
                </a:solidFill>
              </a:rPr>
              <a:t> Калининградской области (РЦФГ)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064688-1020-BF4D-9D52-552AA9FEE29A}"/>
              </a:ext>
            </a:extLst>
          </p:cNvPr>
          <p:cNvSpPr txBox="1"/>
          <p:nvPr/>
        </p:nvSpPr>
        <p:spPr>
          <a:xfrm>
            <a:off x="346364" y="4521860"/>
            <a:ext cx="11621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</a:rPr>
              <a:t>Авторы -</a:t>
            </a:r>
            <a:r>
              <a:rPr lang="ru-RU" sz="2000" b="1" i="1" dirty="0" err="1">
                <a:solidFill>
                  <a:schemeClr val="accent6">
                    <a:lumMod val="75000"/>
                  </a:schemeClr>
                </a:solidFill>
              </a:rPr>
              <a:t>Акужина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</a:rPr>
              <a:t> Алёна Вячеславовна, Шестакова Татьяна Владимировна, </a:t>
            </a:r>
          </a:p>
          <a:p>
            <a:pPr algn="ctr"/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</a:rPr>
              <a:t>учителя начальных классов, </a:t>
            </a:r>
          </a:p>
          <a:p>
            <a:pPr algn="ctr"/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Муниципальное  автономное общеобразовательное учреждение</a:t>
            </a:r>
            <a:br>
              <a:rPr lang="ru-RU" sz="2000" b="1" i="1" dirty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 г. Калининграда средняя общеобразовательная школа  №11 </a:t>
            </a:r>
            <a:br>
              <a:rPr lang="ru-RU" sz="2000" b="1" i="1" dirty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им. Т. А. </a:t>
            </a:r>
            <a:r>
              <a:rPr lang="ru-RU" sz="2000" b="1" i="1" dirty="0" err="1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Апакидзе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 </a:t>
            </a:r>
            <a:endParaRPr lang="ru-RU" sz="20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07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5 этапа </a:t>
            </a:r>
            <a:r>
              <a:rPr lang="ru-RU" sz="40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«Реализация плана»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36591" y="1026367"/>
            <a:ext cx="97628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dirty="0"/>
              <a:t>формирование умения распознавать и объяснять финансовую   			     информацию, сравнивать и обобщать данные, делать выводы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010814"/>
              </p:ext>
            </p:extLst>
          </p:nvPr>
        </p:nvGraphicFramePr>
        <p:xfrm>
          <a:off x="251519" y="1818041"/>
          <a:ext cx="11635681" cy="45458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41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93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9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учителя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учеников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6429"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Разумные действия (зачитать)</a:t>
                      </a: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Гуляя по магазину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Катя 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увидела </a:t>
                      </a:r>
                      <a:r>
                        <a:rPr lang="ru-RU" sz="1800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распродажу обуви и купила три пары босоножек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хотя не планировала эту покупку. 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Василий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понял, что ему нужны </a:t>
                      </a:r>
                      <a:r>
                        <a:rPr lang="ru-RU" sz="1800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зимние сапоги, 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сравнил цены на них в разных магазинах, выбрал тот магазин, где шла распродажа, и купил хорошие сапоги за полцены. </a:t>
                      </a:r>
                      <a:r>
                        <a:rPr lang="ru-RU" sz="1800" b="1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Виталий</a:t>
                      </a:r>
                      <a:r>
                        <a:rPr lang="ru-RU" sz="1800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проголодался и отправился в магазин за продуктами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Мария и Сергей 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составили список продуктов и поехали в магазин. Геннадий взял с собой в магазин калькулятор, чтобы контролировать стоимость своих покупок. 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Наталья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кладёт в тележку тот товар, который ей понравится, не глядя на цену.</a:t>
                      </a: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Какие действия покупателей  можно</a:t>
                      </a: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                        считать разумными?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Обсуждение</a:t>
                      </a:r>
                      <a:r>
                        <a:rPr lang="ru-RU" sz="2000" i="1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практических заданий с детьми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2.Всегда ли  нужно   избегать  распродаж? Данный вопрос  не имеет однозначного ответа.  Акции  и  распродажи   могут быть   как   полезными, так  и  толкать  на  ненужные  приобретения.</a:t>
                      </a:r>
                      <a:endParaRPr kumimoji="0" lang="ru-RU" sz="2000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846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5 этапа </a:t>
            </a:r>
            <a:r>
              <a:rPr lang="ru-RU" sz="40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«Реализация плана»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36591" y="1026367"/>
            <a:ext cx="97628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dirty="0"/>
              <a:t>формирование умения распознавать и объяснять финансовую   			     информацию, сравнивать и обобщать данные, делать выводы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7426" y="1672698"/>
            <a:ext cx="11446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разумно делать покупки?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Мультфильм «Азбука финансовой грамотности»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Смешарики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«То, что нужно»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https://www.youtube.com/watch?v=0zgKe0ssNpY</a:t>
            </a:r>
            <a:r>
              <a:rPr lang="ru-RU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(2 мин 36 сек)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14855" y="2319029"/>
            <a:ext cx="6096000" cy="3429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 rot="10800000" flipV="1">
            <a:off x="3604292" y="6038375"/>
            <a:ext cx="4983416" cy="383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Вывод: все покупки нужно совершать с умом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46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5 этапа </a:t>
            </a:r>
            <a:r>
              <a:rPr lang="ru-RU" sz="40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«Реализация плана»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36591" y="1026367"/>
            <a:ext cx="97628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dirty="0"/>
              <a:t>формирование умения распознавать и объяснять финансовую   			     информацию, сравнивать и обобщать данные, делать выводы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7426" y="1672698"/>
            <a:ext cx="1144613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Советы покупателям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Послушайте советы в стихах. (читает подготовленный ученик)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Итак, в магазин отправляемся дружно!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список составить нам нужно.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Ненужных вещей ты накупишь иначе,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пустым кошельком возвратишься без сдачи.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скидки, то акции есть в магазинах,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Товары красиво лежат на витринах,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нужно подумать всегда хорошо: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слишком ли список покупок большой?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больших супермаркетах много соблазнов,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много товаров красивых и разных!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часто, купив, не подумав, товары,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 понимаешь – не надо и даром,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Лежит да пылится без пользы и дела… Да...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Деньги, друзья, нужно тратить умело! </a:t>
            </a:r>
          </a:p>
          <a:p>
            <a:pPr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2431227" y="6336866"/>
            <a:ext cx="77132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/>
              <a:t>Какие советы вы считаете наиболее важными для себя?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46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5 этапа </a:t>
            </a:r>
            <a:r>
              <a:rPr lang="ru-RU" sz="40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«Реализация плана»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36591" y="1026367"/>
            <a:ext cx="97628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dirty="0"/>
              <a:t>формирование умения распознавать и объяснять финансовую   			     информацию, сравнивать и обобщать данные, делать выводы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7426" y="1672698"/>
            <a:ext cx="11446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/>
              <a:t>Памятка покупателю (</a:t>
            </a:r>
            <a:r>
              <a:rPr lang="ru-RU" sz="1600" b="1" dirty="0"/>
              <a:t>работа в парах)</a:t>
            </a:r>
            <a:br>
              <a:rPr lang="ru-RU" sz="1600" b="1" dirty="0"/>
            </a:br>
            <a:r>
              <a:rPr lang="ru-RU" b="1" dirty="0"/>
              <a:t>Для каждого совета выберите правильные слова и соберите  их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2431227" y="6352255"/>
            <a:ext cx="77132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3582638"/>
              </p:ext>
            </p:extLst>
          </p:nvPr>
        </p:nvGraphicFramePr>
        <p:xfrm>
          <a:off x="247426" y="2319029"/>
          <a:ext cx="11446136" cy="731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12310">
                  <a:extLst>
                    <a:ext uri="{9D8B030D-6E8A-4147-A177-3AD203B41FA5}">
                      <a16:colId xmlns:a16="http://schemas.microsoft.com/office/drawing/2014/main" val="1771716313"/>
                    </a:ext>
                  </a:extLst>
                </a:gridCol>
                <a:gridCol w="5733826">
                  <a:extLst>
                    <a:ext uri="{9D8B030D-6E8A-4147-A177-3AD203B41FA5}">
                      <a16:colId xmlns:a16="http://schemas.microsoft.com/office/drawing/2014/main" val="590739219"/>
                    </a:ext>
                  </a:extLst>
                </a:gridCol>
              </a:tblGrid>
              <a:tr h="21310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Для похода в магазин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8024312"/>
                  </a:ext>
                </a:extLst>
              </a:tr>
              <a:tr h="4262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составьте список покупок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возьмите с собой побольше друзей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9992985"/>
                  </a:ext>
                </a:extLst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568303"/>
              </p:ext>
            </p:extLst>
          </p:nvPr>
        </p:nvGraphicFramePr>
        <p:xfrm>
          <a:off x="247426" y="3050549"/>
          <a:ext cx="11446136" cy="731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22471">
                  <a:extLst>
                    <a:ext uri="{9D8B030D-6E8A-4147-A177-3AD203B41FA5}">
                      <a16:colId xmlns:a16="http://schemas.microsoft.com/office/drawing/2014/main" val="2127395348"/>
                    </a:ext>
                  </a:extLst>
                </a:gridCol>
                <a:gridCol w="5723665">
                  <a:extLst>
                    <a:ext uri="{9D8B030D-6E8A-4147-A177-3AD203B41FA5}">
                      <a16:colId xmlns:a16="http://schemas.microsoft.com/office/drawing/2014/main" val="2743460625"/>
                    </a:ext>
                  </a:extLst>
                </a:gridCol>
              </a:tblGrid>
              <a:tr h="21310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Чтобы не купить лишнего,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789391"/>
                  </a:ext>
                </a:extLst>
              </a:tr>
              <a:tr h="4262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выберите в магазине большую тележку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возьмите не тележку, а корзинку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4287761"/>
                  </a:ext>
                </a:extLst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243816"/>
              </p:ext>
            </p:extLst>
          </p:nvPr>
        </p:nvGraphicFramePr>
        <p:xfrm>
          <a:off x="247426" y="3570638"/>
          <a:ext cx="11446136" cy="731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22470">
                  <a:extLst>
                    <a:ext uri="{9D8B030D-6E8A-4147-A177-3AD203B41FA5}">
                      <a16:colId xmlns:a16="http://schemas.microsoft.com/office/drawing/2014/main" val="729780812"/>
                    </a:ext>
                  </a:extLst>
                </a:gridCol>
                <a:gridCol w="5723666">
                  <a:extLst>
                    <a:ext uri="{9D8B030D-6E8A-4147-A177-3AD203B41FA5}">
                      <a16:colId xmlns:a16="http://schemas.microsoft.com/office/drawing/2014/main" val="322801180"/>
                    </a:ext>
                  </a:extLst>
                </a:gridCol>
              </a:tblGrid>
              <a:tr h="17336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Товары, которые долго не портятся,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3656642"/>
                  </a:ext>
                </a:extLst>
              </a:tr>
              <a:tr h="3467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выгоднее покупать в больших упаковках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 маленьких упаковках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6896806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5426917"/>
              </p:ext>
            </p:extLst>
          </p:nvPr>
        </p:nvGraphicFramePr>
        <p:xfrm>
          <a:off x="247426" y="4109421"/>
          <a:ext cx="11446136" cy="9468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22471">
                  <a:extLst>
                    <a:ext uri="{9D8B030D-6E8A-4147-A177-3AD203B41FA5}">
                      <a16:colId xmlns:a16="http://schemas.microsoft.com/office/drawing/2014/main" val="1277587971"/>
                    </a:ext>
                  </a:extLst>
                </a:gridCol>
                <a:gridCol w="5723665">
                  <a:extLst>
                    <a:ext uri="{9D8B030D-6E8A-4147-A177-3AD203B41FA5}">
                      <a16:colId xmlns:a16="http://schemas.microsoft.com/office/drawing/2014/main" val="1811409276"/>
                    </a:ext>
                  </a:extLst>
                </a:gridCol>
              </a:tblGrid>
              <a:tr h="31560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Берите с полок товары,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1083146"/>
                  </a:ext>
                </a:extLst>
              </a:tr>
              <a:tr h="6312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оценивая необходимость каждой покупки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которые понравились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77105538"/>
                  </a:ext>
                </a:extLst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939754"/>
              </p:ext>
            </p:extLst>
          </p:nvPr>
        </p:nvGraphicFramePr>
        <p:xfrm>
          <a:off x="247427" y="4813527"/>
          <a:ext cx="11446136" cy="487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63104">
                  <a:extLst>
                    <a:ext uri="{9D8B030D-6E8A-4147-A177-3AD203B41FA5}">
                      <a16:colId xmlns:a16="http://schemas.microsoft.com/office/drawing/2014/main" val="4021106654"/>
                    </a:ext>
                  </a:extLst>
                </a:gridCol>
                <a:gridCol w="5783032">
                  <a:extLst>
                    <a:ext uri="{9D8B030D-6E8A-4147-A177-3AD203B41FA5}">
                      <a16:colId xmlns:a16="http://schemas.microsoft.com/office/drawing/2014/main" val="1640546029"/>
                    </a:ext>
                  </a:extLst>
                </a:gridCol>
              </a:tblGrid>
              <a:tr h="12248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Выбирая товар,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031639"/>
                  </a:ext>
                </a:extLst>
              </a:tr>
              <a:tr h="1224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не задумывайтесь о деньгах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считайте, сколько вам придётся заплатить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1723121"/>
                  </a:ext>
                </a:extLst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468214"/>
              </p:ext>
            </p:extLst>
          </p:nvPr>
        </p:nvGraphicFramePr>
        <p:xfrm>
          <a:off x="247426" y="5301206"/>
          <a:ext cx="11370034" cy="7200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84424">
                  <a:extLst>
                    <a:ext uri="{9D8B030D-6E8A-4147-A177-3AD203B41FA5}">
                      <a16:colId xmlns:a16="http://schemas.microsoft.com/office/drawing/2014/main" val="4196344399"/>
                    </a:ext>
                  </a:extLst>
                </a:gridCol>
                <a:gridCol w="5685610">
                  <a:extLst>
                    <a:ext uri="{9D8B030D-6E8A-4147-A177-3AD203B41FA5}">
                      <a16:colId xmlns:a16="http://schemas.microsoft.com/office/drawing/2014/main" val="2916301107"/>
                    </a:ext>
                  </a:extLst>
                </a:gridCol>
              </a:tblGrid>
              <a:tr h="360041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Выбирать в первую очередь нужно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0046768"/>
                  </a:ext>
                </a:extLst>
              </a:tr>
              <a:tr h="3600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товар в красивой упаковке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товар качественный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42677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846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6 этапа (Контроль и оценка; рефлексия)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915355"/>
            <a:ext cx="1219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Задача: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развивать навыки рефлексивной и оценочной деятельности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Формы и методы работы, применяемые для решения поставленной задачи 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самоанализ и самооценка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944219"/>
              </p:ext>
            </p:extLst>
          </p:nvPr>
        </p:nvGraphicFramePr>
        <p:xfrm>
          <a:off x="247426" y="1614315"/>
          <a:ext cx="11715078" cy="481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41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732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43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учителя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учеников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565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Учебный диалог</a:t>
                      </a:r>
                    </a:p>
                    <a:p>
                      <a:r>
                        <a:rPr lang="ru-RU" sz="1800" i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-Ребята, показалась ли вам сегодня тема нашего занятия полезной?</a:t>
                      </a:r>
                    </a:p>
                    <a:p>
                      <a:r>
                        <a:rPr lang="ru-RU" sz="1800" i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-Что для вас было открытием?</a:t>
                      </a:r>
                      <a:endParaRPr lang="en-US" sz="18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8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i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Учитель предлагает продолжить фразу:</a:t>
                      </a:r>
                    </a:p>
                    <a:p>
                      <a:pPr lvl="0"/>
                      <a:r>
                        <a:rPr lang="ru-RU" sz="1800" i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Я узнал, что…..</a:t>
                      </a:r>
                      <a:endParaRPr lang="ru-RU" sz="2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/>
                      <a:r>
                        <a:rPr lang="ru-RU" sz="1800" i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Мне понравилось…</a:t>
                      </a:r>
                      <a:endParaRPr lang="ru-RU" sz="2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/>
                      <a:r>
                        <a:rPr lang="ru-RU" sz="1800" i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Было трудно….</a:t>
                      </a:r>
                      <a:endParaRPr lang="en-US" sz="18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lvl="0"/>
                      <a:endParaRPr lang="ru-RU" sz="2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/>
                      <a:r>
                        <a:rPr lang="ru-RU" sz="1800" i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Оцените свою работу. (цветовые карточки)</a:t>
                      </a:r>
                      <a:endParaRPr lang="ru-RU" sz="2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i="1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Учащиеся  отвечают, продолжая фразы: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… узнали, что надо тратить деньги с умом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 желательно составлять список покупок, чтобы  правильно тратить деньги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Вы считаете, что занятие  прошло  для вас плодотворно, с пользой. Вы поняли тему и можете помочь другим.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Вы считаете, что поняли тему, но  вам ещё нужна помощь.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8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 считаете, что было трудно на занятии.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4" cstate="print"/>
          <a:srcRect l="10998" r="13090"/>
          <a:stretch>
            <a:fillRect/>
          </a:stretch>
        </p:blipFill>
        <p:spPr bwMode="auto">
          <a:xfrm>
            <a:off x="5916706" y="3162480"/>
            <a:ext cx="1021976" cy="1190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34396" y="4352498"/>
            <a:ext cx="1104287" cy="836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16707" y="5214495"/>
            <a:ext cx="1021976" cy="952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2594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7 этапа (Обсуждение домашнего задания)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638356"/>
            <a:ext cx="1219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Задача: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dirty="0"/>
              <a:t>решать практически финансовую задачу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Формы и методы работы, применяемые для решения поставленной задачи 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- </a:t>
            </a:r>
            <a:r>
              <a:rPr lang="ru-RU" dirty="0"/>
              <a:t>беседа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944219"/>
              </p:ext>
            </p:extLst>
          </p:nvPr>
        </p:nvGraphicFramePr>
        <p:xfrm>
          <a:off x="437713" y="1838685"/>
          <a:ext cx="11083727" cy="45298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731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105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14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учителя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учеников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83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Учебный диалог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Следуя списку, покупатель не отвлекается на ненужные ему товары, а приобретает только необходимое, следовательно, экономит деньги.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Составьте </a:t>
                      </a:r>
                      <a:r>
                        <a:rPr lang="ru-RU" sz="1800" u="sng" dirty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вместе с родителями</a:t>
                      </a:r>
                      <a:r>
                        <a:rPr lang="ru-RU" sz="1800" dirty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список покупок перед походом в магазин.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		Большое спасибо за работу!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dirty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i="1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i="1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i="1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Учащиеся  запоминают  практическое домашнее задание</a:t>
                      </a:r>
                      <a:endParaRPr lang="ru-RU" sz="1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594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Результат (достижение цели занятия)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11972" y="197965"/>
            <a:ext cx="11413863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По результатам проведенного занятия внеурочной деятельности  отмечен</a:t>
            </a:r>
            <a:r>
              <a:rPr kumimoji="0" lang="ru-RU" sz="2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положительный результат. Намеченная в начале занятия цель была успешно достигнута.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игровой, интерактивных формах работы были с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озданы условия для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формирования у учащихся  грамотного финансового  поведения при совершении покупок, осторожного отношения к акциям и распродажам, учащиеся  подведены к пониманию важности составления списка перед походом в магазин.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76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Источники  </a:t>
            </a:r>
            <a:r>
              <a:rPr lang="ru-RU" sz="320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и заимствования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 rot="10800000" flipV="1">
            <a:off x="484093" y="1301588"/>
            <a:ext cx="1103734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1.Методические рекомендации для учителей начальной школы к учебно-методическому комплексу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Введение в финансовую грамотность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/ [Е.Л. Рутковская,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А.В.Половникова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Е.С.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Королькова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А.А. Козлова и др.]; под общ. ред. Е.Л. Рутковской.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Москва: Издательство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Интеллект-Центр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2020.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2.Введение в финансовую грамотность : рабочая тетрадь 2 для начальной школы / [Е.Л. Рутковская, А.В.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Половникова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А.А. Козлова и др.] ; под общ. ред. Е.Л. Рутковской.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Москва: Издательство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Интеллект-Центр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2020.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Корлюгова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Ю.,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Гоппе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Е. Финансовая грамотность: методические рекомендации для учителя. 2-3 классы.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М. :ВАКО, 2020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4.Мультфильм «Азбука финансовой грамотности»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Смешарики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«То, что нужно»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563C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https://www.youtube.com/watch?v=0zgKe0ssNpY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563C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98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850062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  <a:cs typeface="Tahoma" panose="020B0604030504040204" pitchFamily="34" charset="0"/>
              </a:rPr>
              <a:t> Целевой  блок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46EFE7A-7E96-0E41-AF18-C0653FB648A7}"/>
              </a:ext>
            </a:extLst>
          </p:cNvPr>
          <p:cNvSpPr txBox="1"/>
          <p:nvPr/>
        </p:nvSpPr>
        <p:spPr>
          <a:xfrm>
            <a:off x="10986653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C4AA50C-0019-524C-A92F-700E07B8E96E}"/>
              </a:ext>
            </a:extLst>
          </p:cNvPr>
          <p:cNvSpPr txBox="1"/>
          <p:nvPr/>
        </p:nvSpPr>
        <p:spPr>
          <a:xfrm>
            <a:off x="7700547" y="33389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AED51D-1B22-674F-AA91-97810A4F26BB}"/>
              </a:ext>
            </a:extLst>
          </p:cNvPr>
          <p:cNvSpPr txBox="1"/>
          <p:nvPr/>
        </p:nvSpPr>
        <p:spPr>
          <a:xfrm>
            <a:off x="108498" y="1172585"/>
            <a:ext cx="1167112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Цель занятия: </a:t>
            </a:r>
            <a:r>
              <a:rPr lang="ru-RU" sz="1400" b="1" dirty="0">
                <a:latin typeface="Times New Roman" panose="02020603050405020304" pitchFamily="18" charset="0"/>
                <a:cs typeface="Times New Roman" pitchFamily="18" charset="0"/>
              </a:rPr>
              <a:t>-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у учащихся  грамотного финансового  поведения при совершении покупок,  -  сформировать осторожное отношение к акциям и распродажам,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подвести учащихся к пониманию важности составления списка перед походом в магазин</a:t>
            </a:r>
          </a:p>
          <a:p>
            <a:r>
              <a:rPr lang="ru-RU" sz="2400" b="1" dirty="0"/>
              <a:t>Технологии:    </a:t>
            </a:r>
            <a:r>
              <a:rPr lang="ru-RU" sz="2000" dirty="0"/>
              <a:t>информационно-коммуникационные технологии</a:t>
            </a:r>
          </a:p>
          <a:p>
            <a:endParaRPr lang="ru-RU" sz="2400" b="1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66A72375-3FC6-1449-86DC-B94881714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347412"/>
              </p:ext>
            </p:extLst>
          </p:nvPr>
        </p:nvGraphicFramePr>
        <p:xfrm>
          <a:off x="108496" y="2382210"/>
          <a:ext cx="11950826" cy="4334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625">
                  <a:extLst>
                    <a:ext uri="{9D8B030D-6E8A-4147-A177-3AD203B41FA5}">
                      <a16:colId xmlns:a16="http://schemas.microsoft.com/office/drawing/2014/main" val="2846744002"/>
                    </a:ext>
                  </a:extLst>
                </a:gridCol>
                <a:gridCol w="3130925">
                  <a:extLst>
                    <a:ext uri="{9D8B030D-6E8A-4147-A177-3AD203B41FA5}">
                      <a16:colId xmlns:a16="http://schemas.microsoft.com/office/drawing/2014/main" val="4220046309"/>
                    </a:ext>
                  </a:extLst>
                </a:gridCol>
                <a:gridCol w="1718603">
                  <a:extLst>
                    <a:ext uri="{9D8B030D-6E8A-4147-A177-3AD203B41FA5}">
                      <a16:colId xmlns:a16="http://schemas.microsoft.com/office/drawing/2014/main" val="1475945341"/>
                    </a:ext>
                  </a:extLst>
                </a:gridCol>
                <a:gridCol w="2841654">
                  <a:extLst>
                    <a:ext uri="{9D8B030D-6E8A-4147-A177-3AD203B41FA5}">
                      <a16:colId xmlns:a16="http://schemas.microsoft.com/office/drawing/2014/main" val="792352977"/>
                    </a:ext>
                  </a:extLst>
                </a:gridCol>
                <a:gridCol w="3233019">
                  <a:extLst>
                    <a:ext uri="{9D8B030D-6E8A-4147-A177-3AD203B41FA5}">
                      <a16:colId xmlns:a16="http://schemas.microsoft.com/office/drawing/2014/main" val="2000611325"/>
                    </a:ext>
                  </a:extLst>
                </a:gridCol>
              </a:tblGrid>
              <a:tr h="856365">
                <a:tc>
                  <a:txBody>
                    <a:bodyPr/>
                    <a:lstStyle/>
                    <a:p>
                      <a:r>
                        <a:rPr lang="ru-RU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Этап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/>
                        <a:t>Тайминг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Задача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Формы и методы работы на этапе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7811979"/>
                  </a:ext>
                </a:extLst>
              </a:tr>
              <a:tr h="856365"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>
                          <a:latin typeface="Times New Roman" pitchFamily="18" charset="0"/>
                          <a:cs typeface="Times New Roman" pitchFamily="18" charset="0"/>
                        </a:rPr>
                        <a:t>Мотивация к учебной деятельности </a:t>
                      </a: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 мин.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kern="1200" dirty="0">
                          <a:latin typeface="Times New Roman" pitchFamily="18" charset="0"/>
                          <a:cs typeface="Times New Roman" pitchFamily="18" charset="0"/>
                        </a:rPr>
                        <a:t>Создать мотивацию к включению в учебную деятельность на занятии посредством побуждения  интереса   детей к теме занятия.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>
                          <a:latin typeface="Times New Roman" pitchFamily="18" charset="0"/>
                          <a:cs typeface="Times New Roman" pitchFamily="18" charset="0"/>
                        </a:rPr>
                        <a:t>Беседа</a:t>
                      </a:r>
                    </a:p>
                    <a:p>
                      <a:r>
                        <a:rPr kumimoji="0" lang="ru-RU" sz="1600" kern="1200" dirty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2626602592"/>
                  </a:ext>
                </a:extLst>
              </a:tr>
              <a:tr h="856365"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Постановка учебных целей</a:t>
                      </a:r>
                      <a:endParaRPr kumimoji="0" lang="ru-RU" sz="1600" b="1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10 мин.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Объяснять значения предметных понятий (бюджет, расходы, обязательные и необязательные расходы)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kern="1200" dirty="0">
                          <a:latin typeface="Times New Roman" pitchFamily="18" charset="0"/>
                          <a:cs typeface="Times New Roman" pitchFamily="18" charset="0"/>
                        </a:rPr>
                        <a:t>Работа</a:t>
                      </a:r>
                      <a:r>
                        <a:rPr kumimoji="0" lang="ru-RU" sz="1600" kern="1200" baseline="0" dirty="0">
                          <a:latin typeface="Times New Roman" pitchFamily="18" charset="0"/>
                          <a:cs typeface="Times New Roman" pitchFamily="18" charset="0"/>
                        </a:rPr>
                        <a:t> в группах</a:t>
                      </a:r>
                      <a:r>
                        <a:rPr kumimoji="0" lang="ru-RU" sz="1600" kern="1200" dirty="0">
                          <a:latin typeface="Times New Roman" pitchFamily="18" charset="0"/>
                          <a:cs typeface="Times New Roman" pitchFamily="18" charset="0"/>
                        </a:rPr>
                        <a:t>, учебный диалог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3292118594"/>
                  </a:ext>
                </a:extLst>
              </a:tr>
              <a:tr h="856365"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Планирование работы по достижению учебных целей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 мин.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Формирование умения планировать учебную деятельность</a:t>
                      </a:r>
                      <a:endParaRPr kumimoji="0" lang="ru-RU" sz="16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Фронтальная работа, учебный диалог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2518628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219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850062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  <a:cs typeface="Tahoma" panose="020B0604030504040204" pitchFamily="34" charset="0"/>
              </a:rPr>
              <a:t> Целевой  блок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46EFE7A-7E96-0E41-AF18-C0653FB648A7}"/>
              </a:ext>
            </a:extLst>
          </p:cNvPr>
          <p:cNvSpPr txBox="1"/>
          <p:nvPr/>
        </p:nvSpPr>
        <p:spPr>
          <a:xfrm>
            <a:off x="10986653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C4AA50C-0019-524C-A92F-700E07B8E96E}"/>
              </a:ext>
            </a:extLst>
          </p:cNvPr>
          <p:cNvSpPr txBox="1"/>
          <p:nvPr/>
        </p:nvSpPr>
        <p:spPr>
          <a:xfrm>
            <a:off x="7700547" y="33389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AED51D-1B22-674F-AA91-97810A4F26BB}"/>
              </a:ext>
            </a:extLst>
          </p:cNvPr>
          <p:cNvSpPr txBox="1"/>
          <p:nvPr/>
        </p:nvSpPr>
        <p:spPr>
          <a:xfrm>
            <a:off x="108498" y="875459"/>
            <a:ext cx="1167112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Цель занятия: </a:t>
            </a:r>
            <a:r>
              <a:rPr lang="ru-RU" sz="1400" b="1" dirty="0">
                <a:latin typeface="Times New Roman" panose="02020603050405020304" pitchFamily="18" charset="0"/>
                <a:cs typeface="Times New Roman" pitchFamily="18" charset="0"/>
              </a:rPr>
              <a:t>-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у учащихся  грамотного финансового  поведения при совершении покупок,  -  сформировать осторожное отношение к акциям и распродажам,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подвести учащихся к пониманию важности составления списка перед походом в магазин</a:t>
            </a:r>
          </a:p>
          <a:p>
            <a:r>
              <a:rPr lang="ru-RU" sz="2400" b="1" dirty="0"/>
              <a:t>Технологии:    </a:t>
            </a:r>
            <a:r>
              <a:rPr lang="ru-RU" sz="2000" dirty="0"/>
              <a:t>информационно-коммуникационные технологии</a:t>
            </a:r>
          </a:p>
          <a:p>
            <a:endParaRPr lang="ru-RU" sz="2400" b="1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66A72375-3FC6-1449-86DC-B94881714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347412"/>
              </p:ext>
            </p:extLst>
          </p:nvPr>
        </p:nvGraphicFramePr>
        <p:xfrm>
          <a:off x="108496" y="2119257"/>
          <a:ext cx="11950826" cy="4478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625">
                  <a:extLst>
                    <a:ext uri="{9D8B030D-6E8A-4147-A177-3AD203B41FA5}">
                      <a16:colId xmlns:a16="http://schemas.microsoft.com/office/drawing/2014/main" val="2846744002"/>
                    </a:ext>
                  </a:extLst>
                </a:gridCol>
                <a:gridCol w="3130925">
                  <a:extLst>
                    <a:ext uri="{9D8B030D-6E8A-4147-A177-3AD203B41FA5}">
                      <a16:colId xmlns:a16="http://schemas.microsoft.com/office/drawing/2014/main" val="4220046309"/>
                    </a:ext>
                  </a:extLst>
                </a:gridCol>
                <a:gridCol w="1718603">
                  <a:extLst>
                    <a:ext uri="{9D8B030D-6E8A-4147-A177-3AD203B41FA5}">
                      <a16:colId xmlns:a16="http://schemas.microsoft.com/office/drawing/2014/main" val="1475945341"/>
                    </a:ext>
                  </a:extLst>
                </a:gridCol>
                <a:gridCol w="2841654">
                  <a:extLst>
                    <a:ext uri="{9D8B030D-6E8A-4147-A177-3AD203B41FA5}">
                      <a16:colId xmlns:a16="http://schemas.microsoft.com/office/drawing/2014/main" val="792352977"/>
                    </a:ext>
                  </a:extLst>
                </a:gridCol>
                <a:gridCol w="3233019">
                  <a:extLst>
                    <a:ext uri="{9D8B030D-6E8A-4147-A177-3AD203B41FA5}">
                      <a16:colId xmlns:a16="http://schemas.microsoft.com/office/drawing/2014/main" val="2000611325"/>
                    </a:ext>
                  </a:extLst>
                </a:gridCol>
              </a:tblGrid>
              <a:tr h="773230">
                <a:tc>
                  <a:txBody>
                    <a:bodyPr/>
                    <a:lstStyle/>
                    <a:p>
                      <a:r>
                        <a:rPr lang="ru-RU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Этап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/>
                        <a:t>Тайминг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Задача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Формы и методы работы на этапе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7811979"/>
                  </a:ext>
                </a:extLst>
              </a:tr>
              <a:tr h="829659">
                <a:tc>
                  <a:txBody>
                    <a:bodyPr/>
                    <a:lstStyle/>
                    <a:p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Физминутка</a:t>
                      </a:r>
                      <a:endParaRPr kumimoji="0" lang="ru-RU" sz="16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 мин.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Профилактика утомления, зрения и </a:t>
                      </a:r>
                      <a:r>
                        <a:rPr lang="ru-RU" sz="16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психо</a:t>
                      </a: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-эмоциональная разрядка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Индивидуальная деятельность обучающихся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kern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2626602592"/>
                  </a:ext>
                </a:extLst>
              </a:tr>
              <a:tr h="1309304"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Реализация плана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18 мин.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Формирование умения распознавать и объяснять финансовую информацию, сравнивать и обобщать данные, делать выводы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Фронтальная работа,  беседа. Самостоятельная работа в паре  по разрешению проблемной ситуации (практическая работа)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2118594"/>
                  </a:ext>
                </a:extLst>
              </a:tr>
              <a:tr h="812545"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Контроль и оценка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 мин.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Развивать навыки рефлексивной и оценочной деятельности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Самоанализ и самооценка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9128">
                <a:tc>
                  <a:txBody>
                    <a:bodyPr/>
                    <a:lstStyle/>
                    <a:p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Обсуждение домашнего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 мин.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Решать практически финансовую задачу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Беседа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8628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219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lvl="0" algn="ctr"/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  <a:p>
            <a:pPr lvl="0"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1 этапа «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Мотивация к учебной деятельности» </a:t>
            </a:r>
          </a:p>
          <a:p>
            <a:pPr algn="ctr"/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34592" y="1026367"/>
            <a:ext cx="98648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Задача:</a:t>
            </a:r>
            <a:r>
              <a:rPr lang="ru-RU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создать мотивацию к включению в учебную деятельность на внеурочном занятии посредством побуждения  интереса   детей к теме занятия.</a:t>
            </a:r>
          </a:p>
          <a:p>
            <a:pPr algn="ctr">
              <a:buNone/>
            </a:pPr>
            <a:endParaRPr lang="ru-RU" dirty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371962"/>
              </p:ext>
            </p:extLst>
          </p:nvPr>
        </p:nvGraphicFramePr>
        <p:xfrm>
          <a:off x="1034592" y="1947133"/>
          <a:ext cx="9701540" cy="40610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92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086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68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учителя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учеников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01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Организационный момент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Упражнение «Улыбнись друг другу»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-Ребята, улыбнитесь друг другу, пожелайте удачи, ведь удача нам сегодня на уроке пригодится. Мы с вами сегодня постараемся работать хорошо, а самое главное- дружно!</a:t>
                      </a:r>
                    </a:p>
                    <a:p>
                      <a:endParaRPr kumimoji="0" lang="ru-RU" sz="20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Учащиеся желают друг другу удачи.</a:t>
                      </a:r>
                    </a:p>
                    <a:p>
                      <a:endParaRPr kumimoji="0" lang="ru-RU" sz="20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211" y="2666407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636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2 этапа </a:t>
            </a:r>
            <a:r>
              <a:rPr lang="ru-RU" sz="24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«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Постановка учебных целей» </a:t>
            </a:r>
            <a:endParaRPr lang="ru-RU" sz="24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22043"/>
              </p:ext>
            </p:extLst>
          </p:nvPr>
        </p:nvGraphicFramePr>
        <p:xfrm>
          <a:off x="467543" y="1882588"/>
          <a:ext cx="10838743" cy="48086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67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1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7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учителя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учеников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9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000" i="1" dirty="0">
                          <a:latin typeface="Times New Roman" pitchFamily="18" charset="0"/>
                          <a:cs typeface="Times New Roman" pitchFamily="18" charset="0"/>
                        </a:rPr>
                        <a:t>Организация</a:t>
                      </a:r>
                      <a:r>
                        <a:rPr lang="ru-RU" sz="2000" i="1" baseline="0" dirty="0">
                          <a:latin typeface="Times New Roman" pitchFamily="18" charset="0"/>
                          <a:cs typeface="Times New Roman" pitchFamily="18" charset="0"/>
                        </a:rPr>
                        <a:t> учебного диалога</a:t>
                      </a:r>
                      <a:r>
                        <a:rPr lang="ru-RU" sz="2000" baseline="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800" b="1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ОТГАДАЙТЕ ЗАГАДКУ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Путешествия, походы,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Зонтик для плохой погоды,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 билеты на концерт, 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 для бабушки букет,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Автомойка и бензин, 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 покупка новых шин, 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Туфли новые, толстовка, 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Свёкла, огурец, морковка,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Йогурт и медовый торт –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Это всё семьи…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  -</a:t>
                      </a:r>
                      <a:r>
                        <a:rPr lang="ru-RU" sz="2000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        </a:t>
                      </a:r>
                    </a:p>
                    <a:p>
                      <a:r>
                        <a:rPr lang="ru-RU" sz="2000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 чего состоит бюджет?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i="1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i="1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Учащиеся  отвечают: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…БЮДЖЕТ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 из доходов и расходов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60587" y="3999566"/>
            <a:ext cx="2414674" cy="235572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8497" y="1026367"/>
            <a:ext cx="107909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sz="2400" b="1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объяснять значения предметных понятий (бюджет, расходы,                обязательные и необязательные расходы)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080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3 этапа </a:t>
            </a:r>
            <a:r>
              <a:rPr lang="ru-RU" sz="40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«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Планирование работы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по достижению учебных целей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67435" y="1026367"/>
            <a:ext cx="10015369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/>
              <a:t>Работа с карточками в группах  </a:t>
            </a:r>
          </a:p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Найдите расходы, которые являются наименее важными для семьи.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s://aq-plus.ru/upload/medialibrary/6ff/6ffe8d8b0c141c2b3b8157ed771979a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225" y="4332007"/>
            <a:ext cx="2457176" cy="1842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empirelighting.ru/upload/iblock/919/91944181c12a949781e5cf2f1dc81674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541" y="1915086"/>
            <a:ext cx="1686561" cy="243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19429.Diana.Moden.Simplicity.Children.2010.09.cover.b.jpg (610×800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068" y="1915086"/>
            <a:ext cx="2050741" cy="2689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ttps://habinfo.ru/wp-content/uploads/2017/03/lekarstva-e147333025579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013" y="2092862"/>
            <a:ext cx="3235422" cy="2106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https://get.wallhere.com/photo/sweets-food-cake-162147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103" y="4721788"/>
            <a:ext cx="2698358" cy="1722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s://s1.1zoom.ru/big0/915/Milk_Vegetables_White_background_Wicker_basket_545974_1280x853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628" y="4604584"/>
            <a:ext cx="2741203" cy="1839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46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3 этапа </a:t>
            </a:r>
            <a:r>
              <a:rPr lang="ru-RU" sz="40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«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Планирование работы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по достижению учебных целей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36591" y="1026367"/>
            <a:ext cx="97628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Задача:</a:t>
            </a:r>
            <a:r>
              <a:rPr lang="ru-RU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/>
              <a:t>формирование умения планировать учебную деятельность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944219"/>
              </p:ext>
            </p:extLst>
          </p:nvPr>
        </p:nvGraphicFramePr>
        <p:xfrm>
          <a:off x="539551" y="1614315"/>
          <a:ext cx="9981427" cy="4754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74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7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43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учителя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учеников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565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Учебный диалог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20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-Какие расходы в вашей семье самые затратные?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20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20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-Где мы можем приобрести данные покупки?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-О чем мы сегодня поговорим на занятии?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-Как будем работать?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1.Получим новые знания разумно делать покупки. 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2.Ответим на вопросы заданий.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3.Подготовим советы покупателям.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 Проверим их и оценим свою работу.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i="1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i="1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Учащиеся  отвечают: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… расходы на питание, покупку необходимой одежды и обуви</a:t>
                      </a:r>
                      <a:endParaRPr kumimoji="0" lang="ru-RU" sz="2000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ru-RU" sz="2000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магазинах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 как правильно тратить деньги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846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4 этапа </a:t>
            </a:r>
            <a:r>
              <a:rPr lang="ru-RU" sz="40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 - </a:t>
            </a:r>
            <a:r>
              <a:rPr lang="ru-RU" sz="24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«Покупка»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36591" y="1026367"/>
            <a:ext cx="97628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dirty="0"/>
              <a:t>профилактика утомления, зрения и </a:t>
            </a:r>
            <a:r>
              <a:rPr lang="ru-RU" dirty="0" err="1"/>
              <a:t>психо-эмоциональная</a:t>
            </a:r>
            <a:r>
              <a:rPr lang="ru-RU" dirty="0"/>
              <a:t>     		         разрядка.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121238"/>
              </p:ext>
            </p:extLst>
          </p:nvPr>
        </p:nvGraphicFramePr>
        <p:xfrm>
          <a:off x="251520" y="1672698"/>
          <a:ext cx="10473854" cy="48696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97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4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4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учителя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учеников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982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Мы бежали по дорожке 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Вдруг, порвались босоножки! 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Что же делать? Как нам быть? </a:t>
                      </a:r>
                    </a:p>
                    <a:p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Где же обувь нам добыть? </a:t>
                      </a:r>
                    </a:p>
                    <a:p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Будем туфли покупать! </a:t>
                      </a:r>
                    </a:p>
                    <a:p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Станем денежки считать! </a:t>
                      </a:r>
                    </a:p>
                    <a:p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Один (рубль), два, три, четыре</a:t>
                      </a:r>
                      <a:r>
                        <a:rPr lang="ru-RU" sz="1800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endParaRPr lang="ru-RU" sz="1800" kern="1200" baseline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Вот мы туфельки купили!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… бег на месте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… один громкий хлопок в ладоши</a:t>
                      </a: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… разводим поочередно руки в стороны</a:t>
                      </a: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i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… обнять щечки ладошками и покачать головой</a:t>
                      </a: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… потопать ногами</a:t>
                      </a: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i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… потереть большим пальчиком другие пальцы, обеими руками одновременно</a:t>
                      </a: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… с размахом вскользь хлопаем правой ладонью левую и наоборот, 4 хлопка</a:t>
                      </a: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… указываем ручками на обувь, выставляя на пяточку то правую, то левую ножку</a:t>
                      </a: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846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5 этапа </a:t>
            </a:r>
            <a:r>
              <a:rPr lang="ru-RU" sz="40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«Реализация плана»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36591" y="1026367"/>
            <a:ext cx="97628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dirty="0"/>
              <a:t>формирование умения распознавать и объяснять финансовую   			     информацию, сравнивать и обобщать данные, делать выводы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040603"/>
              </p:ext>
            </p:extLst>
          </p:nvPr>
        </p:nvGraphicFramePr>
        <p:xfrm>
          <a:off x="179511" y="1861072"/>
          <a:ext cx="11503293" cy="47871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2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10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18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учителя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учеников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5312">
                <a:tc>
                  <a:txBody>
                    <a:bodyPr/>
                    <a:lstStyle/>
                    <a:p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Сколько стоит подарок (зачитать)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Мама и Маруся составили список покупок в хозяйственном магазине и запланировали потратить примерно </a:t>
                      </a:r>
                      <a:r>
                        <a:rPr lang="ru-RU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1500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рублей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Но в магазине их ждал сюрприз: «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Если вы совершите покупки на </a:t>
                      </a:r>
                      <a:r>
                        <a:rPr lang="ru-RU" sz="2000" b="1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2000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рублей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вы получите в подарок </a:t>
                      </a:r>
                      <a:r>
                        <a:rPr lang="ru-RU" sz="2000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вазочку для фруктов»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Как могут поступить мама и Маруся, узнав об этом предложении из рекламы магазина?</a:t>
                      </a: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          </a:t>
                      </a: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Какие действия покупателей  можно                                                 считать разумными?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i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Обсуждение</a:t>
                      </a:r>
                      <a:r>
                        <a:rPr lang="ru-RU" sz="2000" i="1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практических заданий с детьми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1.Данная акция побуждает потратить незапланированные  500 рублей на вещь, которая</a:t>
                      </a:r>
                      <a:r>
                        <a:rPr lang="ru-RU" sz="2000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совсем не  нужна. Это и есть пример того, как люди перед покупкой определяют, будет ли экономия.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u="none" strike="noStrike" cap="none" normalizeH="0" baseline="0" dirty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245" y="5577611"/>
            <a:ext cx="1224136" cy="923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46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3841</TotalTime>
  <Words>1976</Words>
  <Application>Microsoft Macintosh PowerPoint</Application>
  <PresentationFormat>Широкоэкранный</PresentationFormat>
  <Paragraphs>331</Paragraphs>
  <Slides>17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Roboto Condensed</vt:lpstr>
      <vt:lpstr>Roboto Condensed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</dc:title>
  <dc:creator>anastasya.bobrova@gmail.com</dc:creator>
  <cp:lastModifiedBy>Microsoft Office User</cp:lastModifiedBy>
  <cp:revision>222</cp:revision>
  <cp:lastPrinted>2019-02-13T13:26:13Z</cp:lastPrinted>
  <dcterms:created xsi:type="dcterms:W3CDTF">2019-02-04T09:22:00Z</dcterms:created>
  <dcterms:modified xsi:type="dcterms:W3CDTF">2022-02-11T09:12:45Z</dcterms:modified>
</cp:coreProperties>
</file>